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1"/>
  </p:sldMasterIdLst>
  <p:sldIdLst>
    <p:sldId id="256" r:id="rId2"/>
    <p:sldId id="257" r:id="rId3"/>
    <p:sldId id="258" r:id="rId4"/>
    <p:sldId id="259" r:id="rId5"/>
    <p:sldId id="260" r:id="rId6"/>
    <p:sldId id="261" r:id="rId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2" autoAdjust="0"/>
    <p:restoredTop sz="94660"/>
  </p:normalViewPr>
  <p:slideViewPr>
    <p:cSldViewPr snapToGrid="0">
      <p:cViewPr varScale="1">
        <p:scale>
          <a:sx n="70" d="100"/>
          <a:sy n="70" d="100"/>
        </p:scale>
        <p:origin x="57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dirty="0"/>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a:t>Образец подзаголовка</a:t>
            </a:r>
            <a:endParaRPr lang="en-US" dirty="0"/>
          </a:p>
        </p:txBody>
      </p:sp>
      <p:sp>
        <p:nvSpPr>
          <p:cNvPr id="4" name="Date Placeholder 3"/>
          <p:cNvSpPr>
            <a:spLocks noGrp="1"/>
          </p:cNvSpPr>
          <p:nvPr>
            <p:ph type="dt" sz="half" idx="10"/>
          </p:nvPr>
        </p:nvSpPr>
        <p:spPr/>
        <p:txBody>
          <a:bodyPr/>
          <a:lstStyle/>
          <a:p>
            <a:fld id="{F2FFB779-270B-4192-84BA-A697F48306DC}" type="datetimeFigureOut">
              <a:rPr lang="ru-RU" smtClean="0"/>
              <a:t>07.06.2019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1627977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dirty="0"/>
              <a:t>Образец заголовка</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a:t>Вставка рисунка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Образец текста</a:t>
            </a:r>
          </a:p>
        </p:txBody>
      </p:sp>
      <p:sp>
        <p:nvSpPr>
          <p:cNvPr id="5" name="Date Placeholder 4"/>
          <p:cNvSpPr>
            <a:spLocks noGrp="1"/>
          </p:cNvSpPr>
          <p:nvPr>
            <p:ph type="dt" sz="half" idx="10"/>
          </p:nvPr>
        </p:nvSpPr>
        <p:spPr/>
        <p:txBody>
          <a:bodyPr/>
          <a:lstStyle/>
          <a:p>
            <a:fld id="{F2FFB779-270B-4192-84BA-A697F48306DC}" type="datetimeFigureOut">
              <a:rPr lang="ru-RU" smtClean="0"/>
              <a:t>07.06.2019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3663105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dirty="0"/>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Образец текста</a:t>
            </a:r>
          </a:p>
        </p:txBody>
      </p:sp>
      <p:sp>
        <p:nvSpPr>
          <p:cNvPr id="4" name="Date Placeholder 3"/>
          <p:cNvSpPr>
            <a:spLocks noGrp="1"/>
          </p:cNvSpPr>
          <p:nvPr>
            <p:ph type="dt" sz="half" idx="10"/>
          </p:nvPr>
        </p:nvSpPr>
        <p:spPr/>
        <p:txBody>
          <a:bodyPr/>
          <a:lstStyle/>
          <a:p>
            <a:fld id="{F2FFB779-270B-4192-84BA-A697F48306DC}" type="datetimeFigureOut">
              <a:rPr lang="ru-RU" smtClean="0"/>
              <a:t>07.06.2019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3919305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ru-RU" dirty="0"/>
              <a:t>Образец заголовка</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dirty="0"/>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Образец текста</a:t>
            </a:r>
          </a:p>
        </p:txBody>
      </p:sp>
      <p:sp>
        <p:nvSpPr>
          <p:cNvPr id="4" name="Date Placeholder 3"/>
          <p:cNvSpPr>
            <a:spLocks noGrp="1"/>
          </p:cNvSpPr>
          <p:nvPr>
            <p:ph type="dt" sz="half" idx="10"/>
          </p:nvPr>
        </p:nvSpPr>
        <p:spPr/>
        <p:txBody>
          <a:bodyPr/>
          <a:lstStyle/>
          <a:p>
            <a:fld id="{F2FFB779-270B-4192-84BA-A697F48306DC}" type="datetimeFigureOut">
              <a:rPr lang="ru-RU" smtClean="0"/>
              <a:t>07.06.2019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85DC19C-03DA-4066-9FF7-D0BF1BC6D6F6}" type="slidenum">
              <a:rPr lang="ru-RU" smtClean="0"/>
              <a:t>‹#›</a:t>
            </a:fld>
            <a:endParaRPr lang="ru-RU"/>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6248902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ru-RU" dirty="0"/>
              <a:t>Образец заголовка</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4" name="Date Placeholder 3"/>
          <p:cNvSpPr>
            <a:spLocks noGrp="1"/>
          </p:cNvSpPr>
          <p:nvPr>
            <p:ph type="dt" sz="half" idx="10"/>
          </p:nvPr>
        </p:nvSpPr>
        <p:spPr/>
        <p:txBody>
          <a:bodyPr/>
          <a:lstStyle/>
          <a:p>
            <a:fld id="{F2FFB779-270B-4192-84BA-A697F48306DC}" type="datetimeFigureOut">
              <a:rPr lang="ru-RU" smtClean="0"/>
              <a:t>07.06.2019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4481190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dirty="0"/>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Образец текста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Образец текста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Образец текста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Образец текста</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2FFB779-270B-4192-84BA-A697F48306DC}" type="datetimeFigureOut">
              <a:rPr lang="ru-RU" smtClean="0"/>
              <a:t>07.06.2019</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38740276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dirty="0"/>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a:t>Вставка рисунка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a:t>Вставка рисунка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a:t>Вставка рисунка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Образец текста</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2FFB779-270B-4192-84BA-A697F48306DC}" type="datetimeFigureOut">
              <a:rPr lang="ru-RU" smtClean="0"/>
              <a:t>07.06.2019</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3017328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Date Placeholder 3"/>
          <p:cNvSpPr>
            <a:spLocks noGrp="1"/>
          </p:cNvSpPr>
          <p:nvPr>
            <p:ph type="dt" sz="half" idx="10"/>
          </p:nvPr>
        </p:nvSpPr>
        <p:spPr/>
        <p:txBody>
          <a:bodyPr/>
          <a:lstStyle/>
          <a:p>
            <a:fld id="{F2FFB779-270B-4192-84BA-A697F48306DC}" type="datetimeFigureOut">
              <a:rPr lang="ru-RU" smtClean="0"/>
              <a:t>07.06.2019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0424494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ru-RU" dirty="0"/>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Date Placeholder 3"/>
          <p:cNvSpPr>
            <a:spLocks noGrp="1"/>
          </p:cNvSpPr>
          <p:nvPr>
            <p:ph type="dt" sz="half" idx="10"/>
          </p:nvPr>
        </p:nvSpPr>
        <p:spPr/>
        <p:txBody>
          <a:bodyPr/>
          <a:lstStyle/>
          <a:p>
            <a:fld id="{F2FFB779-270B-4192-84BA-A697F48306DC}" type="datetimeFigureOut">
              <a:rPr lang="ru-RU" smtClean="0"/>
              <a:t>07.06.2019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214900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Образец заголовка</a:t>
            </a:r>
            <a:endParaRPr lang="en-US" dirty="0"/>
          </a:p>
        </p:txBody>
      </p:sp>
      <p:sp>
        <p:nvSpPr>
          <p:cNvPr id="3" name="Content Placeholder 2"/>
          <p:cNvSpPr>
            <a:spLocks noGrp="1"/>
          </p:cNvSpPr>
          <p:nvPr>
            <p:ph idx="1"/>
          </p:nvPr>
        </p:nvSpPr>
        <p:spPr/>
        <p:txBody>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7" name="Date Placeholder 3"/>
          <p:cNvSpPr>
            <a:spLocks noGrp="1"/>
          </p:cNvSpPr>
          <p:nvPr>
            <p:ph type="dt" sz="half" idx="10"/>
          </p:nvPr>
        </p:nvSpPr>
        <p:spPr/>
        <p:txBody>
          <a:bodyPr/>
          <a:lstStyle/>
          <a:p>
            <a:fld id="{F2FFB779-270B-4192-84BA-A697F48306DC}" type="datetimeFigureOut">
              <a:rPr lang="ru-RU" smtClean="0"/>
              <a:t>07.06.2019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3120664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dirty="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4" name="Date Placeholder 3"/>
          <p:cNvSpPr>
            <a:spLocks noGrp="1"/>
          </p:cNvSpPr>
          <p:nvPr>
            <p:ph type="dt" sz="half" idx="10"/>
          </p:nvPr>
        </p:nvSpPr>
        <p:spPr/>
        <p:txBody>
          <a:bodyPr/>
          <a:lstStyle/>
          <a:p>
            <a:fld id="{F2FFB779-270B-4192-84BA-A697F48306DC}" type="datetimeFigureOut">
              <a:rPr lang="ru-RU" smtClean="0"/>
              <a:t>07.06.2019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064910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5" name="Date Placeholder 4"/>
          <p:cNvSpPr>
            <a:spLocks noGrp="1"/>
          </p:cNvSpPr>
          <p:nvPr>
            <p:ph type="dt" sz="half" idx="10"/>
          </p:nvPr>
        </p:nvSpPr>
        <p:spPr/>
        <p:txBody>
          <a:bodyPr/>
          <a:lstStyle/>
          <a:p>
            <a:fld id="{F2FFB779-270B-4192-84BA-A697F48306DC}" type="datetimeFigureOut">
              <a:rPr lang="ru-RU" smtClean="0"/>
              <a:t>07.06.2019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3607385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dirty="0"/>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7" name="Date Placeholder 6"/>
          <p:cNvSpPr>
            <a:spLocks noGrp="1"/>
          </p:cNvSpPr>
          <p:nvPr>
            <p:ph type="dt" sz="half" idx="10"/>
          </p:nvPr>
        </p:nvSpPr>
        <p:spPr/>
        <p:txBody>
          <a:bodyPr/>
          <a:lstStyle/>
          <a:p>
            <a:fld id="{F2FFB779-270B-4192-84BA-A697F48306DC}" type="datetimeFigureOut">
              <a:rPr lang="ru-RU" smtClean="0"/>
              <a:t>07.06.2019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613125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Образец заголовка</a:t>
            </a:r>
            <a:endParaRPr lang="en-US" dirty="0"/>
          </a:p>
        </p:txBody>
      </p:sp>
      <p:sp>
        <p:nvSpPr>
          <p:cNvPr id="7" name="Date Placeholder 2"/>
          <p:cNvSpPr>
            <a:spLocks noGrp="1"/>
          </p:cNvSpPr>
          <p:nvPr>
            <p:ph type="dt" sz="half" idx="10"/>
          </p:nvPr>
        </p:nvSpPr>
        <p:spPr/>
        <p:txBody>
          <a:bodyPr/>
          <a:lstStyle/>
          <a:p>
            <a:fld id="{F2FFB779-270B-4192-84BA-A697F48306DC}" type="datetimeFigureOut">
              <a:rPr lang="ru-RU" smtClean="0"/>
              <a:t>07.06.2019</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19911185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F2FFB779-270B-4192-84BA-A697F48306DC}" type="datetimeFigureOut">
              <a:rPr lang="ru-RU" smtClean="0"/>
              <a:t>07.06.2019</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170436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ru-RU" dirty="0"/>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Образец текста</a:t>
            </a:r>
          </a:p>
        </p:txBody>
      </p:sp>
      <p:sp>
        <p:nvSpPr>
          <p:cNvPr id="7" name="Date Placeholder 4"/>
          <p:cNvSpPr>
            <a:spLocks noGrp="1"/>
          </p:cNvSpPr>
          <p:nvPr>
            <p:ph type="dt" sz="half" idx="10"/>
          </p:nvPr>
        </p:nvSpPr>
        <p:spPr/>
        <p:txBody>
          <a:bodyPr/>
          <a:lstStyle/>
          <a:p>
            <a:fld id="{F2FFB779-270B-4192-84BA-A697F48306DC}" type="datetimeFigureOut">
              <a:rPr lang="ru-RU" smtClean="0"/>
              <a:t>07.06.2019</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489598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dirty="0"/>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a:t>Вставка рисунка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Образец текста</a:t>
            </a:r>
          </a:p>
        </p:txBody>
      </p:sp>
      <p:sp>
        <p:nvSpPr>
          <p:cNvPr id="5" name="Date Placeholder 4"/>
          <p:cNvSpPr>
            <a:spLocks noGrp="1"/>
          </p:cNvSpPr>
          <p:nvPr>
            <p:ph type="dt" sz="half" idx="10"/>
          </p:nvPr>
        </p:nvSpPr>
        <p:spPr/>
        <p:txBody>
          <a:bodyPr/>
          <a:lstStyle/>
          <a:p>
            <a:fld id="{F2FFB779-270B-4192-84BA-A697F48306DC}" type="datetimeFigureOut">
              <a:rPr lang="ru-RU" smtClean="0"/>
              <a:t>07.06.2019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4115585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ru-RU" dirty="0"/>
              <a:t>Образец заголовка</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F2FFB779-270B-4192-84BA-A697F48306DC}" type="datetimeFigureOut">
              <a:rPr lang="ru-RU" smtClean="0"/>
              <a:t>07.06.2019</a:t>
            </a:fld>
            <a:endParaRPr lang="ru-RU"/>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285DC19C-03DA-4066-9FF7-D0BF1BC6D6F6}" type="slidenum">
              <a:rPr lang="ru-RU" smtClean="0"/>
              <a:t>‹#›</a:t>
            </a:fld>
            <a:endParaRPr lang="ru-RU"/>
          </a:p>
        </p:txBody>
      </p:sp>
    </p:spTree>
    <p:extLst>
      <p:ext uri="{BB962C8B-B14F-4D97-AF65-F5344CB8AC3E}">
        <p14:creationId xmlns:p14="http://schemas.microsoft.com/office/powerpoint/2010/main" val="4049117292"/>
      </p:ext>
    </p:extLst>
  </p:cSld>
  <p:clrMap bg1="dk1" tx1="lt1" bg2="dk2" tx2="lt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 id="2147483800" r:id="rId14"/>
    <p:sldLayoutId id="2147483801" r:id="rId15"/>
    <p:sldLayoutId id="2147483802" r:id="rId16"/>
    <p:sldLayoutId id="2147483803"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extLst/>
          </a:blip>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69161" y="45502"/>
            <a:ext cx="10339817" cy="1528797"/>
          </a:xfrm>
        </p:spPr>
        <p:txBody>
          <a:bodyPr>
            <a:normAutofit/>
          </a:bodyPr>
          <a:lstStyle/>
          <a:p>
            <a:pPr algn="ctr"/>
            <a:r>
              <a:rPr lang="ru-RU" sz="4000" dirty="0"/>
              <a:t>Женские образы в повести М.Ю. Лермонтова "Герой нашего времени"</a:t>
            </a:r>
          </a:p>
        </p:txBody>
      </p:sp>
      <p:sp>
        <p:nvSpPr>
          <p:cNvPr id="3" name="Подзаголовок 2"/>
          <p:cNvSpPr>
            <a:spLocks noGrp="1"/>
          </p:cNvSpPr>
          <p:nvPr>
            <p:ph type="subTitle" idx="1"/>
          </p:nvPr>
        </p:nvSpPr>
        <p:spPr>
          <a:xfrm>
            <a:off x="7833815" y="5775863"/>
            <a:ext cx="4286059" cy="1188490"/>
          </a:xfrm>
        </p:spPr>
        <p:txBody>
          <a:bodyPr>
            <a:normAutofit fontScale="70000" lnSpcReduction="20000"/>
          </a:bodyPr>
          <a:lstStyle/>
          <a:p>
            <a:pPr algn="ctr"/>
            <a:r>
              <a:rPr lang="ru-RU" sz="2400" dirty="0">
                <a:solidFill>
                  <a:schemeClr val="tx1"/>
                </a:solidFill>
              </a:rPr>
              <a:t>Подготовил ученик </a:t>
            </a:r>
            <a:endParaRPr lang="ru-RU" sz="2400" dirty="0" smtClean="0">
              <a:solidFill>
                <a:schemeClr val="tx1"/>
              </a:solidFill>
            </a:endParaRPr>
          </a:p>
          <a:p>
            <a:pPr algn="ctr"/>
            <a:r>
              <a:rPr lang="ru-RU" sz="2400" dirty="0" smtClean="0">
                <a:solidFill>
                  <a:schemeClr val="tx1"/>
                </a:solidFill>
              </a:rPr>
              <a:t>9 </a:t>
            </a:r>
            <a:r>
              <a:rPr lang="ru-RU" sz="2400" dirty="0">
                <a:solidFill>
                  <a:schemeClr val="tx1"/>
                </a:solidFill>
              </a:rPr>
              <a:t>"А" </a:t>
            </a:r>
            <a:r>
              <a:rPr lang="ru-RU" sz="2400" dirty="0" smtClean="0">
                <a:solidFill>
                  <a:schemeClr val="tx1"/>
                </a:solidFill>
              </a:rPr>
              <a:t>класса ГБОУ Школы  № 2048 </a:t>
            </a:r>
          </a:p>
          <a:p>
            <a:pPr algn="ctr"/>
            <a:r>
              <a:rPr lang="ru-RU" sz="2400" dirty="0" smtClean="0">
                <a:solidFill>
                  <a:schemeClr val="tx1"/>
                </a:solidFill>
              </a:rPr>
              <a:t>Суходольский </a:t>
            </a:r>
            <a:r>
              <a:rPr lang="ru-RU" sz="2400" dirty="0">
                <a:solidFill>
                  <a:schemeClr val="tx1"/>
                </a:solidFill>
              </a:rPr>
              <a:t>Степан</a:t>
            </a:r>
          </a:p>
        </p:txBody>
      </p:sp>
      <p:pic>
        <p:nvPicPr>
          <p:cNvPr id="4" name="Рисунок 8" descr="Изображение выглядит как книга, текст&#10;&#10;Описание создано с очень высокой степенью достоверности">
            <a:extLst>
              <a:ext uri="{FF2B5EF4-FFF2-40B4-BE49-F238E27FC236}">
                <a16:creationId xmlns:a16="http://schemas.microsoft.com/office/drawing/2014/main" id="{53C5C81B-D911-41E3-829B-C06D59F001BD}"/>
              </a:ext>
            </a:extLst>
          </p:cNvPr>
          <p:cNvPicPr>
            <a:picLocks noChangeAspect="1"/>
          </p:cNvPicPr>
          <p:nvPr/>
        </p:nvPicPr>
        <p:blipFill>
          <a:blip r:embed="rId3"/>
          <a:stretch>
            <a:fillRect/>
          </a:stretch>
        </p:blipFill>
        <p:spPr>
          <a:xfrm>
            <a:off x="3039588" y="1801505"/>
            <a:ext cx="7387302" cy="39743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3516515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2" name="Rectangle 8">
            <a:extLst>
              <a:ext uri="{FF2B5EF4-FFF2-40B4-BE49-F238E27FC236}">
                <a16:creationId xmlns:a16="http://schemas.microsoft.com/office/drawing/2014/main" id="{052BEFF1-896C-45B1-B02C-96A6A1BC389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4" name="Freeform 36">
            <a:extLst>
              <a:ext uri="{FF2B5EF4-FFF2-40B4-BE49-F238E27FC236}">
                <a16:creationId xmlns:a16="http://schemas.microsoft.com/office/drawing/2014/main" id="{BB237A14-61B1-4C00-A670-5D8D68A8668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644637" y="0"/>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2">
              <a:alpha val="20000"/>
            </a:schemeClr>
          </a:solidFill>
          <a:ln>
            <a:noFill/>
          </a:ln>
        </p:spPr>
        <p:txBody>
          <a:bodyPr rtlCol="0" anchor="ctr"/>
          <a:lstStyle/>
          <a:p>
            <a:pPr algn="ctr"/>
            <a:endParaRPr lang="en-US"/>
          </a:p>
        </p:txBody>
      </p:sp>
      <p:sp>
        <p:nvSpPr>
          <p:cNvPr id="16" name="Freeform: Shape 12">
            <a:extLst>
              <a:ext uri="{FF2B5EF4-FFF2-40B4-BE49-F238E27FC236}">
                <a16:creationId xmlns:a16="http://schemas.microsoft.com/office/drawing/2014/main" id="{8598F259-6F54-47A3-8D13-1603D786A32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990911" cy="6858001"/>
          </a:xfrm>
          <a:custGeom>
            <a:avLst/>
            <a:gdLst>
              <a:gd name="connsiteX0" fmla="*/ 3646196 w 4990911"/>
              <a:gd name="connsiteY0" fmla="*/ 0 h 6858001"/>
              <a:gd name="connsiteX1" fmla="*/ 4989734 w 4990911"/>
              <a:gd name="connsiteY1" fmla="*/ 0 h 6858001"/>
              <a:gd name="connsiteX2" fmla="*/ 4964689 w 4990911"/>
              <a:gd name="connsiteY2" fmla="*/ 155677 h 6858001"/>
              <a:gd name="connsiteX3" fmla="*/ 4940820 w 4990911"/>
              <a:gd name="connsiteY3" fmla="*/ 310668 h 6858001"/>
              <a:gd name="connsiteX4" fmla="*/ 4917456 w 4990911"/>
              <a:gd name="connsiteY4" fmla="*/ 466344 h 6858001"/>
              <a:gd name="connsiteX5" fmla="*/ 4897453 w 4990911"/>
              <a:gd name="connsiteY5" fmla="*/ 622707 h 6858001"/>
              <a:gd name="connsiteX6" fmla="*/ 4877282 w 4990911"/>
              <a:gd name="connsiteY6" fmla="*/ 778383 h 6858001"/>
              <a:gd name="connsiteX7" fmla="*/ 4858456 w 4990911"/>
              <a:gd name="connsiteY7" fmla="*/ 934746 h 6858001"/>
              <a:gd name="connsiteX8" fmla="*/ 4842320 w 4990911"/>
              <a:gd name="connsiteY8" fmla="*/ 1089051 h 6858001"/>
              <a:gd name="connsiteX9" fmla="*/ 4827024 w 4990911"/>
              <a:gd name="connsiteY9" fmla="*/ 1245413 h 6858001"/>
              <a:gd name="connsiteX10" fmla="*/ 4813072 w 4990911"/>
              <a:gd name="connsiteY10" fmla="*/ 1401090 h 6858001"/>
              <a:gd name="connsiteX11" fmla="*/ 4800970 w 4990911"/>
              <a:gd name="connsiteY11" fmla="*/ 1554023 h 6858001"/>
              <a:gd name="connsiteX12" fmla="*/ 4788867 w 4990911"/>
              <a:gd name="connsiteY12" fmla="*/ 1709014 h 6858001"/>
              <a:gd name="connsiteX13" fmla="*/ 4778782 w 4990911"/>
              <a:gd name="connsiteY13" fmla="*/ 1861947 h 6858001"/>
              <a:gd name="connsiteX14" fmla="*/ 4770882 w 4990911"/>
              <a:gd name="connsiteY14" fmla="*/ 2014881 h 6858001"/>
              <a:gd name="connsiteX15" fmla="*/ 4762645 w 4990911"/>
              <a:gd name="connsiteY15" fmla="*/ 2167128 h 6858001"/>
              <a:gd name="connsiteX16" fmla="*/ 4755754 w 4990911"/>
              <a:gd name="connsiteY16" fmla="*/ 2318004 h 6858001"/>
              <a:gd name="connsiteX17" fmla="*/ 4750879 w 4990911"/>
              <a:gd name="connsiteY17" fmla="*/ 2467509 h 6858001"/>
              <a:gd name="connsiteX18" fmla="*/ 4746677 w 4990911"/>
              <a:gd name="connsiteY18" fmla="*/ 2617013 h 6858001"/>
              <a:gd name="connsiteX19" fmla="*/ 4742643 w 4990911"/>
              <a:gd name="connsiteY19" fmla="*/ 2765146 h 6858001"/>
              <a:gd name="connsiteX20" fmla="*/ 4740794 w 4990911"/>
              <a:gd name="connsiteY20" fmla="*/ 2911221 h 6858001"/>
              <a:gd name="connsiteX21" fmla="*/ 4738777 w 4990911"/>
              <a:gd name="connsiteY21" fmla="*/ 3057297 h 6858001"/>
              <a:gd name="connsiteX22" fmla="*/ 4737768 w 4990911"/>
              <a:gd name="connsiteY22" fmla="*/ 3201315 h 6858001"/>
              <a:gd name="connsiteX23" fmla="*/ 4738777 w 4990911"/>
              <a:gd name="connsiteY23" fmla="*/ 3343961 h 6858001"/>
              <a:gd name="connsiteX24" fmla="*/ 4738777 w 4990911"/>
              <a:gd name="connsiteY24" fmla="*/ 3485236 h 6858001"/>
              <a:gd name="connsiteX25" fmla="*/ 4740794 w 4990911"/>
              <a:gd name="connsiteY25" fmla="*/ 3625139 h 6858001"/>
              <a:gd name="connsiteX26" fmla="*/ 4743819 w 4990911"/>
              <a:gd name="connsiteY26" fmla="*/ 3762299 h 6858001"/>
              <a:gd name="connsiteX27" fmla="*/ 4746677 w 4990911"/>
              <a:gd name="connsiteY27" fmla="*/ 3898087 h 6858001"/>
              <a:gd name="connsiteX28" fmla="*/ 4749871 w 4990911"/>
              <a:gd name="connsiteY28" fmla="*/ 4031133 h 6858001"/>
              <a:gd name="connsiteX29" fmla="*/ 4754745 w 4990911"/>
              <a:gd name="connsiteY29" fmla="*/ 4163492 h 6858001"/>
              <a:gd name="connsiteX30" fmla="*/ 4759956 w 4990911"/>
              <a:gd name="connsiteY30" fmla="*/ 4293793 h 6858001"/>
              <a:gd name="connsiteX31" fmla="*/ 4764662 w 4990911"/>
              <a:gd name="connsiteY31" fmla="*/ 4421352 h 6858001"/>
              <a:gd name="connsiteX32" fmla="*/ 4777942 w 4990911"/>
              <a:gd name="connsiteY32" fmla="*/ 4670298 h 6858001"/>
              <a:gd name="connsiteX33" fmla="*/ 4792061 w 4990911"/>
              <a:gd name="connsiteY33" fmla="*/ 4908956 h 6858001"/>
              <a:gd name="connsiteX34" fmla="*/ 4806853 w 4990911"/>
              <a:gd name="connsiteY34" fmla="*/ 5138013 h 6858001"/>
              <a:gd name="connsiteX35" fmla="*/ 4823158 w 4990911"/>
              <a:gd name="connsiteY35" fmla="*/ 5354726 h 6858001"/>
              <a:gd name="connsiteX36" fmla="*/ 4840135 w 4990911"/>
              <a:gd name="connsiteY36" fmla="*/ 5561838 h 6858001"/>
              <a:gd name="connsiteX37" fmla="*/ 4858456 w 4990911"/>
              <a:gd name="connsiteY37" fmla="*/ 5753862 h 6858001"/>
              <a:gd name="connsiteX38" fmla="*/ 4876442 w 4990911"/>
              <a:gd name="connsiteY38" fmla="*/ 5934227 h 6858001"/>
              <a:gd name="connsiteX39" fmla="*/ 4894427 w 4990911"/>
              <a:gd name="connsiteY39" fmla="*/ 6100191 h 6858001"/>
              <a:gd name="connsiteX40" fmla="*/ 4911404 w 4990911"/>
              <a:gd name="connsiteY40" fmla="*/ 6252438 h 6858001"/>
              <a:gd name="connsiteX41" fmla="*/ 4927541 w 4990911"/>
              <a:gd name="connsiteY41" fmla="*/ 6387541 h 6858001"/>
              <a:gd name="connsiteX42" fmla="*/ 4942837 w 4990911"/>
              <a:gd name="connsiteY42" fmla="*/ 6509613 h 6858001"/>
              <a:gd name="connsiteX43" fmla="*/ 4955612 w 4990911"/>
              <a:gd name="connsiteY43" fmla="*/ 6612483 h 6858001"/>
              <a:gd name="connsiteX44" fmla="*/ 4967714 w 4990911"/>
              <a:gd name="connsiteY44" fmla="*/ 6698894 h 6858001"/>
              <a:gd name="connsiteX45" fmla="*/ 4985028 w 4990911"/>
              <a:gd name="connsiteY45" fmla="*/ 6817538 h 6858001"/>
              <a:gd name="connsiteX46" fmla="*/ 4990911 w 4990911"/>
              <a:gd name="connsiteY46" fmla="*/ 6858000 h 6858001"/>
              <a:gd name="connsiteX47" fmla="*/ 4085557 w 4990911"/>
              <a:gd name="connsiteY47" fmla="*/ 6858000 h 6858001"/>
              <a:gd name="connsiteX48" fmla="*/ 4085557 w 4990911"/>
              <a:gd name="connsiteY48" fmla="*/ 6858001 h 6858001"/>
              <a:gd name="connsiteX49" fmla="*/ 0 w 4990911"/>
              <a:gd name="connsiteY49" fmla="*/ 6858001 h 6858001"/>
              <a:gd name="connsiteX50" fmla="*/ 0 w 4990911"/>
              <a:gd name="connsiteY50" fmla="*/ 1 h 6858001"/>
              <a:gd name="connsiteX51" fmla="*/ 3646196 w 4990911"/>
              <a:gd name="connsiteY51"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990911" h="6858001">
                <a:moveTo>
                  <a:pt x="3646196" y="0"/>
                </a:moveTo>
                <a:lnTo>
                  <a:pt x="4989734" y="0"/>
                </a:lnTo>
                <a:lnTo>
                  <a:pt x="4964689" y="155677"/>
                </a:lnTo>
                <a:lnTo>
                  <a:pt x="4940820" y="310668"/>
                </a:lnTo>
                <a:lnTo>
                  <a:pt x="4917456" y="466344"/>
                </a:lnTo>
                <a:lnTo>
                  <a:pt x="4897453" y="622707"/>
                </a:lnTo>
                <a:lnTo>
                  <a:pt x="4877282" y="778383"/>
                </a:lnTo>
                <a:lnTo>
                  <a:pt x="4858456" y="934746"/>
                </a:lnTo>
                <a:lnTo>
                  <a:pt x="4842320" y="1089051"/>
                </a:lnTo>
                <a:lnTo>
                  <a:pt x="4827024" y="1245413"/>
                </a:lnTo>
                <a:lnTo>
                  <a:pt x="4813072" y="1401090"/>
                </a:lnTo>
                <a:lnTo>
                  <a:pt x="4800970" y="1554023"/>
                </a:lnTo>
                <a:lnTo>
                  <a:pt x="4788867" y="1709014"/>
                </a:lnTo>
                <a:lnTo>
                  <a:pt x="4778782" y="1861947"/>
                </a:lnTo>
                <a:lnTo>
                  <a:pt x="4770882" y="2014881"/>
                </a:lnTo>
                <a:lnTo>
                  <a:pt x="4762645" y="2167128"/>
                </a:lnTo>
                <a:lnTo>
                  <a:pt x="4755754" y="2318004"/>
                </a:lnTo>
                <a:lnTo>
                  <a:pt x="4750879" y="2467509"/>
                </a:lnTo>
                <a:lnTo>
                  <a:pt x="4746677" y="2617013"/>
                </a:lnTo>
                <a:lnTo>
                  <a:pt x="4742643" y="2765146"/>
                </a:lnTo>
                <a:lnTo>
                  <a:pt x="4740794" y="2911221"/>
                </a:lnTo>
                <a:lnTo>
                  <a:pt x="4738777" y="3057297"/>
                </a:lnTo>
                <a:lnTo>
                  <a:pt x="4737768" y="3201315"/>
                </a:lnTo>
                <a:lnTo>
                  <a:pt x="4738777" y="3343961"/>
                </a:lnTo>
                <a:lnTo>
                  <a:pt x="4738777" y="3485236"/>
                </a:lnTo>
                <a:lnTo>
                  <a:pt x="4740794" y="3625139"/>
                </a:lnTo>
                <a:lnTo>
                  <a:pt x="4743819" y="3762299"/>
                </a:lnTo>
                <a:lnTo>
                  <a:pt x="4746677" y="3898087"/>
                </a:lnTo>
                <a:lnTo>
                  <a:pt x="4749871" y="4031133"/>
                </a:lnTo>
                <a:lnTo>
                  <a:pt x="4754745" y="4163492"/>
                </a:lnTo>
                <a:lnTo>
                  <a:pt x="4759956" y="4293793"/>
                </a:lnTo>
                <a:lnTo>
                  <a:pt x="4764662" y="4421352"/>
                </a:lnTo>
                <a:lnTo>
                  <a:pt x="4777942" y="4670298"/>
                </a:lnTo>
                <a:lnTo>
                  <a:pt x="4792061" y="4908956"/>
                </a:lnTo>
                <a:lnTo>
                  <a:pt x="4806853" y="5138013"/>
                </a:lnTo>
                <a:lnTo>
                  <a:pt x="4823158" y="5354726"/>
                </a:lnTo>
                <a:lnTo>
                  <a:pt x="4840135" y="5561838"/>
                </a:lnTo>
                <a:lnTo>
                  <a:pt x="4858456" y="5753862"/>
                </a:lnTo>
                <a:lnTo>
                  <a:pt x="4876442" y="5934227"/>
                </a:lnTo>
                <a:lnTo>
                  <a:pt x="4894427" y="6100191"/>
                </a:lnTo>
                <a:lnTo>
                  <a:pt x="4911404" y="6252438"/>
                </a:lnTo>
                <a:lnTo>
                  <a:pt x="4927541" y="6387541"/>
                </a:lnTo>
                <a:lnTo>
                  <a:pt x="4942837" y="6509613"/>
                </a:lnTo>
                <a:lnTo>
                  <a:pt x="4955612" y="6612483"/>
                </a:lnTo>
                <a:lnTo>
                  <a:pt x="4967714" y="6698894"/>
                </a:lnTo>
                <a:lnTo>
                  <a:pt x="4985028" y="6817538"/>
                </a:lnTo>
                <a:lnTo>
                  <a:pt x="4990911" y="6858000"/>
                </a:lnTo>
                <a:lnTo>
                  <a:pt x="4085557" y="6858000"/>
                </a:lnTo>
                <a:lnTo>
                  <a:pt x="4085557" y="6858001"/>
                </a:lnTo>
                <a:lnTo>
                  <a:pt x="0" y="6858001"/>
                </a:lnTo>
                <a:lnTo>
                  <a:pt x="0" y="1"/>
                </a:lnTo>
                <a:lnTo>
                  <a:pt x="3646196" y="1"/>
                </a:lnTo>
                <a:close/>
              </a:path>
            </a:pathLst>
          </a:cu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7" name="Rectangle 14">
            <a:extLst>
              <a:ext uri="{FF2B5EF4-FFF2-40B4-BE49-F238E27FC236}">
                <a16:creationId xmlns:a16="http://schemas.microsoft.com/office/drawing/2014/main" id="{0BA768A8-4FED-4ED8-9E46-6BE72188ECD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Заголовок 1">
            <a:extLst>
              <a:ext uri="{FF2B5EF4-FFF2-40B4-BE49-F238E27FC236}">
                <a16:creationId xmlns:a16="http://schemas.microsoft.com/office/drawing/2014/main" id="{D6714E5A-B958-481B-86FB-61B98B524202}"/>
              </a:ext>
            </a:extLst>
          </p:cNvPr>
          <p:cNvSpPr>
            <a:spLocks noGrp="1"/>
          </p:cNvSpPr>
          <p:nvPr>
            <p:ph type="title"/>
          </p:nvPr>
        </p:nvSpPr>
        <p:spPr>
          <a:xfrm>
            <a:off x="-426357" y="1537063"/>
            <a:ext cx="3522879" cy="4470821"/>
          </a:xfrm>
        </p:spPr>
        <p:txBody>
          <a:bodyPr>
            <a:normAutofit/>
          </a:bodyPr>
          <a:lstStyle/>
          <a:p>
            <a:pPr algn="r"/>
            <a:r>
              <a:rPr lang="ru-RU">
                <a:solidFill>
                  <a:srgbClr val="FFFFFF"/>
                </a:solidFill>
              </a:rPr>
              <a:t>Бэла</a:t>
            </a:r>
          </a:p>
        </p:txBody>
      </p:sp>
      <p:sp>
        <p:nvSpPr>
          <p:cNvPr id="3" name="Объект 2">
            <a:extLst>
              <a:ext uri="{FF2B5EF4-FFF2-40B4-BE49-F238E27FC236}">
                <a16:creationId xmlns:a16="http://schemas.microsoft.com/office/drawing/2014/main" id="{061905FA-CCCD-4A61-809C-7780472A6EB8}"/>
              </a:ext>
            </a:extLst>
          </p:cNvPr>
          <p:cNvSpPr>
            <a:spLocks noGrp="1"/>
          </p:cNvSpPr>
          <p:nvPr>
            <p:ph idx="1"/>
          </p:nvPr>
        </p:nvSpPr>
        <p:spPr>
          <a:xfrm>
            <a:off x="4641681" y="1146992"/>
            <a:ext cx="6527288" cy="5749892"/>
          </a:xfrm>
        </p:spPr>
        <p:txBody>
          <a:bodyPr vert="horz" lIns="91440" tIns="45720" rIns="91440" bIns="45720" rtlCol="0" anchor="t">
            <a:normAutofit fontScale="85000" lnSpcReduction="20000"/>
          </a:bodyPr>
          <a:lstStyle/>
          <a:p>
            <a:pPr>
              <a:lnSpc>
                <a:spcPct val="90000"/>
              </a:lnSpc>
            </a:pPr>
            <a:r>
              <a:rPr lang="ru-RU" sz="1800" dirty="0"/>
              <a:t>Образ гордой черкешенки Бэлы, которую Печорин с помощью ее родного брата похитил и из родительского дома, вызвал горячее участие читающей публики еще при первой публикации романа.</a:t>
            </a:r>
            <a:br>
              <a:rPr lang="ru-RU" sz="1800" dirty="0"/>
            </a:br>
            <a:r>
              <a:rPr lang="ru-RU" sz="1800" dirty="0"/>
              <a:t> В ряду женских образов в «Герой нашего времени» образ Бэлы является одним из самых трогательных. Бэла была не виновата в случившемся с ней, и, тем не менее, она принимала все удары судьбы мужественно. Ее предал родной брат, отдав ее за коня Казбича, ее предал похититель Печорин, которого она полюбила всем сердцем, но не нашла в его душе взаимности. В итоге ее убил человек, который тоже был в нее тайно влюблен.</a:t>
            </a:r>
          </a:p>
          <a:p>
            <a:pPr>
              <a:lnSpc>
                <a:spcPct val="90000"/>
              </a:lnSpc>
            </a:pPr>
            <a:r>
              <a:rPr lang="ru-RU" sz="1800" dirty="0"/>
              <a:t>Тонкую и чуткую душу Бэлы понимал только Максим Максимович, однако и он не знал, чем ей помочь и тайно радовался ее смерти, понимая, что эту девушку в жизни уже ничего хорошего не ждало.</a:t>
            </a:r>
            <a:br>
              <a:rPr lang="ru-RU" sz="1800" dirty="0"/>
            </a:br>
            <a:r>
              <a:rPr lang="ru-RU" sz="1800" dirty="0"/>
              <a:t> Любовь Бэлы не смогла пробудить душу Печорина к жизни от самолюбивого эгоизма. Главный герой романа скоро охладел к молодой черкешенке, и героиня, ни в чем не упрекая своего возлюбленного, покорно последовала в могилу, жалея перед смертью лишь о том, что они с Григорием Александровичем относятся к разным верам, поэтому не смогут встретиться в раю.</a:t>
            </a:r>
          </a:p>
          <a:p>
            <a:pPr>
              <a:lnSpc>
                <a:spcPct val="90000"/>
              </a:lnSpc>
            </a:pPr>
            <a:r>
              <a:rPr lang="ru-RU" sz="1800" dirty="0"/>
              <a:t>Следует признать, что образ Бэлы удался Лермонтову в полной мере, позже Л.Н. Толстой в своем рассказе «Кавказский пленник» представит на суд читающей публики образ молодой чеченской девушки Дины, и в этом образе будут черты и Бэлы – такие как преданность и нравственная чистота.</a:t>
            </a:r>
          </a:p>
          <a:p>
            <a:pPr>
              <a:lnSpc>
                <a:spcPct val="90000"/>
              </a:lnSpc>
            </a:pPr>
            <a:r>
              <a:rPr lang="en-US" sz="1100" dirty="0">
                <a:ea typeface="+mj-lt"/>
                <a:cs typeface="+mj-lt"/>
              </a:rPr>
              <a:t/>
            </a:r>
            <a:br>
              <a:rPr lang="en-US" sz="1100" dirty="0">
                <a:ea typeface="+mj-lt"/>
                <a:cs typeface="+mj-lt"/>
              </a:rPr>
            </a:br>
            <a:r>
              <a:rPr lang="en-US" sz="1100" dirty="0">
                <a:ea typeface="+mj-lt"/>
                <a:cs typeface="+mj-lt"/>
              </a:rPr>
              <a:t/>
            </a:r>
            <a:br>
              <a:rPr lang="en-US" sz="1100" dirty="0">
                <a:ea typeface="+mj-lt"/>
                <a:cs typeface="+mj-lt"/>
              </a:rPr>
            </a:br>
            <a:endParaRPr lang="ru-RU" sz="1100">
              <a:ea typeface="+mj-lt"/>
              <a:cs typeface="+mj-lt"/>
            </a:endParaRPr>
          </a:p>
        </p:txBody>
      </p:sp>
      <p:sp>
        <p:nvSpPr>
          <p:cNvPr id="4" name="TextBox 3">
            <a:extLst>
              <a:ext uri="{FF2B5EF4-FFF2-40B4-BE49-F238E27FC236}">
                <a16:creationId xmlns:a16="http://schemas.microsoft.com/office/drawing/2014/main" id="{75F4F80B-FF23-40DE-9331-9591B702B16B}"/>
              </a:ext>
            </a:extLst>
          </p:cNvPr>
          <p:cNvSpPr txBox="1"/>
          <p:nvPr/>
        </p:nvSpPr>
        <p:spPr>
          <a:xfrm flipH="1" flipV="1">
            <a:off x="9144000" y="3569732"/>
            <a:ext cx="52551" cy="5984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dirty="0">
              <a:solidFill>
                <a:srgbClr val="454856"/>
              </a:solidFill>
              <a:latin typeface="Roboto"/>
            </a:endParaRPr>
          </a:p>
        </p:txBody>
      </p:sp>
      <p:pic>
        <p:nvPicPr>
          <p:cNvPr id="18" name="Рисунок 18" descr="Изображение выглядит как человек, внутренний, носит&#10;&#10;Описание создано с очень высокой степенью достоверности">
            <a:extLst>
              <a:ext uri="{FF2B5EF4-FFF2-40B4-BE49-F238E27FC236}">
                <a16:creationId xmlns:a16="http://schemas.microsoft.com/office/drawing/2014/main" id="{B7D2F840-37BB-4D51-8BA5-3EC6230200AF}"/>
              </a:ext>
            </a:extLst>
          </p:cNvPr>
          <p:cNvPicPr>
            <a:picLocks noChangeAspect="1"/>
          </p:cNvPicPr>
          <p:nvPr/>
        </p:nvPicPr>
        <p:blipFill>
          <a:blip r:embed="rId2"/>
          <a:stretch>
            <a:fillRect/>
          </a:stretch>
        </p:blipFill>
        <p:spPr>
          <a:xfrm>
            <a:off x="370116" y="2600780"/>
            <a:ext cx="4103912" cy="222794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17484894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7">
            <a:extLst>
              <a:ext uri="{FF2B5EF4-FFF2-40B4-BE49-F238E27FC236}">
                <a16:creationId xmlns:a16="http://schemas.microsoft.com/office/drawing/2014/main" id="{74CD14DB-BB81-479F-A1FC-1C75640E9F8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22" name="Rectangle 9">
            <a:extLst>
              <a:ext uri="{FF2B5EF4-FFF2-40B4-BE49-F238E27FC236}">
                <a16:creationId xmlns:a16="http://schemas.microsoft.com/office/drawing/2014/main" id="{C943A91B-7CA7-4592-A975-73B1BF8C4C7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3" name="Freeform 7">
            <a:extLst>
              <a:ext uri="{FF2B5EF4-FFF2-40B4-BE49-F238E27FC236}">
                <a16:creationId xmlns:a16="http://schemas.microsoft.com/office/drawing/2014/main" id="{EC471314-E46A-414B-8D91-74880E84F18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panose="020B0502020202020204"/>
              <a:ea typeface="+mn-ea"/>
              <a:cs typeface="+mn-cs"/>
            </a:endParaRPr>
          </a:p>
        </p:txBody>
      </p:sp>
      <p:sp useBgFill="1">
        <p:nvSpPr>
          <p:cNvPr id="24" name="Freeform: Shape 13">
            <a:extLst>
              <a:ext uri="{FF2B5EF4-FFF2-40B4-BE49-F238E27FC236}">
                <a16:creationId xmlns:a16="http://schemas.microsoft.com/office/drawing/2014/main" id="{6A681326-1C9D-44A3-A627-3871BDAE412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7" cy="5095933"/>
          </a:xfrm>
          <a:custGeom>
            <a:avLst/>
            <a:gdLst>
              <a:gd name="connsiteX0" fmla="*/ 0 w 12192417"/>
              <a:gd name="connsiteY0" fmla="*/ 0 h 5095933"/>
              <a:gd name="connsiteX1" fmla="*/ 71931 w 12192417"/>
              <a:gd name="connsiteY1" fmla="*/ 12261 h 5095933"/>
              <a:gd name="connsiteX2" fmla="*/ 282848 w 12192417"/>
              <a:gd name="connsiteY2" fmla="*/ 48343 h 5095933"/>
              <a:gd name="connsiteX3" fmla="*/ 436463 w 12192417"/>
              <a:gd name="connsiteY3" fmla="*/ 73565 h 5095933"/>
              <a:gd name="connsiteX4" fmla="*/ 619338 w 12192417"/>
              <a:gd name="connsiteY4" fmla="*/ 100188 h 5095933"/>
              <a:gd name="connsiteX5" fmla="*/ 836350 w 12192417"/>
              <a:gd name="connsiteY5" fmla="*/ 132066 h 5095933"/>
              <a:gd name="connsiteX6" fmla="*/ 1076527 w 12192417"/>
              <a:gd name="connsiteY6" fmla="*/ 165696 h 5095933"/>
              <a:gd name="connsiteX7" fmla="*/ 1347183 w 12192417"/>
              <a:gd name="connsiteY7" fmla="*/ 201077 h 5095933"/>
              <a:gd name="connsiteX8" fmla="*/ 1642222 w 12192417"/>
              <a:gd name="connsiteY8" fmla="*/ 238560 h 5095933"/>
              <a:gd name="connsiteX9" fmla="*/ 1962863 w 12192417"/>
              <a:gd name="connsiteY9" fmla="*/ 276043 h 5095933"/>
              <a:gd name="connsiteX10" fmla="*/ 2304231 w 12192417"/>
              <a:gd name="connsiteY10" fmla="*/ 314227 h 5095933"/>
              <a:gd name="connsiteX11" fmla="*/ 2672420 w 12192417"/>
              <a:gd name="connsiteY11" fmla="*/ 349608 h 5095933"/>
              <a:gd name="connsiteX12" fmla="*/ 3057677 w 12192417"/>
              <a:gd name="connsiteY12" fmla="*/ 383588 h 5095933"/>
              <a:gd name="connsiteX13" fmla="*/ 3464880 w 12192417"/>
              <a:gd name="connsiteY13" fmla="*/ 414415 h 5095933"/>
              <a:gd name="connsiteX14" fmla="*/ 3889151 w 12192417"/>
              <a:gd name="connsiteY14" fmla="*/ 443841 h 5095933"/>
              <a:gd name="connsiteX15" fmla="*/ 4331709 w 12192417"/>
              <a:gd name="connsiteY15" fmla="*/ 471515 h 5095933"/>
              <a:gd name="connsiteX16" fmla="*/ 4558475 w 12192417"/>
              <a:gd name="connsiteY16" fmla="*/ 481324 h 5095933"/>
              <a:gd name="connsiteX17" fmla="*/ 4790117 w 12192417"/>
              <a:gd name="connsiteY17" fmla="*/ 492183 h 5095933"/>
              <a:gd name="connsiteX18" fmla="*/ 5025417 w 12192417"/>
              <a:gd name="connsiteY18" fmla="*/ 502342 h 5095933"/>
              <a:gd name="connsiteX19" fmla="*/ 5261936 w 12192417"/>
              <a:gd name="connsiteY19" fmla="*/ 508998 h 5095933"/>
              <a:gd name="connsiteX20" fmla="*/ 5503331 w 12192417"/>
              <a:gd name="connsiteY20" fmla="*/ 514953 h 5095933"/>
              <a:gd name="connsiteX21" fmla="*/ 5747166 w 12192417"/>
              <a:gd name="connsiteY21" fmla="*/ 521259 h 5095933"/>
              <a:gd name="connsiteX22" fmla="*/ 5995876 w 12192417"/>
              <a:gd name="connsiteY22" fmla="*/ 525463 h 5095933"/>
              <a:gd name="connsiteX23" fmla="*/ 6247025 w 12192417"/>
              <a:gd name="connsiteY23" fmla="*/ 525463 h 5095933"/>
              <a:gd name="connsiteX24" fmla="*/ 6500612 w 12192417"/>
              <a:gd name="connsiteY24" fmla="*/ 527565 h 5095933"/>
              <a:gd name="connsiteX25" fmla="*/ 6756638 w 12192417"/>
              <a:gd name="connsiteY25" fmla="*/ 525463 h 5095933"/>
              <a:gd name="connsiteX26" fmla="*/ 7016321 w 12192417"/>
              <a:gd name="connsiteY26" fmla="*/ 521259 h 5095933"/>
              <a:gd name="connsiteX27" fmla="*/ 7276004 w 12192417"/>
              <a:gd name="connsiteY27" fmla="*/ 517406 h 5095933"/>
              <a:gd name="connsiteX28" fmla="*/ 7539344 w 12192417"/>
              <a:gd name="connsiteY28" fmla="*/ 508998 h 5095933"/>
              <a:gd name="connsiteX29" fmla="*/ 7805123 w 12192417"/>
              <a:gd name="connsiteY29" fmla="*/ 500241 h 5095933"/>
              <a:gd name="connsiteX30" fmla="*/ 8070902 w 12192417"/>
              <a:gd name="connsiteY30" fmla="*/ 490082 h 5095933"/>
              <a:gd name="connsiteX31" fmla="*/ 8339120 w 12192417"/>
              <a:gd name="connsiteY31" fmla="*/ 475719 h 5095933"/>
              <a:gd name="connsiteX32" fmla="*/ 8609775 w 12192417"/>
              <a:gd name="connsiteY32" fmla="*/ 458554 h 5095933"/>
              <a:gd name="connsiteX33" fmla="*/ 8881650 w 12192417"/>
              <a:gd name="connsiteY33" fmla="*/ 442089 h 5095933"/>
              <a:gd name="connsiteX34" fmla="*/ 9153525 w 12192417"/>
              <a:gd name="connsiteY34" fmla="*/ 421071 h 5095933"/>
              <a:gd name="connsiteX35" fmla="*/ 9429057 w 12192417"/>
              <a:gd name="connsiteY35" fmla="*/ 395849 h 5095933"/>
              <a:gd name="connsiteX36" fmla="*/ 9700932 w 12192417"/>
              <a:gd name="connsiteY36" fmla="*/ 370626 h 5095933"/>
              <a:gd name="connsiteX37" fmla="*/ 9977683 w 12192417"/>
              <a:gd name="connsiteY37" fmla="*/ 341551 h 5095933"/>
              <a:gd name="connsiteX38" fmla="*/ 10255654 w 12192417"/>
              <a:gd name="connsiteY38" fmla="*/ 309673 h 5095933"/>
              <a:gd name="connsiteX39" fmla="*/ 10529967 w 12192417"/>
              <a:gd name="connsiteY39" fmla="*/ 276043 h 5095933"/>
              <a:gd name="connsiteX40" fmla="*/ 10807938 w 12192417"/>
              <a:gd name="connsiteY40" fmla="*/ 236809 h 5095933"/>
              <a:gd name="connsiteX41" fmla="*/ 11084689 w 12192417"/>
              <a:gd name="connsiteY41" fmla="*/ 194772 h 5095933"/>
              <a:gd name="connsiteX42" fmla="*/ 11362660 w 12192417"/>
              <a:gd name="connsiteY42" fmla="*/ 153085 h 5095933"/>
              <a:gd name="connsiteX43" fmla="*/ 11639411 w 12192417"/>
              <a:gd name="connsiteY43" fmla="*/ 104392 h 5095933"/>
              <a:gd name="connsiteX44" fmla="*/ 11914944 w 12192417"/>
              <a:gd name="connsiteY44" fmla="*/ 54648 h 5095933"/>
              <a:gd name="connsiteX45" fmla="*/ 12191695 w 12192417"/>
              <a:gd name="connsiteY45" fmla="*/ 2452 h 5095933"/>
              <a:gd name="connsiteX46" fmla="*/ 12191695 w 12192417"/>
              <a:gd name="connsiteY46" fmla="*/ 2162231 h 5095933"/>
              <a:gd name="connsiteX47" fmla="*/ 12192417 w 12192417"/>
              <a:gd name="connsiteY47" fmla="*/ 2162231 h 5095933"/>
              <a:gd name="connsiteX48" fmla="*/ 12192417 w 12192417"/>
              <a:gd name="connsiteY48" fmla="*/ 5095933 h 5095933"/>
              <a:gd name="connsiteX49" fmla="*/ 0 w 12192417"/>
              <a:gd name="connsiteY49" fmla="*/ 5095933 h 5095933"/>
              <a:gd name="connsiteX50" fmla="*/ 0 w 12192417"/>
              <a:gd name="connsiteY50" fmla="*/ 2791958 h 5095933"/>
              <a:gd name="connsiteX51" fmla="*/ 0 w 12192417"/>
              <a:gd name="connsiteY51" fmla="*/ 2162231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417" h="5095933">
                <a:moveTo>
                  <a:pt x="0" y="0"/>
                </a:moveTo>
                <a:lnTo>
                  <a:pt x="71931" y="12261"/>
                </a:lnTo>
                <a:lnTo>
                  <a:pt x="282848" y="48343"/>
                </a:lnTo>
                <a:lnTo>
                  <a:pt x="436463" y="73565"/>
                </a:lnTo>
                <a:lnTo>
                  <a:pt x="619338" y="100188"/>
                </a:lnTo>
                <a:lnTo>
                  <a:pt x="836350" y="132066"/>
                </a:lnTo>
                <a:lnTo>
                  <a:pt x="1076527" y="165696"/>
                </a:lnTo>
                <a:lnTo>
                  <a:pt x="1347183" y="201077"/>
                </a:lnTo>
                <a:lnTo>
                  <a:pt x="1642222" y="238560"/>
                </a:lnTo>
                <a:lnTo>
                  <a:pt x="1962863" y="276043"/>
                </a:lnTo>
                <a:lnTo>
                  <a:pt x="2304231" y="314227"/>
                </a:lnTo>
                <a:lnTo>
                  <a:pt x="2672420" y="349608"/>
                </a:lnTo>
                <a:lnTo>
                  <a:pt x="3057677" y="383588"/>
                </a:lnTo>
                <a:lnTo>
                  <a:pt x="3464880" y="414415"/>
                </a:lnTo>
                <a:lnTo>
                  <a:pt x="3889151" y="443841"/>
                </a:lnTo>
                <a:lnTo>
                  <a:pt x="4331709" y="471515"/>
                </a:lnTo>
                <a:lnTo>
                  <a:pt x="4558475" y="481324"/>
                </a:lnTo>
                <a:lnTo>
                  <a:pt x="4790117" y="492183"/>
                </a:lnTo>
                <a:lnTo>
                  <a:pt x="5025417" y="502342"/>
                </a:lnTo>
                <a:lnTo>
                  <a:pt x="5261936" y="508998"/>
                </a:lnTo>
                <a:lnTo>
                  <a:pt x="5503331" y="514953"/>
                </a:lnTo>
                <a:lnTo>
                  <a:pt x="5747166" y="521259"/>
                </a:lnTo>
                <a:lnTo>
                  <a:pt x="5995876" y="525463"/>
                </a:lnTo>
                <a:lnTo>
                  <a:pt x="6247025" y="525463"/>
                </a:lnTo>
                <a:lnTo>
                  <a:pt x="6500612" y="527565"/>
                </a:lnTo>
                <a:lnTo>
                  <a:pt x="6756638" y="525463"/>
                </a:lnTo>
                <a:lnTo>
                  <a:pt x="7016321" y="521259"/>
                </a:lnTo>
                <a:lnTo>
                  <a:pt x="7276004" y="517406"/>
                </a:lnTo>
                <a:lnTo>
                  <a:pt x="7539344" y="508998"/>
                </a:lnTo>
                <a:lnTo>
                  <a:pt x="7805123" y="500241"/>
                </a:lnTo>
                <a:lnTo>
                  <a:pt x="8070902" y="490082"/>
                </a:lnTo>
                <a:lnTo>
                  <a:pt x="8339120" y="475719"/>
                </a:lnTo>
                <a:lnTo>
                  <a:pt x="8609775" y="458554"/>
                </a:lnTo>
                <a:lnTo>
                  <a:pt x="8881650" y="442089"/>
                </a:lnTo>
                <a:lnTo>
                  <a:pt x="9153525" y="421071"/>
                </a:lnTo>
                <a:lnTo>
                  <a:pt x="9429057" y="395849"/>
                </a:lnTo>
                <a:lnTo>
                  <a:pt x="9700932" y="370626"/>
                </a:lnTo>
                <a:lnTo>
                  <a:pt x="9977683" y="341551"/>
                </a:lnTo>
                <a:lnTo>
                  <a:pt x="10255654" y="309673"/>
                </a:lnTo>
                <a:lnTo>
                  <a:pt x="10529967" y="276043"/>
                </a:lnTo>
                <a:lnTo>
                  <a:pt x="10807938" y="236809"/>
                </a:lnTo>
                <a:lnTo>
                  <a:pt x="11084689" y="194772"/>
                </a:lnTo>
                <a:lnTo>
                  <a:pt x="11362660" y="153085"/>
                </a:lnTo>
                <a:lnTo>
                  <a:pt x="11639411" y="104392"/>
                </a:lnTo>
                <a:lnTo>
                  <a:pt x="11914944" y="54648"/>
                </a:lnTo>
                <a:lnTo>
                  <a:pt x="12191695" y="2452"/>
                </a:lnTo>
                <a:lnTo>
                  <a:pt x="12191695" y="2162231"/>
                </a:lnTo>
                <a:lnTo>
                  <a:pt x="12192417" y="2162231"/>
                </a:lnTo>
                <a:lnTo>
                  <a:pt x="12192417" y="5095933"/>
                </a:lnTo>
                <a:lnTo>
                  <a:pt x="0" y="5095933"/>
                </a:lnTo>
                <a:lnTo>
                  <a:pt x="0" y="2791958"/>
                </a:lnTo>
                <a:lnTo>
                  <a:pt x="0" y="2162231"/>
                </a:lnTo>
                <a:close/>
              </a:path>
            </a:pathLst>
          </a:custGeom>
          <a:ln>
            <a:noFill/>
          </a:ln>
        </p:spPr>
      </p:sp>
      <p:sp>
        <p:nvSpPr>
          <p:cNvPr id="2" name="Заголовок 1">
            <a:extLst>
              <a:ext uri="{FF2B5EF4-FFF2-40B4-BE49-F238E27FC236}">
                <a16:creationId xmlns:a16="http://schemas.microsoft.com/office/drawing/2014/main" id="{D596B4B9-03B7-4C8C-B436-3AFA8F7C9B82}"/>
              </a:ext>
            </a:extLst>
          </p:cNvPr>
          <p:cNvSpPr>
            <a:spLocks noGrp="1"/>
          </p:cNvSpPr>
          <p:nvPr>
            <p:ph type="title"/>
          </p:nvPr>
        </p:nvSpPr>
        <p:spPr>
          <a:xfrm>
            <a:off x="178026" y="525289"/>
            <a:ext cx="8947522" cy="1400530"/>
          </a:xfrm>
        </p:spPr>
        <p:txBody>
          <a:bodyPr anchor="ctr">
            <a:normAutofit/>
          </a:bodyPr>
          <a:lstStyle/>
          <a:p>
            <a:r>
              <a:rPr lang="ru-RU">
                <a:solidFill>
                  <a:srgbClr val="FFFFFF"/>
                </a:solidFill>
              </a:rPr>
              <a:t>Княжна Лиговская</a:t>
            </a:r>
          </a:p>
        </p:txBody>
      </p:sp>
      <p:sp>
        <p:nvSpPr>
          <p:cNvPr id="3" name="Объект 2">
            <a:extLst>
              <a:ext uri="{FF2B5EF4-FFF2-40B4-BE49-F238E27FC236}">
                <a16:creationId xmlns:a16="http://schemas.microsoft.com/office/drawing/2014/main" id="{6DD153D9-FE33-42E5-A50D-CD2440F67470}"/>
              </a:ext>
            </a:extLst>
          </p:cNvPr>
          <p:cNvSpPr>
            <a:spLocks noGrp="1"/>
          </p:cNvSpPr>
          <p:nvPr>
            <p:ph idx="1"/>
          </p:nvPr>
        </p:nvSpPr>
        <p:spPr>
          <a:xfrm>
            <a:off x="-340922" y="2287740"/>
            <a:ext cx="9568402" cy="4308188"/>
          </a:xfrm>
        </p:spPr>
        <p:txBody>
          <a:bodyPr vert="horz" lIns="91440" tIns="45720" rIns="91440" bIns="45720" rtlCol="0" anchor="t">
            <a:normAutofit fontScale="92500" lnSpcReduction="10000"/>
          </a:bodyPr>
          <a:lstStyle/>
          <a:p>
            <a:pPr>
              <a:lnSpc>
                <a:spcPct val="90000"/>
              </a:lnSpc>
            </a:pPr>
            <a:r>
              <a:rPr lang="ru-RU" sz="1600" dirty="0"/>
              <a:t>Образ женщин в романе «Герой нашего времени» значительно дополняет образ княжны Мери – гордой и прекрасной русской дворянки, которая влюбилась в Печорина и призналась ему в своих чувствах, что в те времена считалось недопустимым поведением со стороны девушки из знатной семьи.</a:t>
            </a:r>
            <a:br>
              <a:rPr lang="ru-RU" sz="1600" dirty="0"/>
            </a:br>
            <a:r>
              <a:rPr lang="ru-RU" sz="1600" dirty="0"/>
              <a:t/>
            </a:r>
            <a:br>
              <a:rPr lang="ru-RU" sz="1600" dirty="0"/>
            </a:br>
            <a:r>
              <a:rPr lang="ru-RU" sz="1600" dirty="0">
                <a:ea typeface="+mj-lt"/>
                <a:cs typeface="+mj-lt"/>
              </a:rPr>
              <a:t>Печорин почувствовал, что Мери являлась необычной девушкой из тех, которых он знал. Он увидел в ней ум, характер и душевную силу. И хотя Печорин заявлял Грушницкому, что Мери представляет собой классический образец русской девушки, которая при всей своей гордости и уме в итоге пойдет замуж за человека ничтожного, следуя воле своей маменьки, тем не менее, сам Григорий Александрович решил поиграть с чувствами этой гордой красавицы.</a:t>
            </a:r>
          </a:p>
          <a:p>
            <a:pPr>
              <a:lnSpc>
                <a:spcPct val="90000"/>
              </a:lnSpc>
            </a:pPr>
            <a:r>
              <a:rPr lang="ru-RU" sz="1600" dirty="0">
                <a:ea typeface="+mj-lt"/>
                <a:cs typeface="+mj-lt"/>
              </a:rPr>
              <a:t>Трудно сказать, насколько искреннее Печорин ухаживал за Мери, однако, следует отметить, что унижал он ее не из чувства злобы, а скорее, повинуясь какому-то грубому внутреннему инстинкту.</a:t>
            </a:r>
            <a:br>
              <a:rPr lang="ru-RU" sz="1600" dirty="0">
                <a:ea typeface="+mj-lt"/>
                <a:cs typeface="+mj-lt"/>
              </a:rPr>
            </a:br>
            <a:r>
              <a:rPr lang="ru-RU" sz="1600" dirty="0">
                <a:ea typeface="+mj-lt"/>
                <a:cs typeface="+mj-lt"/>
              </a:rPr>
              <a:t> Печорин чувствовал душевную силу и чистоту Мери, поэтому стремился ее себе подчинить, хотя не находил в этом подчинении особого для себя смысла.</a:t>
            </a:r>
            <a:endParaRPr lang="ru-RU" sz="1600" dirty="0"/>
          </a:p>
          <a:p>
            <a:pPr>
              <a:lnSpc>
                <a:spcPct val="90000"/>
              </a:lnSpc>
            </a:pPr>
            <a:r>
              <a:rPr lang="ru-RU" sz="1600" dirty="0">
                <a:ea typeface="+mj-lt"/>
                <a:cs typeface="+mj-lt"/>
              </a:rPr>
              <a:t>В итоге Мери также (как и впоследствии Бэла) глубоко переживала историю с Печориным и испытывала страдания от его поступков и его душевной холодности по отношению к ней.</a:t>
            </a:r>
            <a:endParaRPr lang="ru-RU" sz="1600" dirty="0"/>
          </a:p>
          <a:p>
            <a:pPr>
              <a:lnSpc>
                <a:spcPct val="90000"/>
              </a:lnSpc>
            </a:pPr>
            <a:r>
              <a:rPr lang="en-US" sz="1100" dirty="0">
                <a:ea typeface="+mj-lt"/>
                <a:cs typeface="+mj-lt"/>
              </a:rPr>
              <a:t/>
            </a:r>
            <a:br>
              <a:rPr lang="en-US" sz="1100" dirty="0">
                <a:ea typeface="+mj-lt"/>
                <a:cs typeface="+mj-lt"/>
              </a:rPr>
            </a:br>
            <a:endParaRPr lang="ru-RU" sz="1100">
              <a:ea typeface="+mj-lt"/>
              <a:cs typeface="+mj-lt"/>
            </a:endParaRPr>
          </a:p>
        </p:txBody>
      </p:sp>
      <p:pic>
        <p:nvPicPr>
          <p:cNvPr id="4" name="Рисунок 24" descr="Изображение выглядит как человек, женщина, стена, внутренний&#10;&#10;Описание создано с очень высокой степенью достоверности">
            <a:extLst>
              <a:ext uri="{FF2B5EF4-FFF2-40B4-BE49-F238E27FC236}">
                <a16:creationId xmlns:a16="http://schemas.microsoft.com/office/drawing/2014/main" id="{9F4A3A82-1D02-4D6E-A958-D2B67DF00158}"/>
              </a:ext>
            </a:extLst>
          </p:cNvPr>
          <p:cNvPicPr>
            <a:picLocks noChangeAspect="1"/>
          </p:cNvPicPr>
          <p:nvPr/>
        </p:nvPicPr>
        <p:blipFill>
          <a:blip r:embed="rId2"/>
          <a:stretch>
            <a:fillRect/>
          </a:stretch>
        </p:blipFill>
        <p:spPr>
          <a:xfrm>
            <a:off x="9320029" y="2079171"/>
            <a:ext cx="2732227" cy="41148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3851052742"/>
      </p:ext>
    </p:extLst>
  </p:cSld>
  <p:clrMapOvr>
    <a:overrideClrMapping bg1="lt1" tx1="dk1" bg2="lt2" tx2="dk2" accent1="accent1" accent2="accent2" accent3="accent3" accent4="accent4" accent5="accent5" accent6="accent6" hlink="hlink" folHlink="folHlink"/>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extLst/>
          </a:blip>
          <a:stretch/>
        </a:blip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2EFBED-EAED-4ED9-AB45-7D22B68831FE}"/>
              </a:ext>
            </a:extLst>
          </p:cNvPr>
          <p:cNvSpPr>
            <a:spLocks noGrp="1"/>
          </p:cNvSpPr>
          <p:nvPr>
            <p:ph type="title"/>
          </p:nvPr>
        </p:nvSpPr>
        <p:spPr>
          <a:xfrm>
            <a:off x="-862098" y="1479507"/>
            <a:ext cx="3522879" cy="4470821"/>
          </a:xfrm>
        </p:spPr>
        <p:txBody>
          <a:bodyPr>
            <a:normAutofit/>
          </a:bodyPr>
          <a:lstStyle/>
          <a:p>
            <a:pPr algn="r"/>
            <a:r>
              <a:rPr lang="ru-RU" dirty="0">
                <a:solidFill>
                  <a:schemeClr val="tx1"/>
                </a:solidFill>
              </a:rPr>
              <a:t>Вера</a:t>
            </a:r>
          </a:p>
        </p:txBody>
      </p:sp>
      <p:sp>
        <p:nvSpPr>
          <p:cNvPr id="3" name="Объект 2">
            <a:extLst>
              <a:ext uri="{FF2B5EF4-FFF2-40B4-BE49-F238E27FC236}">
                <a16:creationId xmlns:a16="http://schemas.microsoft.com/office/drawing/2014/main" id="{01DB3E6B-A94E-4A13-8C50-E114DD8FCB54}"/>
              </a:ext>
            </a:extLst>
          </p:cNvPr>
          <p:cNvSpPr>
            <a:spLocks noGrp="1"/>
          </p:cNvSpPr>
          <p:nvPr>
            <p:ph idx="1"/>
          </p:nvPr>
        </p:nvSpPr>
        <p:spPr>
          <a:xfrm>
            <a:off x="3417350" y="717505"/>
            <a:ext cx="6961365" cy="6695510"/>
          </a:xfrm>
        </p:spPr>
        <p:txBody>
          <a:bodyPr vert="horz" lIns="91440" tIns="45720" rIns="91440" bIns="45720" rtlCol="0" anchor="t">
            <a:normAutofit/>
          </a:bodyPr>
          <a:lstStyle/>
          <a:p>
            <a:pPr>
              <a:lnSpc>
                <a:spcPct val="90000"/>
              </a:lnSpc>
            </a:pPr>
            <a:r>
              <a:rPr lang="ru-RU" sz="1600" dirty="0"/>
              <a:t>Роль женских образов в «Герое нашего времени» достаточно велика. Фактически, личность Печорина раскрывается перед нами через призму его взаимоотношений с женщинами, которые представлены в романе.</a:t>
            </a:r>
            <a:br>
              <a:rPr lang="ru-RU" sz="1600" dirty="0"/>
            </a:br>
            <a:r>
              <a:rPr lang="ru-RU" sz="1600" dirty="0"/>
              <a:t> Большое значение в этом играет образ Веры – светской замужней дамы, с который Печорин был знаком еще в Петербурге. В Кисловодске, где происходит действие повести «Княжна Мери», Печорин снова встретился с Верой. Григорий Александрович помнил о своих чувствах к этой женщине, кажется, что и Вера не забыла своего прежнего возлюбленного.</a:t>
            </a:r>
          </a:p>
          <a:p>
            <a:pPr>
              <a:lnSpc>
                <a:spcPct val="90000"/>
              </a:lnSpc>
            </a:pPr>
            <a:r>
              <a:rPr lang="ru-RU" sz="1600" dirty="0"/>
              <a:t>Многие читатели романа замечали, что образ Веры – один из самых противоречивых в романе. С одной стороны, героиня стремилась к Печорину и лучше всех понимала его душу, полную противоречий, самолюбия и эгоизма, но с другой стороны, именно Вера стала «злым гением» Печорина, фактически, толкнув его на дуэль с Грушницким. В ту ночь, когда Грушницкий, полный ревности, караулил Печорина у дома Мери, он увидел, как Печорин шел на свидание к Вере, однако юный герой решал, что Григорий Александрович пытался соблазнить Мери Лиговскую, в которую сам был влюблен.</a:t>
            </a:r>
          </a:p>
          <a:p>
            <a:pPr>
              <a:lnSpc>
                <a:spcPct val="90000"/>
              </a:lnSpc>
            </a:pPr>
            <a:r>
              <a:rPr lang="ru-RU" sz="1600" dirty="0"/>
              <a:t>Роковая дуэль Печорина и Грушницкого привела к тому, что Вера рассказала мужу правду о своих отношениях с Печориным, муж навсегда увез ее из Кисловодска. Печорин бросился вдогонку, но уже ничего не смог сделать.</a:t>
            </a:r>
          </a:p>
          <a:p>
            <a:pPr>
              <a:lnSpc>
                <a:spcPct val="90000"/>
              </a:lnSpc>
            </a:pPr>
            <a:r>
              <a:rPr lang="en-US" sz="1100" dirty="0">
                <a:ea typeface="+mj-lt"/>
                <a:cs typeface="+mj-lt"/>
              </a:rPr>
              <a:t/>
            </a:r>
            <a:br>
              <a:rPr lang="en-US" sz="1100" dirty="0">
                <a:ea typeface="+mj-lt"/>
                <a:cs typeface="+mj-lt"/>
              </a:rPr>
            </a:br>
            <a:r>
              <a:rPr lang="en-US" sz="1100" dirty="0">
                <a:ea typeface="+mj-lt"/>
                <a:cs typeface="+mj-lt"/>
              </a:rPr>
              <a:t/>
            </a:r>
            <a:br>
              <a:rPr lang="en-US" sz="1100" dirty="0">
                <a:ea typeface="+mj-lt"/>
                <a:cs typeface="+mj-lt"/>
              </a:rPr>
            </a:br>
            <a:endParaRPr lang="ru-RU" sz="1400">
              <a:ea typeface="+mj-lt"/>
              <a:cs typeface="+mj-lt"/>
            </a:endParaRPr>
          </a:p>
        </p:txBody>
      </p:sp>
      <p:pic>
        <p:nvPicPr>
          <p:cNvPr id="4" name="Рисунок 17" descr="Изображение выглядит как человек, внутренний, одежда, стена&#10;&#10;Описание создано с очень высокой степенью достоверности">
            <a:extLst>
              <a:ext uri="{FF2B5EF4-FFF2-40B4-BE49-F238E27FC236}">
                <a16:creationId xmlns:a16="http://schemas.microsoft.com/office/drawing/2014/main" id="{1EA3CAE8-B63E-4FF5-85E1-7DAD8CFD8950}"/>
              </a:ext>
            </a:extLst>
          </p:cNvPr>
          <p:cNvPicPr>
            <a:picLocks noChangeAspect="1"/>
          </p:cNvPicPr>
          <p:nvPr/>
        </p:nvPicPr>
        <p:blipFill>
          <a:blip r:embed="rId3"/>
          <a:stretch>
            <a:fillRect/>
          </a:stretch>
        </p:blipFill>
        <p:spPr>
          <a:xfrm>
            <a:off x="116115" y="2853839"/>
            <a:ext cx="3360056" cy="264710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4183784365"/>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60D9080-E632-4ACC-AEAF-E30E8E84BA9A}"/>
              </a:ext>
            </a:extLst>
          </p:cNvPr>
          <p:cNvSpPr>
            <a:spLocks noGrp="1"/>
          </p:cNvSpPr>
          <p:nvPr>
            <p:ph type="title"/>
          </p:nvPr>
        </p:nvSpPr>
        <p:spPr/>
        <p:txBody>
          <a:bodyPr/>
          <a:lstStyle/>
          <a:p>
            <a:r>
              <a:rPr lang="ru-RU" b="1" dirty="0"/>
              <a:t>«Ундина»</a:t>
            </a:r>
            <a:endParaRPr lang="ru-RU" dirty="0"/>
          </a:p>
        </p:txBody>
      </p:sp>
      <p:sp>
        <p:nvSpPr>
          <p:cNvPr id="3" name="Объект 2">
            <a:extLst>
              <a:ext uri="{FF2B5EF4-FFF2-40B4-BE49-F238E27FC236}">
                <a16:creationId xmlns:a16="http://schemas.microsoft.com/office/drawing/2014/main" id="{22274BBC-3719-437E-8B61-6354F2219EDC}"/>
              </a:ext>
            </a:extLst>
          </p:cNvPr>
          <p:cNvSpPr>
            <a:spLocks noGrp="1"/>
          </p:cNvSpPr>
          <p:nvPr>
            <p:ph idx="1"/>
          </p:nvPr>
        </p:nvSpPr>
        <p:spPr>
          <a:xfrm>
            <a:off x="70420" y="1728849"/>
            <a:ext cx="8955299" cy="5623136"/>
          </a:xfrm>
        </p:spPr>
        <p:txBody>
          <a:bodyPr vert="horz" lIns="91440" tIns="45720" rIns="91440" bIns="45720" rtlCol="0" anchor="t">
            <a:normAutofit fontScale="92500" lnSpcReduction="10000"/>
          </a:bodyPr>
          <a:lstStyle/>
          <a:p>
            <a:r>
              <a:rPr lang="ru-RU" sz="1600" dirty="0"/>
              <a:t>Характеристика женских образов в «Герой нашего времени» была бы неполный, если бы мы не упомянули имя еще одной героини, с которой Печорин встретился на Тамани.</a:t>
            </a:r>
          </a:p>
          <a:p>
            <a:r>
              <a:rPr lang="ru-RU" sz="1600" dirty="0"/>
              <a:t>Сам Печорин называл ее «Ундиной», то есть русалкой. Образ этой девушки загадочен. Она была любовницей контрабандиста Янко, которого Печорин фактически застал врасплох. Опасаясь, что Печорин может донести на Янко властям, Ундина заманила Печорина на лодку, пригласив покататься с ней, а потом попыталась утопить своего спутника. Последнее ей, однако, не удалось: Печорин выбросил Ундину за борт.</a:t>
            </a:r>
          </a:p>
          <a:p>
            <a:r>
              <a:rPr lang="ru-RU" sz="1600" dirty="0"/>
              <a:t>Поступок Ундины сам герой объяснил ее чувством любви к молодому контрабандисту, однако такая страшная любовь показалась неприятной даже самому Печорину, привыкшему приносить несчастья тем, кого он любил.</a:t>
            </a:r>
          </a:p>
          <a:p>
            <a:r>
              <a:rPr lang="ru-RU" sz="1600" dirty="0"/>
              <a:t>Все женщины в романе «Герой нашего времени» являются неповторимыми и яркими личностями. Фактически, они во многом предвосхищают знаменитые женские образы романов Тургенева. Эти женщины красивы, умны, сильны духом, они обладают волею и чуткими и добрыми сердцами. Однако никто из них не смог удержать Печорина от падения в нравственную пропасть, вероятнее всего, потому что сам герой, ища женской любви, не мог до конца понять сердца тех женщин, которых он любил.</a:t>
            </a:r>
          </a:p>
          <a:p>
            <a:r>
              <a:rPr lang="en-US" dirty="0"/>
              <a:t/>
            </a:r>
            <a:br>
              <a:rPr lang="en-US" dirty="0"/>
            </a:br>
            <a:r>
              <a:rPr lang="en-US" dirty="0"/>
              <a:t/>
            </a:r>
            <a:br>
              <a:rPr lang="en-US" dirty="0"/>
            </a:br>
            <a:endParaRPr lang="ru-RU">
              <a:ea typeface="+mj-lt"/>
              <a:cs typeface="+mj-lt"/>
            </a:endParaRPr>
          </a:p>
        </p:txBody>
      </p:sp>
      <p:pic>
        <p:nvPicPr>
          <p:cNvPr id="4" name="Рисунок 4" descr="Изображение выглядит как человек, одежда, женщина, внутренний&#10;&#10;Описание создано с очень высокой степенью достоверности">
            <a:extLst>
              <a:ext uri="{FF2B5EF4-FFF2-40B4-BE49-F238E27FC236}">
                <a16:creationId xmlns:a16="http://schemas.microsoft.com/office/drawing/2014/main" id="{40450DD9-1C77-47FC-ADB6-3DA959E6FEC9}"/>
              </a:ext>
            </a:extLst>
          </p:cNvPr>
          <p:cNvPicPr>
            <a:picLocks noChangeAspect="1"/>
          </p:cNvPicPr>
          <p:nvPr/>
        </p:nvPicPr>
        <p:blipFill>
          <a:blip r:embed="rId2"/>
          <a:stretch>
            <a:fillRect/>
          </a:stretch>
        </p:blipFill>
        <p:spPr>
          <a:xfrm>
            <a:off x="8978900" y="2876459"/>
            <a:ext cx="3169556" cy="2347869"/>
          </a:xfrm>
          <a:prstGeom prst="ellipse">
            <a:avLst/>
          </a:prstGeom>
          <a:ln>
            <a:noFill/>
          </a:ln>
          <a:effectLst>
            <a:softEdge rad="112500"/>
          </a:effectLst>
        </p:spPr>
      </p:pic>
    </p:spTree>
    <p:extLst>
      <p:ext uri="{BB962C8B-B14F-4D97-AF65-F5344CB8AC3E}">
        <p14:creationId xmlns:p14="http://schemas.microsoft.com/office/powerpoint/2010/main" val="2764123471"/>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65FB69-E239-445D-824C-0AD1D78F204D}"/>
              </a:ext>
            </a:extLst>
          </p:cNvPr>
          <p:cNvSpPr>
            <a:spLocks noGrp="1"/>
          </p:cNvSpPr>
          <p:nvPr>
            <p:ph type="title"/>
          </p:nvPr>
        </p:nvSpPr>
        <p:spPr>
          <a:xfrm>
            <a:off x="2651209" y="1253193"/>
            <a:ext cx="6838448" cy="1023910"/>
          </a:xfrm>
        </p:spPr>
        <p:txBody>
          <a:bodyPr/>
          <a:lstStyle/>
          <a:p>
            <a:r>
              <a:rPr lang="ru-RU" i="1" dirty="0">
                <a:latin typeface="Comic Sans MS"/>
              </a:rPr>
              <a:t>Спасибо</a:t>
            </a:r>
            <a:r>
              <a:rPr lang="ru-RU" dirty="0">
                <a:latin typeface="Comic Sans MS"/>
              </a:rPr>
              <a:t> </a:t>
            </a:r>
            <a:r>
              <a:rPr lang="ru-RU" i="1" dirty="0">
                <a:latin typeface="Comic Sans MS"/>
              </a:rPr>
              <a:t>за внимание!</a:t>
            </a:r>
          </a:p>
        </p:txBody>
      </p:sp>
      <p:pic>
        <p:nvPicPr>
          <p:cNvPr id="3" name="Рисунок 3" descr="Изображение выглядит как стена, внутренний, женщина, человек&#10;&#10;Описание создано с очень высокой степенью достоверности">
            <a:extLst>
              <a:ext uri="{FF2B5EF4-FFF2-40B4-BE49-F238E27FC236}">
                <a16:creationId xmlns:a16="http://schemas.microsoft.com/office/drawing/2014/main" id="{99A042B4-74B0-43F6-B17F-125CA2E95AD9}"/>
              </a:ext>
            </a:extLst>
          </p:cNvPr>
          <p:cNvPicPr>
            <a:picLocks noChangeAspect="1"/>
          </p:cNvPicPr>
          <p:nvPr/>
        </p:nvPicPr>
        <p:blipFill>
          <a:blip r:embed="rId2"/>
          <a:stretch>
            <a:fillRect/>
          </a:stretch>
        </p:blipFill>
        <p:spPr>
          <a:xfrm>
            <a:off x="3091544" y="2427514"/>
            <a:ext cx="4902199" cy="3399971"/>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extLst>
      <p:ext uri="{BB962C8B-B14F-4D97-AF65-F5344CB8AC3E}">
        <p14:creationId xmlns:p14="http://schemas.microsoft.com/office/powerpoint/2010/main" val="1506003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TotalTime>
  <Words>357</Words>
  <Application>Microsoft Office PowerPoint</Application>
  <PresentationFormat>Широкоэкранный</PresentationFormat>
  <Paragraphs>26</Paragraphs>
  <Slides>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6</vt:i4>
      </vt:variant>
    </vt:vector>
  </HeadingPairs>
  <TitlesOfParts>
    <vt:vector size="12" baseType="lpstr">
      <vt:lpstr>Arial</vt:lpstr>
      <vt:lpstr>Century Gothic</vt:lpstr>
      <vt:lpstr>Comic Sans MS</vt:lpstr>
      <vt:lpstr>Roboto</vt:lpstr>
      <vt:lpstr>Wingdings 3</vt:lpstr>
      <vt:lpstr>Ион</vt:lpstr>
      <vt:lpstr>Женские образы в повести М.Ю. Лермонтова "Герой нашего времени"</vt:lpstr>
      <vt:lpstr>Бэла</vt:lpstr>
      <vt:lpstr>Княжна Лиговская</vt:lpstr>
      <vt:lpstr>Вера</vt:lpstr>
      <vt:lpstr>«Ундина»</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Суходольский Степан</dc:creator>
  <cp:lastModifiedBy>Пользователь Windows</cp:lastModifiedBy>
  <cp:revision>242</cp:revision>
  <dcterms:created xsi:type="dcterms:W3CDTF">2012-07-30T23:42:41Z</dcterms:created>
  <dcterms:modified xsi:type="dcterms:W3CDTF">2019-06-07T08:58:32Z</dcterms:modified>
</cp:coreProperties>
</file>