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80" r:id="rId2"/>
    <p:sldId id="281" r:id="rId3"/>
    <p:sldId id="286" r:id="rId4"/>
    <p:sldId id="287" r:id="rId5"/>
    <p:sldId id="288" r:id="rId6"/>
    <p:sldId id="290" r:id="rId7"/>
    <p:sldId id="293" r:id="rId8"/>
    <p:sldId id="294" r:id="rId9"/>
    <p:sldId id="295" r:id="rId10"/>
    <p:sldId id="296" r:id="rId11"/>
    <p:sldId id="297" r:id="rId12"/>
    <p:sldId id="277" r:id="rId13"/>
    <p:sldId id="274" r:id="rId14"/>
    <p:sldId id="299" r:id="rId15"/>
    <p:sldId id="278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>
            <a:extLst>
              <a:ext uri="{FF2B5EF4-FFF2-40B4-BE49-F238E27FC236}">
                <a16:creationId xmlns:a16="http://schemas.microsoft.com/office/drawing/2014/main" id="{F992E623-64C9-4C5A-8595-68B000E1269C}"/>
              </a:ext>
            </a:extLst>
          </p:cNvPr>
          <p:cNvGrpSpPr>
            <a:grpSpLocks/>
          </p:cNvGrpSpPr>
          <p:nvPr/>
        </p:nvGrpSpPr>
        <p:grpSpPr bwMode="auto">
          <a:xfrm>
            <a:off x="-7938" y="-7938"/>
            <a:ext cx="9170988" cy="6873876"/>
            <a:chOff x="-8466" y="-8468"/>
            <a:chExt cx="9171316" cy="6874935"/>
          </a:xfrm>
        </p:grpSpPr>
        <p:cxnSp>
          <p:nvCxnSpPr>
            <p:cNvPr id="5" name="Straight Connector 27">
              <a:extLst>
                <a:ext uri="{FF2B5EF4-FFF2-40B4-BE49-F238E27FC236}">
                  <a16:creationId xmlns:a16="http://schemas.microsoft.com/office/drawing/2014/main" id="{B57DB076-B4D9-4CA3-9153-C996DAB448CA}"/>
                </a:ext>
              </a:extLst>
            </p:cNvPr>
            <p:cNvCxnSpPr/>
            <p:nvPr/>
          </p:nvCxnSpPr>
          <p:spPr>
            <a:xfrm flipV="1">
              <a:off x="5130456" y="4175239"/>
              <a:ext cx="4022869" cy="268328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8">
              <a:extLst>
                <a:ext uri="{FF2B5EF4-FFF2-40B4-BE49-F238E27FC236}">
                  <a16:creationId xmlns:a16="http://schemas.microsoft.com/office/drawing/2014/main" id="{79DB2577-0B68-4598-8F3C-6DFC0215F907}"/>
                </a:ext>
              </a:extLst>
            </p:cNvPr>
            <p:cNvCxnSpPr/>
            <p:nvPr/>
          </p:nvCxnSpPr>
          <p:spPr>
            <a:xfrm>
              <a:off x="7043462" y="-529"/>
              <a:ext cx="1217656" cy="685905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29">
              <a:extLst>
                <a:ext uri="{FF2B5EF4-FFF2-40B4-BE49-F238E27FC236}">
                  <a16:creationId xmlns:a16="http://schemas.microsoft.com/office/drawing/2014/main" id="{55467C73-7D76-4AED-B453-8B5FE9117401}"/>
                </a:ext>
              </a:extLst>
            </p:cNvPr>
            <p:cNvSpPr/>
            <p:nvPr/>
          </p:nvSpPr>
          <p:spPr>
            <a:xfrm>
              <a:off x="6892644" y="-529"/>
              <a:ext cx="2268619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30">
              <a:extLst>
                <a:ext uri="{FF2B5EF4-FFF2-40B4-BE49-F238E27FC236}">
                  <a16:creationId xmlns:a16="http://schemas.microsoft.com/office/drawing/2014/main" id="{BCB4B2D6-5141-4FA7-A544-887C1AEDC5E6}"/>
                </a:ext>
              </a:extLst>
            </p:cNvPr>
            <p:cNvSpPr/>
            <p:nvPr/>
          </p:nvSpPr>
          <p:spPr>
            <a:xfrm>
              <a:off x="7205393" y="-8468"/>
              <a:ext cx="1947932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31">
              <a:extLst>
                <a:ext uri="{FF2B5EF4-FFF2-40B4-BE49-F238E27FC236}">
                  <a16:creationId xmlns:a16="http://schemas.microsoft.com/office/drawing/2014/main" id="{598007EA-1479-4548-925C-D46C250CFBC6}"/>
                </a:ext>
              </a:extLst>
            </p:cNvPr>
            <p:cNvSpPr/>
            <p:nvPr/>
          </p:nvSpPr>
          <p:spPr>
            <a:xfrm>
              <a:off x="6638635" y="3919613"/>
              <a:ext cx="251310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32">
              <a:extLst>
                <a:ext uri="{FF2B5EF4-FFF2-40B4-BE49-F238E27FC236}">
                  <a16:creationId xmlns:a16="http://schemas.microsoft.com/office/drawing/2014/main" id="{4ECCD137-ABE3-4337-9B5D-C207A8A8BF04}"/>
                </a:ext>
              </a:extLst>
            </p:cNvPr>
            <p:cNvSpPr/>
            <p:nvPr/>
          </p:nvSpPr>
          <p:spPr>
            <a:xfrm>
              <a:off x="7010123" y="-8468"/>
              <a:ext cx="2143202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33">
              <a:extLst>
                <a:ext uri="{FF2B5EF4-FFF2-40B4-BE49-F238E27FC236}">
                  <a16:creationId xmlns:a16="http://schemas.microsoft.com/office/drawing/2014/main" id="{BA3F12E7-369A-4A7C-8C66-D5FFC94A2C40}"/>
                </a:ext>
              </a:extLst>
            </p:cNvPr>
            <p:cNvSpPr/>
            <p:nvPr/>
          </p:nvSpPr>
          <p:spPr>
            <a:xfrm>
              <a:off x="8296044" y="-8468"/>
              <a:ext cx="857281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34">
              <a:extLst>
                <a:ext uri="{FF2B5EF4-FFF2-40B4-BE49-F238E27FC236}">
                  <a16:creationId xmlns:a16="http://schemas.microsoft.com/office/drawing/2014/main" id="{E2C82794-2DF6-4DE5-997E-19F7DCB9DEE9}"/>
                </a:ext>
              </a:extLst>
            </p:cNvPr>
            <p:cNvSpPr/>
            <p:nvPr/>
          </p:nvSpPr>
          <p:spPr>
            <a:xfrm>
              <a:off x="8094425" y="-8468"/>
              <a:ext cx="1066838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35">
              <a:extLst>
                <a:ext uri="{FF2B5EF4-FFF2-40B4-BE49-F238E27FC236}">
                  <a16:creationId xmlns:a16="http://schemas.microsoft.com/office/drawing/2014/main" id="{6DF3ADE0-CA61-419A-B303-A9CB073E0AA3}"/>
                </a:ext>
              </a:extLst>
            </p:cNvPr>
            <p:cNvSpPr/>
            <p:nvPr/>
          </p:nvSpPr>
          <p:spPr>
            <a:xfrm>
              <a:off x="8069024" y="4894488"/>
              <a:ext cx="1093826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7">
              <a:extLst>
                <a:ext uri="{FF2B5EF4-FFF2-40B4-BE49-F238E27FC236}">
                  <a16:creationId xmlns:a16="http://schemas.microsoft.com/office/drawing/2014/main" id="{21FC0B5B-480C-40A6-BE71-9593A95F3F19}"/>
                </a:ext>
              </a:extLst>
            </p:cNvPr>
            <p:cNvSpPr/>
            <p:nvPr/>
          </p:nvSpPr>
          <p:spPr>
            <a:xfrm>
              <a:off x="-8466" y="-8468"/>
              <a:ext cx="863632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882E17EE-5B7D-4B11-AF83-561523605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543C2E33-451A-488C-9F43-F09D99FCD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DBE197A6-F5F9-4662-8733-54FF2A014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B8639-81D6-4878-B53A-19B27A5BAF7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5074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6E1ABB-131C-4CD9-B0DF-CCA5D4C39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FC6CE-5A45-48C6-A498-CC390154F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DD914-B251-4A86-9161-D44101D35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1BA02-34DE-4A27-9D61-11FAEA4F9F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9524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6BA77F1-3EF2-452E-A8B2-A35B76C44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>
                <a:solidFill>
                  <a:srgbClr val="9FE0F5"/>
                </a:solidFill>
              </a:rPr>
              <a:t>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72F2CF-A18D-47B4-85CC-5A4E2A4998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>
                <a:solidFill>
                  <a:srgbClr val="9FE0F5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F304DB3-0D44-4E0B-8B20-5E9F83C3315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A71215F-0A1F-4EC1-BCA2-0F52DC85B2E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B5FA02E-D9D8-4C46-A239-CEC4E01F1A4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9415B-1869-4655-A0DD-CF3B607594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6319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7D4CF-4F83-40E0-B429-F6D2D43F9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D145F5-35FB-4C74-BF9F-FFD15AD9A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9255B-E458-429E-99DA-32844E959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5A765-CE70-4088-AAED-D6BB425F50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616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FF4ED02-9089-4725-9D0C-5D5F6E6CAD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>
                <a:solidFill>
                  <a:srgbClr val="9FE0F5"/>
                </a:solidFill>
              </a:rPr>
              <a:t>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453941-FF65-4EA7-8683-86CC421BED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>
                <a:solidFill>
                  <a:srgbClr val="9FE0F5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D4BE5C9-22B1-42FF-B3BA-D315357F3F0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AF9B88C-02A1-4B36-8B42-D6D81CF72A0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DB83145-D5D6-4104-BE86-05C2835C063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ED242-51F7-4F47-975B-7B07CC53AA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95249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5FCDC5A-EDCD-48A7-A33B-DACA06ECE01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CDCF004-75EA-4ACD-9A18-1D087BCBEDC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15C0A96-F2CB-4F78-8813-F41988A814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60E2F-09BE-46CB-94BB-7D9310FF6C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8292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58041F-72FC-4724-84C7-0229899FF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43AA1-9313-411B-8213-972A24263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66BE5-0823-48F3-9873-D46E040C7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5D266-786A-48DD-AF04-32AF22296F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05811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4BA04-79BB-4CCE-9104-54C9E0A8B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8B7516-3283-4895-8601-D49F88535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1C086-7F92-453E-9583-637693DC6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47F50-33A8-452F-BE14-051C9160AB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7612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16FBD9-B5BD-4507-90C9-B830F2E64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3E4E67-0116-428D-B9CF-923EFE5FE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FA1A3F-D5CB-492F-8A0F-3C3776112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501CF-3A79-4946-9FDC-615186FDAA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55849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A93551-F62C-4112-A0E3-A4A5D0896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0F32F8-EF89-409F-8A9C-EA87BC7AF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E9AEC-5965-4C9D-90EB-211B651B2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0799-825D-4BB2-AA72-66EE5B41D7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4249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F4B67B4-2580-49F9-B6A1-83AD02B27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59238E8-5A83-42E9-B449-4A5F08F64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C2CFB7B-D2D2-463D-B31F-60CB4B206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7A344-2D7F-4343-9FF1-A85C8F574F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7441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69E7048-6238-44C1-B622-3E5FB81DB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5F70757-787B-4C38-8025-AF464E180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00BF358-6386-4B27-9153-CA1C509AF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62DA2-38CC-41BB-B2FF-A34EF79F12D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39196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9840B1A-6923-41C6-B6A2-8900832AD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4489C5F-632F-4A3A-A018-C700DEFF2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552A7C5-B045-4609-B1E1-89D71FDB1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EC04E-333B-4830-B36C-837BC5D502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0349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5A804D2-2BF1-4E3C-9BE0-63DD6557B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F9C7C92-2C23-495D-8382-578FE4BEB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7025BAC-989D-46AE-8372-D6E167213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5CEF-6B40-41A0-A20F-2B6F92DF77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7675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C021E8F-B7FE-43AF-A9DE-F095105C0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7717C29-FC77-433D-8A77-62683FC4F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09A7725-148E-4252-8936-8926DF004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FEA87-DA60-4238-ACE4-32B87C0FA9A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2867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D6F0582-DAAD-4367-A104-D33D88BF3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0AE3374-05A5-443D-89D9-E4967E0AA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1E9F31-899F-4E11-9B2D-EE9C69E05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41695-2C9D-407B-AC36-CFC7F8C863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7871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>
            <a:extLst>
              <a:ext uri="{FF2B5EF4-FFF2-40B4-BE49-F238E27FC236}">
                <a16:creationId xmlns:a16="http://schemas.microsoft.com/office/drawing/2014/main" id="{CB10140E-2E07-4CCA-A9E2-A1B77CB01D44}"/>
              </a:ext>
            </a:extLst>
          </p:cNvPr>
          <p:cNvGrpSpPr>
            <a:grpSpLocks/>
          </p:cNvGrpSpPr>
          <p:nvPr/>
        </p:nvGrpSpPr>
        <p:grpSpPr bwMode="auto">
          <a:xfrm>
            <a:off x="-7938" y="-7938"/>
            <a:ext cx="9170988" cy="6873876"/>
            <a:chOff x="-8467" y="-8468"/>
            <a:chExt cx="9171317" cy="6874935"/>
          </a:xfrm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6C17DDE0-9318-43F7-A200-3B9FBD0A2996}"/>
                </a:ext>
              </a:extLst>
            </p:cNvPr>
            <p:cNvSpPr/>
            <p:nvPr/>
          </p:nvSpPr>
          <p:spPr>
            <a:xfrm>
              <a:off x="-8467" y="4013290"/>
              <a:ext cx="457217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7B94A0A-63AB-4BCD-AFF8-BF5477504F70}"/>
                </a:ext>
              </a:extLst>
            </p:cNvPr>
            <p:cNvCxnSpPr/>
            <p:nvPr/>
          </p:nvCxnSpPr>
          <p:spPr>
            <a:xfrm flipV="1">
              <a:off x="5130455" y="4175239"/>
              <a:ext cx="4022869" cy="268328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D30A417-A736-4F1B-A5A0-53AACCBE5657}"/>
                </a:ext>
              </a:extLst>
            </p:cNvPr>
            <p:cNvCxnSpPr/>
            <p:nvPr/>
          </p:nvCxnSpPr>
          <p:spPr>
            <a:xfrm>
              <a:off x="7043462" y="-529"/>
              <a:ext cx="1217656" cy="685905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46E765C0-BBD8-4A9E-9BAC-75D7958FAA58}"/>
                </a:ext>
              </a:extLst>
            </p:cNvPr>
            <p:cNvSpPr/>
            <p:nvPr/>
          </p:nvSpPr>
          <p:spPr>
            <a:xfrm>
              <a:off x="6892644" y="-529"/>
              <a:ext cx="2268619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01F7BBD-DFB3-4DE2-8894-F20AB010FF8D}"/>
                </a:ext>
              </a:extLst>
            </p:cNvPr>
            <p:cNvSpPr/>
            <p:nvPr/>
          </p:nvSpPr>
          <p:spPr>
            <a:xfrm>
              <a:off x="7205393" y="-8468"/>
              <a:ext cx="1947932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082E843B-37F2-445B-A5AB-08961C6D0384}"/>
                </a:ext>
              </a:extLst>
            </p:cNvPr>
            <p:cNvSpPr/>
            <p:nvPr/>
          </p:nvSpPr>
          <p:spPr>
            <a:xfrm>
              <a:off x="6638634" y="3919613"/>
              <a:ext cx="251310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17819AC-88D2-47F3-9F8C-44E524332720}"/>
                </a:ext>
              </a:extLst>
            </p:cNvPr>
            <p:cNvSpPr/>
            <p:nvPr/>
          </p:nvSpPr>
          <p:spPr>
            <a:xfrm>
              <a:off x="7010123" y="-8468"/>
              <a:ext cx="2143202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F84E435-F229-420D-ADF9-2F9DA97319E7}"/>
                </a:ext>
              </a:extLst>
            </p:cNvPr>
            <p:cNvSpPr/>
            <p:nvPr/>
          </p:nvSpPr>
          <p:spPr>
            <a:xfrm>
              <a:off x="8296044" y="-8468"/>
              <a:ext cx="857281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7C815F39-C185-4E48-8507-477B19B00C90}"/>
                </a:ext>
              </a:extLst>
            </p:cNvPr>
            <p:cNvSpPr/>
            <p:nvPr/>
          </p:nvSpPr>
          <p:spPr>
            <a:xfrm>
              <a:off x="8094425" y="-8468"/>
              <a:ext cx="1066838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B34CCDFE-7D7A-4310-A536-026B58D869CF}"/>
                </a:ext>
              </a:extLst>
            </p:cNvPr>
            <p:cNvSpPr/>
            <p:nvPr/>
          </p:nvSpPr>
          <p:spPr>
            <a:xfrm>
              <a:off x="8069024" y="4894488"/>
              <a:ext cx="1093826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CCEB4B77-0355-40DC-B473-EC22F19417A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5B6AAC32-3F56-4A54-8F9E-27C95C9BE72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859D61-26CE-4EC3-8DF5-78D2B40110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FE5AA7-15B6-427E-BDBC-AA01477B87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7016E-49D0-4757-984B-AAEB33854D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C9DC5AAD-17BF-49EF-89A8-025CF4564E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42" r:id="rId11"/>
    <p:sldLayoutId id="2147483837" r:id="rId12"/>
    <p:sldLayoutId id="2147483843" r:id="rId13"/>
    <p:sldLayoutId id="2147483838" r:id="rId14"/>
    <p:sldLayoutId id="2147483839" r:id="rId15"/>
    <p:sldLayoutId id="2147483840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anose="05040102010807070707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>
            <a:extLst>
              <a:ext uri="{FF2B5EF4-FFF2-40B4-BE49-F238E27FC236}">
                <a16:creationId xmlns:a16="http://schemas.microsoft.com/office/drawing/2014/main" id="{063919EC-7535-4762-853A-13379B3772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0300" y="1371600"/>
            <a:ext cx="5827713" cy="1646238"/>
          </a:xfrm>
        </p:spPr>
        <p:txBody>
          <a:bodyPr/>
          <a:lstStyle/>
          <a:p>
            <a:pPr algn="ctr" eaLnBrk="1" hangingPunct="1"/>
            <a:br>
              <a:rPr lang="ru-RU" altLang="ru-RU"/>
            </a:br>
            <a:br>
              <a:rPr lang="ru-RU" altLang="ru-RU"/>
            </a:br>
            <a:r>
              <a:rPr lang="ru-RU" altLang="ru-RU" sz="6000">
                <a:latin typeface="Arial" panose="020B0604020202020204" pitchFamily="34" charset="0"/>
                <a:cs typeface="Arial" panose="020B0604020202020204" pitchFamily="34" charset="0"/>
              </a:rPr>
              <a:t>Лыжная подготовка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F8451E6-7CCC-48C0-9B26-13A76844A3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400" y="4221163"/>
            <a:ext cx="8077200" cy="21796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</a:rPr>
              <a:t>Презентацию подготовил: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</a:rPr>
              <a:t>Учитель физической культуры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</a:rPr>
              <a:t>МОУ СОШ «Школа №21»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r>
              <a:rPr lang="ru-RU" b="1" dirty="0" err="1">
                <a:solidFill>
                  <a:schemeClr val="tx1"/>
                </a:solidFill>
                <a:latin typeface="Arial" panose="020B0604020202020204" pitchFamily="34" charset="0"/>
              </a:rPr>
              <a:t>г.Магнитогорск</a:t>
            </a:r>
            <a:endParaRPr lang="ru-RU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</a:rPr>
              <a:t>Смирнов Василий Николаевич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sz="2400" dirty="0"/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sz="2400" dirty="0"/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Wingdings 3" charset="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ED8C5036-3748-477B-A104-9A05BB50CBBD}"/>
              </a:ext>
            </a:extLst>
          </p:cNvPr>
          <p:cNvGraphicFramePr>
            <a:graphicFrameLocks noGrp="1"/>
          </p:cNvGraphicFramePr>
          <p:nvPr/>
        </p:nvGraphicFramePr>
        <p:xfrm>
          <a:off x="381000" y="304800"/>
          <a:ext cx="8610600" cy="6380163"/>
        </p:xfrm>
        <a:graphic>
          <a:graphicData uri="http://schemas.openxmlformats.org/drawingml/2006/table">
            <a:tbl>
              <a:tblPr/>
              <a:tblGrid>
                <a:gridCol w="990600">
                  <a:extLst>
                    <a:ext uri="{9D8B030D-6E8A-4147-A177-3AD203B41FA5}">
                      <a16:colId xmlns:a16="http://schemas.microsoft.com/office/drawing/2014/main" val="179797729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427739497"/>
                    </a:ext>
                  </a:extLst>
                </a:gridCol>
                <a:gridCol w="1481138">
                  <a:extLst>
                    <a:ext uri="{9D8B030D-6E8A-4147-A177-3AD203B41FA5}">
                      <a16:colId xmlns:a16="http://schemas.microsoft.com/office/drawing/2014/main" val="2306571936"/>
                    </a:ext>
                  </a:extLst>
                </a:gridCol>
                <a:gridCol w="1033462">
                  <a:extLst>
                    <a:ext uri="{9D8B030D-6E8A-4147-A177-3AD203B41FA5}">
                      <a16:colId xmlns:a16="http://schemas.microsoft.com/office/drawing/2014/main" val="140952273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4135852928"/>
                    </a:ext>
                  </a:extLst>
                </a:gridCol>
                <a:gridCol w="1970088">
                  <a:extLst>
                    <a:ext uri="{9D8B030D-6E8A-4147-A177-3AD203B41FA5}">
                      <a16:colId xmlns:a16="http://schemas.microsoft.com/office/drawing/2014/main" val="95790773"/>
                    </a:ext>
                  </a:extLst>
                </a:gridCol>
                <a:gridCol w="1230312">
                  <a:extLst>
                    <a:ext uri="{9D8B030D-6E8A-4147-A177-3AD203B41FA5}">
                      <a16:colId xmlns:a16="http://schemas.microsoft.com/office/drawing/2014/main" val="2466645774"/>
                    </a:ext>
                  </a:extLst>
                </a:gridCol>
              </a:tblGrid>
              <a:tr h="1371600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Часть урока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Технология проведения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Деятельность учителя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Деятельность ученика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Дозировка,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мин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Формируемые УУД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Организацион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но – методические указания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3996138"/>
                  </a:ext>
                </a:extLst>
              </a:tr>
              <a:tr h="5008563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Заключи-тельная часть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 мин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Рефлексия.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-Выявление достижения цели урока.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"Сегодня мне удалось…";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"Я сумел…";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"Было трудно…";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"Теперь я могу…";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"Я научился…".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Выход.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Подведение урока: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-Что нового узнали на уроке?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 Как вы оцените свою работу на уроке?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Обсуждение оценивания учебной деятельности с другими учащимися и учителем.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 мин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 - Оценка выполнения двигательных действий согласно поставленным задачам.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Выявление типичных ошибок.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 - Владение знаниями о собственных возрастных нормативах и особенностях физического развития.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Л-Восстановление пульса.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 - Обсуждение работы на уроке.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Выражают своё мнение об итогах урока.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Подведение итогов урока. Организованный уход.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92232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Текст 2">
            <a:extLst>
              <a:ext uri="{FF2B5EF4-FFF2-40B4-BE49-F238E27FC236}">
                <a16:creationId xmlns:a16="http://schemas.microsoft.com/office/drawing/2014/main" id="{441B551E-4831-4291-8466-567B749150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2933700"/>
            <a:ext cx="3581400" cy="990600"/>
          </a:xfrm>
        </p:spPr>
        <p:txBody>
          <a:bodyPr>
            <a:normAutofit fontScale="92500" lnSpcReduction="20000"/>
          </a:bodyPr>
          <a:lstStyle/>
          <a:p>
            <a:pPr algn="ctr">
              <a:defRPr/>
            </a:pPr>
            <a:r>
              <a:rPr lang="ru-RU" altLang="ru-RU">
                <a:solidFill>
                  <a:schemeClr val="tx1"/>
                </a:solidFill>
                <a:latin typeface="Arial" panose="020B0604020202020204" pitchFamily="34" charset="0"/>
              </a:rPr>
              <a:t>Преодоление неровностей</a:t>
            </a:r>
          </a:p>
          <a:p>
            <a:pPr algn="ctr">
              <a:defRPr/>
            </a:pPr>
            <a:r>
              <a:rPr lang="ru-RU" altLang="ru-RU">
                <a:solidFill>
                  <a:schemeClr val="tx1"/>
                </a:solidFill>
                <a:latin typeface="Arial" panose="020B0604020202020204" pitchFamily="34" charset="0"/>
              </a:rPr>
              <a:t>на спусках </a:t>
            </a:r>
          </a:p>
          <a:p>
            <a:pPr algn="ctr">
              <a:defRPr/>
            </a:pPr>
            <a:r>
              <a:rPr lang="ru-RU" altLang="ru-RU">
                <a:solidFill>
                  <a:schemeClr val="tx1"/>
                </a:solidFill>
                <a:latin typeface="Arial" panose="020B0604020202020204" pitchFamily="34" charset="0"/>
              </a:rPr>
              <a:t>(впадины, уступа, бугра)</a:t>
            </a:r>
          </a:p>
        </p:txBody>
      </p:sp>
      <p:pic>
        <p:nvPicPr>
          <p:cNvPr id="18435" name="Рисунок 7">
            <a:extLst>
              <a:ext uri="{FF2B5EF4-FFF2-40B4-BE49-F238E27FC236}">
                <a16:creationId xmlns:a16="http://schemas.microsoft.com/office/drawing/2014/main" id="{6BBBE548-8A31-44D7-8EAC-3B30E9ECA8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-19050"/>
            <a:ext cx="37893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038ED4-69B0-4951-9703-A40965B8DBC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cap="all" dirty="0">
                <a:effectLst>
                  <a:reflection blurRad="12700" stA="48000" endA="300" endPos="55000" dir="5400000" sy="-90000" algn="bl" rotWithShape="0"/>
                </a:effectLst>
              </a:rPr>
              <a:t>Преодоление бугров и впадин.</a:t>
            </a:r>
            <a:endParaRPr lang="ru-RU" cap="all" dirty="0">
              <a:effectLst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19459" name="Содержимое 2">
            <a:extLst>
              <a:ext uri="{FF2B5EF4-FFF2-40B4-BE49-F238E27FC236}">
                <a16:creationId xmlns:a16="http://schemas.microsoft.com/office/drawing/2014/main" id="{7C7ED51E-E9E3-41DE-A13D-8A4FF053DF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428750"/>
            <a:ext cx="7543800" cy="4286250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ru-RU" altLang="ru-RU" sz="3000" dirty="0"/>
              <a:t>	</a:t>
            </a:r>
            <a:r>
              <a:rPr lang="ru-RU" altLang="ru-RU" dirty="0">
                <a:latin typeface="Arial" panose="020B0604020202020204" pitchFamily="34" charset="0"/>
              </a:rPr>
              <a:t>Перед бугром надо немного выпрямиться, в момент наезда на бугор — присесть, а съезжая с него — снова выпрямиться.</a:t>
            </a:r>
          </a:p>
          <a:p>
            <a:pPr marL="0" indent="0" algn="just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ru-RU" altLang="ru-RU" dirty="0">
                <a:latin typeface="Arial" panose="020B0604020202020204" pitchFamily="34" charset="0"/>
              </a:rPr>
              <a:t>	Перед впадиной необходимо принять низкую стойку, чтобы избежать прыжка. Проезжая впадину — выпрямиться, а выезжая из нее — снова присесть. Для сохранения устойчивости на спусках при встречающихся впадинах, ямах, буграх важным условием является контакт лыж со снегом. Для этого лыжник использует пружинящие движения ногами и уравновешивающие движения туловищем и руками.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altLang="ru-RU" sz="3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>
            <a:extLst>
              <a:ext uri="{FF2B5EF4-FFF2-40B4-BE49-F238E27FC236}">
                <a16:creationId xmlns:a16="http://schemas.microsoft.com/office/drawing/2014/main" id="{BEF6D3B1-4AF3-429B-AC7F-B40BAF3F9DA4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0" y="500063"/>
            <a:ext cx="4643438" cy="6357937"/>
          </a:xfrm>
        </p:spPr>
        <p:txBody>
          <a:bodyPr/>
          <a:lstStyle/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b="1"/>
              <a:t>	</a:t>
            </a:r>
            <a:r>
              <a:rPr lang="ru-RU" altLang="ru-RU" b="1">
                <a:latin typeface="Arial" panose="020B0604020202020204" pitchFamily="34" charset="0"/>
                <a:cs typeface="Arial" panose="020B0604020202020204" pitchFamily="34" charset="0"/>
              </a:rPr>
              <a:t>	Торможение «упором» («полуплугом») </a:t>
            </a:r>
            <a:r>
              <a:rPr lang="ru-RU" altLang="ru-RU">
                <a:latin typeface="Arial" panose="020B0604020202020204" pitchFamily="34" charset="0"/>
                <a:cs typeface="Arial" panose="020B0604020202020204" pitchFamily="34" charset="0"/>
              </a:rPr>
              <a:t>Тяжесть тела сосредоточена на верхней лыже, скользящей на внешнем ребре. Нижняя лыжа, разгруженная от тяжести тела и поставленная под уклоном к направ­лению движения, «прочесывает» своим внутренним ребром поверхность снега, создавая торможение.</a:t>
            </a:r>
          </a:p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b="1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ru-RU" altLang="ru-RU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b="1">
                <a:latin typeface="Arial" panose="020B0604020202020204" pitchFamily="34" charset="0"/>
                <a:cs typeface="Arial" panose="020B0604020202020204" pitchFamily="34" charset="0"/>
              </a:rPr>
              <a:t>      Поворот «упором» </a:t>
            </a:r>
            <a:r>
              <a:rPr lang="ru-RU" altLang="ru-RU">
                <a:latin typeface="Arial" panose="020B0604020202020204" pitchFamily="34" charset="0"/>
                <a:cs typeface="Arial" panose="020B0604020202020204" pitchFamily="34" charset="0"/>
              </a:rPr>
              <a:t>При выдвижении тормозящей лыжи вперед и большей загрузке ее тяжестью тела происходит поворот.</a:t>
            </a:r>
          </a:p>
        </p:txBody>
      </p:sp>
      <p:pic>
        <p:nvPicPr>
          <p:cNvPr id="21507" name="Содержимое 4">
            <a:extLst>
              <a:ext uri="{FF2B5EF4-FFF2-40B4-BE49-F238E27FC236}">
                <a16:creationId xmlns:a16="http://schemas.microsoft.com/office/drawing/2014/main" id="{9FEA3B8D-95CF-4C82-84D7-C205AF1686F3}"/>
              </a:ext>
            </a:extLst>
          </p:cNvPr>
          <p:cNvPicPr>
            <a:picLocks noGrp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18063" y="609600"/>
            <a:ext cx="4325937" cy="51435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3A52CB75-730A-4999-A0FA-286CF4C99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98588" y="5638800"/>
            <a:ext cx="6346825" cy="67945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Стойки спуска</a:t>
            </a:r>
          </a:p>
          <a:p>
            <a:pPr algn="ctr">
              <a:defRPr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 –высокая; Б – средняя (основная); В - низкая</a:t>
            </a:r>
          </a:p>
        </p:txBody>
      </p:sp>
      <p:pic>
        <p:nvPicPr>
          <p:cNvPr id="22531" name="Рисунок 3">
            <a:extLst>
              <a:ext uri="{FF2B5EF4-FFF2-40B4-BE49-F238E27FC236}">
                <a16:creationId xmlns:a16="http://schemas.microsoft.com/office/drawing/2014/main" id="{7A30D1F5-F80F-4CE1-ADC2-02D1B3AA49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25" y="152400"/>
            <a:ext cx="6913563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4">
            <a:extLst>
              <a:ext uri="{FF2B5EF4-FFF2-40B4-BE49-F238E27FC236}">
                <a16:creationId xmlns:a16="http://schemas.microsoft.com/office/drawing/2014/main" id="{D0899A95-D1B6-44CE-8901-0EDB69BE0404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304800" y="285750"/>
            <a:ext cx="8396288" cy="428625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altLang="ru-RU" sz="2000" b="1"/>
              <a:t>	</a:t>
            </a:r>
            <a:r>
              <a:rPr lang="ru-RU" altLang="ru-RU" b="1">
                <a:latin typeface="Arial" panose="020B0604020202020204" pitchFamily="34" charset="0"/>
                <a:cs typeface="Arial" panose="020B0604020202020204" pitchFamily="34" charset="0"/>
              </a:rPr>
              <a:t>Техника спуска </a:t>
            </a:r>
            <a:r>
              <a:rPr lang="ru-RU" altLang="ru-RU">
                <a:latin typeface="Arial" panose="020B0604020202020204" pitchFamily="34" charset="0"/>
                <a:cs typeface="Arial" panose="020B0604020202020204" pitchFamily="34" charset="0"/>
              </a:rPr>
              <a:t>на лыжах требует сохранения равновесия и устойчивости в соответствующей стойке — основной, высокой, низкой  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altLang="ru-RU">
                <a:latin typeface="Arial" panose="020B0604020202020204" pitchFamily="34" charset="0"/>
                <a:cs typeface="Arial" panose="020B0604020202020204" pitchFamily="34" charset="0"/>
              </a:rPr>
              <a:t>	При спуске в </a:t>
            </a:r>
            <a:r>
              <a:rPr lang="ru-RU" altLang="ru-RU" i="1">
                <a:latin typeface="Arial" panose="020B0604020202020204" pitchFamily="34" charset="0"/>
                <a:cs typeface="Arial" panose="020B0604020202020204" pitchFamily="34" charset="0"/>
              </a:rPr>
              <a:t>основной стойке </a:t>
            </a:r>
            <a:r>
              <a:rPr lang="ru-RU" altLang="ru-RU">
                <a:latin typeface="Arial" panose="020B0604020202020204" pitchFamily="34" charset="0"/>
                <a:cs typeface="Arial" panose="020B0604020202020204" pitchFamily="34" charset="0"/>
              </a:rPr>
              <a:t>ноги расставлены на ширину лыжни и слегка согнуты в коленях. Для лучшей устойчивости одна лыжа выдвинута вперед. Из основной стойки удобнее производить повороты и тормо­жения, ее часто применяют при прямых спусках.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altLang="ru-RU" i="1">
                <a:latin typeface="Arial" panose="020B0604020202020204" pitchFamily="34" charset="0"/>
                <a:cs typeface="Arial" panose="020B0604020202020204" pitchFamily="34" charset="0"/>
              </a:rPr>
              <a:t>	Высокая стойка </a:t>
            </a:r>
            <a:r>
              <a:rPr lang="ru-RU" altLang="ru-RU">
                <a:latin typeface="Arial" panose="020B0604020202020204" pitchFamily="34" charset="0"/>
                <a:cs typeface="Arial" panose="020B0604020202020204" pitchFamily="34" charset="0"/>
              </a:rPr>
              <a:t>служит для уменьшения скорости за счет увеличения сопротивления воздуха, так как ноги и туловище более выпрямлены.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altLang="ru-RU" i="1">
                <a:latin typeface="Arial" panose="020B0604020202020204" pitchFamily="34" charset="0"/>
                <a:cs typeface="Arial" panose="020B0604020202020204" pitchFamily="34" charset="0"/>
              </a:rPr>
              <a:t>	Низкая стойка </a:t>
            </a:r>
            <a:r>
              <a:rPr lang="ru-RU" altLang="ru-RU">
                <a:latin typeface="Arial" panose="020B0604020202020204" pitchFamily="34" charset="0"/>
                <a:cs typeface="Arial" panose="020B0604020202020204" pitchFamily="34" charset="0"/>
              </a:rPr>
              <a:t>способствует уменьшению сопротивления воздуха и увеличению скорости. Туловище при низкой стойке значительно наклонено вперед, ноги сильно согнуты.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altLang="ru-RU">
                <a:latin typeface="Arial" panose="020B0604020202020204" pitchFamily="34" charset="0"/>
                <a:cs typeface="Arial" panose="020B0604020202020204" pitchFamily="34" charset="0"/>
              </a:rPr>
              <a:t>	Все стойки предварительно изучают на месте, затем начинают их ос­воение на открытых и пологих спусках с основной стойки.</a:t>
            </a:r>
          </a:p>
          <a:p>
            <a:pPr eaLnBrk="1" hangingPunct="1">
              <a:lnSpc>
                <a:spcPct val="80000"/>
              </a:lnSpc>
            </a:pPr>
            <a:endParaRPr lang="ru-RU" altLang="ru-RU" sz="2000"/>
          </a:p>
        </p:txBody>
      </p:sp>
      <p:pic>
        <p:nvPicPr>
          <p:cNvPr id="23555" name="Рисунок 6">
            <a:extLst>
              <a:ext uri="{FF2B5EF4-FFF2-40B4-BE49-F238E27FC236}">
                <a16:creationId xmlns:a16="http://schemas.microsoft.com/office/drawing/2014/main" id="{D9562400-04D5-4DD6-B5FA-1E19BDAF60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929063"/>
            <a:ext cx="6781800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>
            <a:extLst>
              <a:ext uri="{FF2B5EF4-FFF2-40B4-BE49-F238E27FC236}">
                <a16:creationId xmlns:a16="http://schemas.microsoft.com/office/drawing/2014/main" id="{073DA410-648C-471F-BA29-243A44BB8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6348413" cy="1447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altLang="ru-RU" sz="1800" b="1" dirty="0">
                <a:solidFill>
                  <a:schemeClr val="accent2"/>
                </a:solidFill>
              </a:rPr>
              <a:t>Технологическая карта урока физической культуры «Лыжная подготовка.</a:t>
            </a:r>
            <a:br>
              <a:rPr lang="ru-RU" altLang="ru-RU" sz="1800" dirty="0">
                <a:solidFill>
                  <a:schemeClr val="accent2"/>
                </a:solidFill>
              </a:rPr>
            </a:br>
            <a:r>
              <a:rPr lang="ru-RU" altLang="ru-RU" sz="1800" b="1" dirty="0">
                <a:solidFill>
                  <a:schemeClr val="accent2"/>
                </a:solidFill>
              </a:rPr>
              <a:t>Преодоление спусков в различных стойках. Торможение «плугом» и упором</a:t>
            </a:r>
            <a:br>
              <a:rPr lang="ru-RU" altLang="ru-RU" sz="1800" b="1" dirty="0">
                <a:solidFill>
                  <a:schemeClr val="accent2"/>
                </a:solidFill>
              </a:rPr>
            </a:br>
            <a:r>
              <a:rPr lang="ru-RU" altLang="ru-RU" sz="1800" b="1" dirty="0">
                <a:solidFill>
                  <a:schemeClr val="accent2"/>
                </a:solidFill>
              </a:rPr>
              <a:t>3 класс</a:t>
            </a:r>
            <a:endParaRPr lang="ru-RU" altLang="ru-RU" sz="1800" dirty="0">
              <a:solidFill>
                <a:schemeClr val="accent2"/>
              </a:solidFill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18957F43-3D42-464C-9B9C-790906D36F0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19100" y="2209800"/>
          <a:ext cx="8305800" cy="4126020"/>
        </p:xfrm>
        <a:graphic>
          <a:graphicData uri="http://schemas.openxmlformats.org/drawingml/2006/table">
            <a:tbl>
              <a:tblPr/>
              <a:tblGrid>
                <a:gridCol w="2857500">
                  <a:extLst>
                    <a:ext uri="{9D8B030D-6E8A-4147-A177-3AD203B41FA5}">
                      <a16:colId xmlns:a16="http://schemas.microsoft.com/office/drawing/2014/main" val="3834160358"/>
                    </a:ext>
                  </a:extLst>
                </a:gridCol>
                <a:gridCol w="5448300">
                  <a:extLst>
                    <a:ext uri="{9D8B030D-6E8A-4147-A177-3AD203B41FA5}">
                      <a16:colId xmlns:a16="http://schemas.microsoft.com/office/drawing/2014/main" val="3414223067"/>
                    </a:ext>
                  </a:extLst>
                </a:gridCol>
              </a:tblGrid>
              <a:tr h="371343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Название предмета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Физическая культура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344609"/>
                  </a:ext>
                </a:extLst>
              </a:tr>
              <a:tr h="508614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Тема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Лыжная подготовка. Преодоление спусков в различных стойках. Торможение «плугом» и упором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6457306"/>
                  </a:ext>
                </a:extLst>
              </a:tr>
              <a:tr h="371343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Класс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C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7951516"/>
                  </a:ext>
                </a:extLst>
              </a:tr>
              <a:tr h="371343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Тип урока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Комбинированный урок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740481"/>
                  </a:ext>
                </a:extLst>
              </a:tr>
              <a:tr h="865343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Формы урока (формы организации деятельности учащихся)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C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Ф - фронтальная, И – индивидуальная, П – парная, Г – групповая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0914067"/>
                  </a:ext>
                </a:extLst>
              </a:tr>
              <a:tr h="763747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Технология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Здоровьесберегающая. Здоровьеформирующая. Технология физического воспитания школьников с направленным развитием двигательных способностей.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0567964"/>
                  </a:ext>
                </a:extLst>
              </a:tr>
              <a:tr h="502837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Цель урока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C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Совершенствование спусков в различных стойках и торможений «плугом» и «упором».</a:t>
                      </a:r>
                      <a:endParaRPr kumimoji="0" lang="ru-RU" altLang="ru-RU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6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3361316"/>
                  </a:ext>
                </a:extLst>
              </a:tr>
              <a:tr h="371343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244491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AB73220D-0829-49A8-8FAE-FD972AB7AA1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6200" y="990600"/>
          <a:ext cx="8915400" cy="5167313"/>
        </p:xfrm>
        <a:graphic>
          <a:graphicData uri="http://schemas.openxmlformats.org/drawingml/2006/table">
            <a:tbl>
              <a:tblPr/>
              <a:tblGrid>
                <a:gridCol w="914400">
                  <a:extLst>
                    <a:ext uri="{9D8B030D-6E8A-4147-A177-3AD203B41FA5}">
                      <a16:colId xmlns:a16="http://schemas.microsoft.com/office/drawing/2014/main" val="333538072"/>
                    </a:ext>
                  </a:extLst>
                </a:gridCol>
                <a:gridCol w="1220788">
                  <a:extLst>
                    <a:ext uri="{9D8B030D-6E8A-4147-A177-3AD203B41FA5}">
                      <a16:colId xmlns:a16="http://schemas.microsoft.com/office/drawing/2014/main" val="1710219046"/>
                    </a:ext>
                  </a:extLst>
                </a:gridCol>
                <a:gridCol w="1508125">
                  <a:extLst>
                    <a:ext uri="{9D8B030D-6E8A-4147-A177-3AD203B41FA5}">
                      <a16:colId xmlns:a16="http://schemas.microsoft.com/office/drawing/2014/main" val="1486262817"/>
                    </a:ext>
                  </a:extLst>
                </a:gridCol>
                <a:gridCol w="1395412">
                  <a:extLst>
                    <a:ext uri="{9D8B030D-6E8A-4147-A177-3AD203B41FA5}">
                      <a16:colId xmlns:a16="http://schemas.microsoft.com/office/drawing/2014/main" val="2733607312"/>
                    </a:ext>
                  </a:extLst>
                </a:gridCol>
                <a:gridCol w="1165225">
                  <a:extLst>
                    <a:ext uri="{9D8B030D-6E8A-4147-A177-3AD203B41FA5}">
                      <a16:colId xmlns:a16="http://schemas.microsoft.com/office/drawing/2014/main" val="2936232080"/>
                    </a:ext>
                  </a:extLst>
                </a:gridCol>
                <a:gridCol w="1355725">
                  <a:extLst>
                    <a:ext uri="{9D8B030D-6E8A-4147-A177-3AD203B41FA5}">
                      <a16:colId xmlns:a16="http://schemas.microsoft.com/office/drawing/2014/main" val="2093505376"/>
                    </a:ext>
                  </a:extLst>
                </a:gridCol>
                <a:gridCol w="1355725">
                  <a:extLst>
                    <a:ext uri="{9D8B030D-6E8A-4147-A177-3AD203B41FA5}">
                      <a16:colId xmlns:a16="http://schemas.microsoft.com/office/drawing/2014/main" val="3641010138"/>
                    </a:ext>
                  </a:extLst>
                </a:gridCol>
              </a:tblGrid>
              <a:tr h="995363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Часть урока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Технология проведения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Деятельность учителя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Деятельность ученика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Дозировка,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мин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Формируемые УУД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Организацион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но – методические указания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909251"/>
                  </a:ext>
                </a:extLst>
              </a:tr>
              <a:tr h="4171950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Вводная часть 10 мин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1. Орг.момент: создание положительного настроя.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Приветствие обучающихся, создание эмоционального настроя на урок.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Проверка готовности обучающихся к уроку.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-Здравствуйте, ребята! Постановка проблемы.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- Определение критериев оценивания, </a:t>
                      </a: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взаимооценивания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самооценивания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Построение в одну шеренгу с лыжами.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Активное участие в диалоге с преподавателем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 мин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 мин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П - осознание смысла предстоящей деятельности;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Р - Самостоятельность и личная ответственность за свои поступки, установка на здоровый образ жизни.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К - Приветствуют учителя, настраиваются на урок.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- Обратить внимание на внешний вид учащихся, умение находить свое место в шеренге.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- Напомнить о необходимости соблюдения правил техники безопасности на занятиях лыжной подготовкой.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82102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2E9690B0-E0A7-458E-8667-4BA0C842F7F4}"/>
              </a:ext>
            </a:extLst>
          </p:cNvPr>
          <p:cNvGraphicFramePr>
            <a:graphicFrameLocks noGrp="1"/>
          </p:cNvGraphicFramePr>
          <p:nvPr/>
        </p:nvGraphicFramePr>
        <p:xfrm>
          <a:off x="304800" y="609600"/>
          <a:ext cx="8534400" cy="5486400"/>
        </p:xfrm>
        <a:graphic>
          <a:graphicData uri="http://schemas.openxmlformats.org/drawingml/2006/table">
            <a:tbl>
              <a:tblPr/>
              <a:tblGrid>
                <a:gridCol w="1154113">
                  <a:extLst>
                    <a:ext uri="{9D8B030D-6E8A-4147-A177-3AD203B41FA5}">
                      <a16:colId xmlns:a16="http://schemas.microsoft.com/office/drawing/2014/main" val="1163911088"/>
                    </a:ext>
                  </a:extLst>
                </a:gridCol>
                <a:gridCol w="1230312">
                  <a:extLst>
                    <a:ext uri="{9D8B030D-6E8A-4147-A177-3AD203B41FA5}">
                      <a16:colId xmlns:a16="http://schemas.microsoft.com/office/drawing/2014/main" val="1170779613"/>
                    </a:ext>
                  </a:extLst>
                </a:gridCol>
                <a:gridCol w="1230313">
                  <a:extLst>
                    <a:ext uri="{9D8B030D-6E8A-4147-A177-3AD203B41FA5}">
                      <a16:colId xmlns:a16="http://schemas.microsoft.com/office/drawing/2014/main" val="82766624"/>
                    </a:ext>
                  </a:extLst>
                </a:gridCol>
                <a:gridCol w="1228725">
                  <a:extLst>
                    <a:ext uri="{9D8B030D-6E8A-4147-A177-3AD203B41FA5}">
                      <a16:colId xmlns:a16="http://schemas.microsoft.com/office/drawing/2014/main" val="2257656129"/>
                    </a:ext>
                  </a:extLst>
                </a:gridCol>
                <a:gridCol w="1230312">
                  <a:extLst>
                    <a:ext uri="{9D8B030D-6E8A-4147-A177-3AD203B41FA5}">
                      <a16:colId xmlns:a16="http://schemas.microsoft.com/office/drawing/2014/main" val="2288866384"/>
                    </a:ext>
                  </a:extLst>
                </a:gridCol>
                <a:gridCol w="1230313">
                  <a:extLst>
                    <a:ext uri="{9D8B030D-6E8A-4147-A177-3AD203B41FA5}">
                      <a16:colId xmlns:a16="http://schemas.microsoft.com/office/drawing/2014/main" val="1588671731"/>
                    </a:ext>
                  </a:extLst>
                </a:gridCol>
                <a:gridCol w="1230312">
                  <a:extLst>
                    <a:ext uri="{9D8B030D-6E8A-4147-A177-3AD203B41FA5}">
                      <a16:colId xmlns:a16="http://schemas.microsoft.com/office/drawing/2014/main" val="116134043"/>
                    </a:ext>
                  </a:extLst>
                </a:gridCol>
              </a:tblGrid>
              <a:tr h="1128713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Часть урока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Технология проведения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Деятельность учителя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Деятельность ученика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Дозировка,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мин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Формируемые УУД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Организацион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но – методические указания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847696"/>
                  </a:ext>
                </a:extLst>
              </a:tr>
              <a:tr h="4357687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 Сообщение учебных задач на урок.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Ознакомление обучающихся с целью и задачами урока. Мотивирование на выполнение задач урока.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-Чем мы сегодня будем заниматься, если у нас много конусов на снегу?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Понимать поставленные цели и задачи урока.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 мин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Л. Формирование потребности в занятиях по лыжной подготовке. Осознание темы.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Р. Постановка учебной цели урока.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П. Понимать поставленные цели и задачи урока.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К.Активное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участие в диалоге с учителем.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Спина прямая, Лыжи в правой руке, палки в левой руке.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975503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61C1C27-D745-4121-8F36-1054BE52748F}"/>
              </a:ext>
            </a:extLst>
          </p:cNvPr>
          <p:cNvGraphicFramePr>
            <a:graphicFrameLocks noGrp="1"/>
          </p:cNvGraphicFramePr>
          <p:nvPr/>
        </p:nvGraphicFramePr>
        <p:xfrm>
          <a:off x="304800" y="609600"/>
          <a:ext cx="8686800" cy="5867400"/>
        </p:xfrm>
        <a:graphic>
          <a:graphicData uri="http://schemas.openxmlformats.org/drawingml/2006/table">
            <a:tbl>
              <a:tblPr/>
              <a:tblGrid>
                <a:gridCol w="1174750">
                  <a:extLst>
                    <a:ext uri="{9D8B030D-6E8A-4147-A177-3AD203B41FA5}">
                      <a16:colId xmlns:a16="http://schemas.microsoft.com/office/drawing/2014/main" val="3771012606"/>
                    </a:ext>
                  </a:extLst>
                </a:gridCol>
                <a:gridCol w="1252538">
                  <a:extLst>
                    <a:ext uri="{9D8B030D-6E8A-4147-A177-3AD203B41FA5}">
                      <a16:colId xmlns:a16="http://schemas.microsoft.com/office/drawing/2014/main" val="3388666064"/>
                    </a:ext>
                  </a:extLst>
                </a:gridCol>
                <a:gridCol w="1250950">
                  <a:extLst>
                    <a:ext uri="{9D8B030D-6E8A-4147-A177-3AD203B41FA5}">
                      <a16:colId xmlns:a16="http://schemas.microsoft.com/office/drawing/2014/main" val="456726103"/>
                    </a:ext>
                  </a:extLst>
                </a:gridCol>
                <a:gridCol w="1052512">
                  <a:extLst>
                    <a:ext uri="{9D8B030D-6E8A-4147-A177-3AD203B41FA5}">
                      <a16:colId xmlns:a16="http://schemas.microsoft.com/office/drawing/2014/main" val="1130291982"/>
                    </a:ext>
                  </a:extLst>
                </a:gridCol>
                <a:gridCol w="1136650">
                  <a:extLst>
                    <a:ext uri="{9D8B030D-6E8A-4147-A177-3AD203B41FA5}">
                      <a16:colId xmlns:a16="http://schemas.microsoft.com/office/drawing/2014/main" val="2241665423"/>
                    </a:ext>
                  </a:extLst>
                </a:gridCol>
                <a:gridCol w="1566863">
                  <a:extLst>
                    <a:ext uri="{9D8B030D-6E8A-4147-A177-3AD203B41FA5}">
                      <a16:colId xmlns:a16="http://schemas.microsoft.com/office/drawing/2014/main" val="1846144051"/>
                    </a:ext>
                  </a:extLst>
                </a:gridCol>
                <a:gridCol w="1252537">
                  <a:extLst>
                    <a:ext uri="{9D8B030D-6E8A-4147-A177-3AD203B41FA5}">
                      <a16:colId xmlns:a16="http://schemas.microsoft.com/office/drawing/2014/main" val="4100429441"/>
                    </a:ext>
                  </a:extLst>
                </a:gridCol>
              </a:tblGrid>
              <a:tr h="1106488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Часть урока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Технология проведения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Деятельность учителя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Деятельность ученика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Дозировка,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мин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Формируемые УУД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Организацион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но – методические указания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7710385"/>
                  </a:ext>
                </a:extLst>
              </a:tr>
              <a:tr h="4760912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 Техника безопасности.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Необходимо помнить о соблюдении ТБ на уроке по лыжной подготовке.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-Для чего необходимо соблюдаь инервал и дистанцию при выполнении упражнений на спусках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Внимательно слушают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учителя.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 мин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П. Овладение приёмами, способами безопасного поведения на уроках лыжной подготовки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Р. Определять ситуации, требующие применения правил предупреждения травматизма.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Л. Знание правил проведения занятий по лыжной подготовке.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К. Весь класс во фронтальном режиме слушает учителя.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Соблюдать и использовать приёмы и способы безопасного поведения на уроках лыжной подготовки.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82427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8E457452-0156-43BF-BDD4-638B2B65D173}"/>
              </a:ext>
            </a:extLst>
          </p:cNvPr>
          <p:cNvGraphicFramePr>
            <a:graphicFrameLocks noGrp="1"/>
          </p:cNvGraphicFramePr>
          <p:nvPr/>
        </p:nvGraphicFramePr>
        <p:xfrm>
          <a:off x="381000" y="304800"/>
          <a:ext cx="8610600" cy="6303963"/>
        </p:xfrm>
        <a:graphic>
          <a:graphicData uri="http://schemas.openxmlformats.org/drawingml/2006/table">
            <a:tbl>
              <a:tblPr/>
              <a:tblGrid>
                <a:gridCol w="1230313">
                  <a:extLst>
                    <a:ext uri="{9D8B030D-6E8A-4147-A177-3AD203B41FA5}">
                      <a16:colId xmlns:a16="http://schemas.microsoft.com/office/drawing/2014/main" val="1153566866"/>
                    </a:ext>
                  </a:extLst>
                </a:gridCol>
                <a:gridCol w="1230312">
                  <a:extLst>
                    <a:ext uri="{9D8B030D-6E8A-4147-A177-3AD203B41FA5}">
                      <a16:colId xmlns:a16="http://schemas.microsoft.com/office/drawing/2014/main" val="1654354228"/>
                    </a:ext>
                  </a:extLst>
                </a:gridCol>
                <a:gridCol w="1230313">
                  <a:extLst>
                    <a:ext uri="{9D8B030D-6E8A-4147-A177-3AD203B41FA5}">
                      <a16:colId xmlns:a16="http://schemas.microsoft.com/office/drawing/2014/main" val="2400226426"/>
                    </a:ext>
                  </a:extLst>
                </a:gridCol>
                <a:gridCol w="1033462">
                  <a:extLst>
                    <a:ext uri="{9D8B030D-6E8A-4147-A177-3AD203B41FA5}">
                      <a16:colId xmlns:a16="http://schemas.microsoft.com/office/drawing/2014/main" val="234054322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649487423"/>
                    </a:ext>
                  </a:extLst>
                </a:gridCol>
                <a:gridCol w="1741488">
                  <a:extLst>
                    <a:ext uri="{9D8B030D-6E8A-4147-A177-3AD203B41FA5}">
                      <a16:colId xmlns:a16="http://schemas.microsoft.com/office/drawing/2014/main" val="3326655621"/>
                    </a:ext>
                  </a:extLst>
                </a:gridCol>
                <a:gridCol w="1230312">
                  <a:extLst>
                    <a:ext uri="{9D8B030D-6E8A-4147-A177-3AD203B41FA5}">
                      <a16:colId xmlns:a16="http://schemas.microsoft.com/office/drawing/2014/main" val="2861955034"/>
                    </a:ext>
                  </a:extLst>
                </a:gridCol>
              </a:tblGrid>
              <a:tr h="1295400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Часть урока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Технология проведения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Деятельность учителя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Деятельность ученика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Дозировка,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мин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Формируемые УУД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Организацион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но – методические указания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002240"/>
                  </a:ext>
                </a:extLst>
              </a:tr>
              <a:tr h="5008563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4.Разминка без лыж.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1). Ходьба.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2). Бег.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3). Наклоны.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4). Приседания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5). Махи ногами.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6).  Прыжки.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-Сейчас мы выполним разминку без лыж и перейдем к главной цели нашего урока.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-Ребята, а для чего мы с вами выполняем разминку?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Выполняют разминку.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П. Выявление влияния физических упражнений на здоровье человека.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Знание и умение проводить подготовку организма для эффективной работы в основной части урока.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Р. Моделируют ситуации, требующие перехода от одних действий к другим.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Л. Подготовка организма к нагрузке.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К. Взаимодействие при проведении разминки с учителем и одноклассниками.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Начинать ходьбу и бег медленно постепенно увеличивая темп.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Движения свободные, без напряжения</a:t>
                      </a: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503603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AD4F51F5-5C10-471B-90BC-A271C4F0E4F2}"/>
              </a:ext>
            </a:extLst>
          </p:cNvPr>
          <p:cNvGraphicFramePr>
            <a:graphicFrameLocks noGrp="1"/>
          </p:cNvGraphicFramePr>
          <p:nvPr/>
        </p:nvGraphicFramePr>
        <p:xfrm>
          <a:off x="304800" y="304800"/>
          <a:ext cx="8686800" cy="6303963"/>
        </p:xfrm>
        <a:graphic>
          <a:graphicData uri="http://schemas.openxmlformats.org/drawingml/2006/table">
            <a:tbl>
              <a:tblPr/>
              <a:tblGrid>
                <a:gridCol w="1066800">
                  <a:extLst>
                    <a:ext uri="{9D8B030D-6E8A-4147-A177-3AD203B41FA5}">
                      <a16:colId xmlns:a16="http://schemas.microsoft.com/office/drawing/2014/main" val="304936525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983802487"/>
                    </a:ext>
                  </a:extLst>
                </a:gridCol>
                <a:gridCol w="1481138">
                  <a:extLst>
                    <a:ext uri="{9D8B030D-6E8A-4147-A177-3AD203B41FA5}">
                      <a16:colId xmlns:a16="http://schemas.microsoft.com/office/drawing/2014/main" val="2959631088"/>
                    </a:ext>
                  </a:extLst>
                </a:gridCol>
                <a:gridCol w="1033462">
                  <a:extLst>
                    <a:ext uri="{9D8B030D-6E8A-4147-A177-3AD203B41FA5}">
                      <a16:colId xmlns:a16="http://schemas.microsoft.com/office/drawing/2014/main" val="365342978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200378952"/>
                    </a:ext>
                  </a:extLst>
                </a:gridCol>
                <a:gridCol w="1970088">
                  <a:extLst>
                    <a:ext uri="{9D8B030D-6E8A-4147-A177-3AD203B41FA5}">
                      <a16:colId xmlns:a16="http://schemas.microsoft.com/office/drawing/2014/main" val="4211348550"/>
                    </a:ext>
                  </a:extLst>
                </a:gridCol>
                <a:gridCol w="1230312">
                  <a:extLst>
                    <a:ext uri="{9D8B030D-6E8A-4147-A177-3AD203B41FA5}">
                      <a16:colId xmlns:a16="http://schemas.microsoft.com/office/drawing/2014/main" val="208057855"/>
                    </a:ext>
                  </a:extLst>
                </a:gridCol>
              </a:tblGrid>
              <a:tr h="1295400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Часть урока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Технология проведения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Деятельность учителя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Деятельность ученика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Дозировка,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мин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Формируемые УУД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Организацион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но – методические указания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5410365"/>
                  </a:ext>
                </a:extLst>
              </a:tr>
              <a:tr h="5008563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Основная часть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 мин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1.Практическое выполнение упражнений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А)Упражнения в принятии граничных поз различных стоек при спусках с горы и торможений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Б).Спуски в различных стойках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В).Торможение упором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Г).Торможение «плугом»</a:t>
                      </a: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Следит за принятием исходных положений, помогает индивидуально отдельным учащимся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Выполняют упражнения на месте и в движении.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Конролиру-ют правиль-ность выполнения за собой и друг другом.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Выполняют торможение по ориентирам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 мин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 - Приобретение умений организовывать собственные действия, внося коррективы с учетом оценки преподавателя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П- Осмысление техники выполнения упражнений и способов их решения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Л - Осознание трудностей и стремление к их преодолению; участие в здоровье сберегающей деятельности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 - Проявление умений участвовать в диалоге, слушать других, использовать в своей речи физкультурно-спортивную терминологию.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Соблюдать дистанцию и интервал, не мешая друг другу (в двух шеренгах).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Выполняют упражнения на спусках по одному или в парах, соблюдая дистанцию в 5-6 м.</a:t>
                      </a: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05404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C6104CEE-53FE-4731-8919-D79B35A0AAE9}"/>
              </a:ext>
            </a:extLst>
          </p:cNvPr>
          <p:cNvGraphicFramePr>
            <a:graphicFrameLocks noGrp="1"/>
          </p:cNvGraphicFramePr>
          <p:nvPr/>
        </p:nvGraphicFramePr>
        <p:xfrm>
          <a:off x="381000" y="304800"/>
          <a:ext cx="8610600" cy="6380163"/>
        </p:xfrm>
        <a:graphic>
          <a:graphicData uri="http://schemas.openxmlformats.org/drawingml/2006/table">
            <a:tbl>
              <a:tblPr/>
              <a:tblGrid>
                <a:gridCol w="990600">
                  <a:extLst>
                    <a:ext uri="{9D8B030D-6E8A-4147-A177-3AD203B41FA5}">
                      <a16:colId xmlns:a16="http://schemas.microsoft.com/office/drawing/2014/main" val="3295927835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562195578"/>
                    </a:ext>
                  </a:extLst>
                </a:gridCol>
                <a:gridCol w="1481138">
                  <a:extLst>
                    <a:ext uri="{9D8B030D-6E8A-4147-A177-3AD203B41FA5}">
                      <a16:colId xmlns:a16="http://schemas.microsoft.com/office/drawing/2014/main" val="1597475909"/>
                    </a:ext>
                  </a:extLst>
                </a:gridCol>
                <a:gridCol w="1033462">
                  <a:extLst>
                    <a:ext uri="{9D8B030D-6E8A-4147-A177-3AD203B41FA5}">
                      <a16:colId xmlns:a16="http://schemas.microsoft.com/office/drawing/2014/main" val="593805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161617088"/>
                    </a:ext>
                  </a:extLst>
                </a:gridCol>
                <a:gridCol w="1970088">
                  <a:extLst>
                    <a:ext uri="{9D8B030D-6E8A-4147-A177-3AD203B41FA5}">
                      <a16:colId xmlns:a16="http://schemas.microsoft.com/office/drawing/2014/main" val="3746813246"/>
                    </a:ext>
                  </a:extLst>
                </a:gridCol>
                <a:gridCol w="1230312">
                  <a:extLst>
                    <a:ext uri="{9D8B030D-6E8A-4147-A177-3AD203B41FA5}">
                      <a16:colId xmlns:a16="http://schemas.microsoft.com/office/drawing/2014/main" val="419687658"/>
                    </a:ext>
                  </a:extLst>
                </a:gridCol>
              </a:tblGrid>
              <a:tr h="1371600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Часть урока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Технология проведения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Деятельность учителя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Деятельность ученика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Дозировка,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мин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Формируемые УУД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Организацион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но – методические указания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2926557"/>
                  </a:ext>
                </a:extLst>
              </a:tr>
              <a:tr h="5008563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Основная часть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 мин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2.Составление плана действий.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Проблемная ситуация: как сохранить равновесие при преодолении спусков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Формулируют тему урока, доказывают и аргументируют её важность.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Отвечают на вопросы на вопросы.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 мин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 - Восприятие объяснения учителя.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Анализ полученной информации.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Поиск решения.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 - Открытие нового.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Умение выделять необходимую информацию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Осознание смысла предстоящей деятельности.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Л- Организация наблюдения.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К- Развитие умения выразить свою мысль по поводу освоения технических приёмов и тактических действий.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479446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DE702D7-2F84-45F6-90AE-AADA7976ED16}"/>
              </a:ext>
            </a:extLst>
          </p:cNvPr>
          <p:cNvGraphicFramePr>
            <a:graphicFrameLocks noGrp="1"/>
          </p:cNvGraphicFramePr>
          <p:nvPr/>
        </p:nvGraphicFramePr>
        <p:xfrm>
          <a:off x="381000" y="304800"/>
          <a:ext cx="8610600" cy="6380163"/>
        </p:xfrm>
        <a:graphic>
          <a:graphicData uri="http://schemas.openxmlformats.org/drawingml/2006/table">
            <a:tbl>
              <a:tblPr/>
              <a:tblGrid>
                <a:gridCol w="990600">
                  <a:extLst>
                    <a:ext uri="{9D8B030D-6E8A-4147-A177-3AD203B41FA5}">
                      <a16:colId xmlns:a16="http://schemas.microsoft.com/office/drawing/2014/main" val="366082201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272240747"/>
                    </a:ext>
                  </a:extLst>
                </a:gridCol>
                <a:gridCol w="1481138">
                  <a:extLst>
                    <a:ext uri="{9D8B030D-6E8A-4147-A177-3AD203B41FA5}">
                      <a16:colId xmlns:a16="http://schemas.microsoft.com/office/drawing/2014/main" val="2006071912"/>
                    </a:ext>
                  </a:extLst>
                </a:gridCol>
                <a:gridCol w="1033462">
                  <a:extLst>
                    <a:ext uri="{9D8B030D-6E8A-4147-A177-3AD203B41FA5}">
                      <a16:colId xmlns:a16="http://schemas.microsoft.com/office/drawing/2014/main" val="3665063428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06910556"/>
                    </a:ext>
                  </a:extLst>
                </a:gridCol>
                <a:gridCol w="1970088">
                  <a:extLst>
                    <a:ext uri="{9D8B030D-6E8A-4147-A177-3AD203B41FA5}">
                      <a16:colId xmlns:a16="http://schemas.microsoft.com/office/drawing/2014/main" val="1943991075"/>
                    </a:ext>
                  </a:extLst>
                </a:gridCol>
                <a:gridCol w="1230312">
                  <a:extLst>
                    <a:ext uri="{9D8B030D-6E8A-4147-A177-3AD203B41FA5}">
                      <a16:colId xmlns:a16="http://schemas.microsoft.com/office/drawing/2014/main" val="1267575365"/>
                    </a:ext>
                  </a:extLst>
                </a:gridCol>
              </a:tblGrid>
              <a:tr h="1371600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Часть урока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Технология проведения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Деятельность учителя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Деятельность ученика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Дозировка,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мин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Формируемые УУД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Организацион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но – методические указания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016234"/>
                  </a:ext>
                </a:extLst>
              </a:tr>
              <a:tr h="5008563"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Основная часть 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 мин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3.Самостоятельное выполнение упражнений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1.Упражнения для овладения устойчивостью на скользящей опоре (лыже). Преодоление спусков с выполнением заданий (упражнений) с наклонами, прогибаниями, приседаниями, выпадами, поворотами, прыжками.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Выполняют упражнения  по заданиям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 мин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 - Умение контролировать и оценивать результаты собственной деятельности П- Умение соотносить реальный результат с нормой посредством самооценивания.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Л - Умение добросовестно выполнять самостоятельно учебное задание. Безопасное поведение во время выполнения заданий на лыжах.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К- Взаимодействие с одноклассниками на принципах взаимоуважении и взаимопомощи.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tc>
                  <a:txBody>
                    <a:bodyPr/>
                    <a:lstStyle>
                      <a:lvl1pPr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6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4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2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457200">
                        <a:spcBef>
                          <a:spcPts val="100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75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Соблюдать дистанцию 3 - 4 м.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06653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</TotalTime>
  <Words>1152</Words>
  <Application>Microsoft Office PowerPoint</Application>
  <PresentationFormat>Экран (4:3)</PresentationFormat>
  <Paragraphs>257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Trebuchet MS</vt:lpstr>
      <vt:lpstr>Wingdings 3</vt:lpstr>
      <vt:lpstr>Грань</vt:lpstr>
      <vt:lpstr>  Лыжная подготовка</vt:lpstr>
      <vt:lpstr>Технологическая карта урока физической культуры «Лыжная подготовка. Преодоление спусков в различных стойках. Торможение «плугом» и упором 3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Преодоление бугров и впадин.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Ирина Смирнова</dc:creator>
  <cp:lastModifiedBy>Ирина Смирнова</cp:lastModifiedBy>
  <cp:revision>48</cp:revision>
  <cp:lastPrinted>1601-01-01T00:00:00Z</cp:lastPrinted>
  <dcterms:created xsi:type="dcterms:W3CDTF">1601-01-01T00:00:00Z</dcterms:created>
  <dcterms:modified xsi:type="dcterms:W3CDTF">2019-06-08T13:45:19Z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