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slideLayouts/slideLayout10.xml" ContentType="application/vnd.openxmlformats-officedocument.presentationml.slideLayout+xml"/>
  <Default Extension="gif" ContentType="image/gif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Override PartName="/ppt/charts/chart3.xml" ContentType="application/vnd.openxmlformats-officedocument.drawingml.chart+xml"/>
  <Default Extension="xlsx" ContentType="application/vnd.openxmlformats-officedocument.spreadsheetml.sheet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  <p:sldId id="276" r:id="rId3"/>
    <p:sldId id="277" r:id="rId4"/>
    <p:sldId id="279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7" r:id="rId14"/>
    <p:sldId id="268" r:id="rId15"/>
    <p:sldId id="269" r:id="rId16"/>
    <p:sldId id="270" r:id="rId17"/>
    <p:sldId id="271" r:id="rId18"/>
    <p:sldId id="272" r:id="rId19"/>
    <p:sldId id="280" r:id="rId20"/>
    <p:sldId id="273" r:id="rId21"/>
    <p:sldId id="274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00CC"/>
    <a:srgbClr val="00FFFF"/>
    <a:srgbClr val="990000"/>
    <a:srgbClr val="0000CC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786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8;&#1072;&#1085;&#1103;\Desktop\&#1050;&#1085;&#1080;&#1075;&#1072;1.xls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8;&#1072;&#1085;&#1103;\Desktop\&#1050;&#1085;&#1080;&#1075;&#1072;1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depthPercent val="100"/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Лист15!$A$3</c:f>
              <c:strCache>
                <c:ptCount val="1"/>
                <c:pt idx="0">
                  <c:v>высокий</c:v>
                </c:pt>
              </c:strCache>
            </c:strRef>
          </c:tx>
          <c:spPr>
            <a:solidFill>
              <a:srgbClr val="FF0000"/>
            </a:solidFill>
          </c:spPr>
          <c:dLbls>
            <c:showVal val="1"/>
          </c:dLbls>
          <c:cat>
            <c:multiLvlStrRef>
              <c:f>Лист15!$B$1:$K$2</c:f>
              <c:multiLvlStrCache>
                <c:ptCount val="10"/>
                <c:lvl>
                  <c:pt idx="0">
                    <c:v>н</c:v>
                  </c:pt>
                  <c:pt idx="1">
                    <c:v>к</c:v>
                  </c:pt>
                  <c:pt idx="2">
                    <c:v>н</c:v>
                  </c:pt>
                  <c:pt idx="3">
                    <c:v>к</c:v>
                  </c:pt>
                  <c:pt idx="4">
                    <c:v>н</c:v>
                  </c:pt>
                  <c:pt idx="5">
                    <c:v>к</c:v>
                  </c:pt>
                  <c:pt idx="6">
                    <c:v>н</c:v>
                  </c:pt>
                  <c:pt idx="7">
                    <c:v>к</c:v>
                  </c:pt>
                  <c:pt idx="8">
                    <c:v>н</c:v>
                  </c:pt>
                  <c:pt idx="9">
                    <c:v>к</c:v>
                  </c:pt>
                </c:lvl>
                <c:lvl>
                  <c:pt idx="0">
                    <c:v>физ.разв.</c:v>
                  </c:pt>
                  <c:pt idx="2">
                    <c:v>соц.-ком. разв.</c:v>
                  </c:pt>
                  <c:pt idx="4">
                    <c:v>познав. разв.</c:v>
                  </c:pt>
                  <c:pt idx="6">
                    <c:v>речев. разв.</c:v>
                  </c:pt>
                  <c:pt idx="8">
                    <c:v>худ. эстет разв.</c:v>
                  </c:pt>
                </c:lvl>
              </c:multiLvlStrCache>
            </c:multiLvlStrRef>
          </c:cat>
          <c:val>
            <c:numRef>
              <c:f>Лист15!$B$3:$K$3</c:f>
              <c:numCache>
                <c:formatCode>0%</c:formatCode>
                <c:ptCount val="10"/>
                <c:pt idx="0">
                  <c:v>0.58000000000000063</c:v>
                </c:pt>
                <c:pt idx="1">
                  <c:v>0.8900000000000009</c:v>
                </c:pt>
                <c:pt idx="2">
                  <c:v>0.38500000000000151</c:v>
                </c:pt>
                <c:pt idx="3" formatCode="0.00%">
                  <c:v>0.755000000000003</c:v>
                </c:pt>
                <c:pt idx="4">
                  <c:v>0.36000000000000032</c:v>
                </c:pt>
                <c:pt idx="5" formatCode="0.00%">
                  <c:v>0.71500000000000064</c:v>
                </c:pt>
                <c:pt idx="6">
                  <c:v>0.27</c:v>
                </c:pt>
                <c:pt idx="7">
                  <c:v>0.61000000000000065</c:v>
                </c:pt>
                <c:pt idx="8" formatCode="0.00%">
                  <c:v>0.32000000000000151</c:v>
                </c:pt>
                <c:pt idx="9">
                  <c:v>0.60000000000000064</c:v>
                </c:pt>
              </c:numCache>
            </c:numRef>
          </c:val>
        </c:ser>
        <c:ser>
          <c:idx val="1"/>
          <c:order val="1"/>
          <c:tx>
            <c:strRef>
              <c:f>Лист15!$A$4</c:f>
              <c:strCache>
                <c:ptCount val="1"/>
                <c:pt idx="0">
                  <c:v>средний</c:v>
                </c:pt>
              </c:strCache>
            </c:strRef>
          </c:tx>
          <c:spPr>
            <a:solidFill>
              <a:srgbClr val="0000FF"/>
            </a:solidFill>
          </c:spPr>
          <c:dLbls>
            <c:showVal val="1"/>
          </c:dLbls>
          <c:cat>
            <c:multiLvlStrRef>
              <c:f>Лист15!$B$1:$K$2</c:f>
              <c:multiLvlStrCache>
                <c:ptCount val="10"/>
                <c:lvl>
                  <c:pt idx="0">
                    <c:v>н</c:v>
                  </c:pt>
                  <c:pt idx="1">
                    <c:v>к</c:v>
                  </c:pt>
                  <c:pt idx="2">
                    <c:v>н</c:v>
                  </c:pt>
                  <c:pt idx="3">
                    <c:v>к</c:v>
                  </c:pt>
                  <c:pt idx="4">
                    <c:v>н</c:v>
                  </c:pt>
                  <c:pt idx="5">
                    <c:v>к</c:v>
                  </c:pt>
                  <c:pt idx="6">
                    <c:v>н</c:v>
                  </c:pt>
                  <c:pt idx="7">
                    <c:v>к</c:v>
                  </c:pt>
                  <c:pt idx="8">
                    <c:v>н</c:v>
                  </c:pt>
                  <c:pt idx="9">
                    <c:v>к</c:v>
                  </c:pt>
                </c:lvl>
                <c:lvl>
                  <c:pt idx="0">
                    <c:v>физ.разв.</c:v>
                  </c:pt>
                  <c:pt idx="2">
                    <c:v>соц.-ком. разв.</c:v>
                  </c:pt>
                  <c:pt idx="4">
                    <c:v>познав. разв.</c:v>
                  </c:pt>
                  <c:pt idx="6">
                    <c:v>речев. разв.</c:v>
                  </c:pt>
                  <c:pt idx="8">
                    <c:v>худ. эстет разв.</c:v>
                  </c:pt>
                </c:lvl>
              </c:multiLvlStrCache>
            </c:multiLvlStrRef>
          </c:cat>
          <c:val>
            <c:numRef>
              <c:f>Лист15!$B$4:$K$4</c:f>
              <c:numCache>
                <c:formatCode>0%</c:formatCode>
                <c:ptCount val="10"/>
                <c:pt idx="0" formatCode="0.00%">
                  <c:v>0.33500000000000174</c:v>
                </c:pt>
                <c:pt idx="1">
                  <c:v>0.1100000000000001</c:v>
                </c:pt>
                <c:pt idx="2">
                  <c:v>0.39000000000000151</c:v>
                </c:pt>
                <c:pt idx="3" formatCode="0.00%">
                  <c:v>0.24500000000000041</c:v>
                </c:pt>
                <c:pt idx="4">
                  <c:v>0.39000000000000151</c:v>
                </c:pt>
                <c:pt idx="5" formatCode="0.00%">
                  <c:v>0.28500000000000031</c:v>
                </c:pt>
                <c:pt idx="6">
                  <c:v>0.30000000000000032</c:v>
                </c:pt>
                <c:pt idx="7">
                  <c:v>0.39000000000000151</c:v>
                </c:pt>
                <c:pt idx="8">
                  <c:v>0.44000000000000039</c:v>
                </c:pt>
                <c:pt idx="9">
                  <c:v>0.4</c:v>
                </c:pt>
              </c:numCache>
            </c:numRef>
          </c:val>
        </c:ser>
        <c:ser>
          <c:idx val="2"/>
          <c:order val="2"/>
          <c:tx>
            <c:strRef>
              <c:f>Лист15!$A$5</c:f>
              <c:strCache>
                <c:ptCount val="1"/>
                <c:pt idx="0">
                  <c:v>низкий</c:v>
                </c:pt>
              </c:strCache>
            </c:strRef>
          </c:tx>
          <c:spPr>
            <a:solidFill>
              <a:srgbClr val="FFFF00"/>
            </a:solidFill>
          </c:spPr>
          <c:dLbls>
            <c:showVal val="1"/>
          </c:dLbls>
          <c:cat>
            <c:multiLvlStrRef>
              <c:f>Лист15!$B$1:$K$2</c:f>
              <c:multiLvlStrCache>
                <c:ptCount val="10"/>
                <c:lvl>
                  <c:pt idx="0">
                    <c:v>н</c:v>
                  </c:pt>
                  <c:pt idx="1">
                    <c:v>к</c:v>
                  </c:pt>
                  <c:pt idx="2">
                    <c:v>н</c:v>
                  </c:pt>
                  <c:pt idx="3">
                    <c:v>к</c:v>
                  </c:pt>
                  <c:pt idx="4">
                    <c:v>н</c:v>
                  </c:pt>
                  <c:pt idx="5">
                    <c:v>к</c:v>
                  </c:pt>
                  <c:pt idx="6">
                    <c:v>н</c:v>
                  </c:pt>
                  <c:pt idx="7">
                    <c:v>к</c:v>
                  </c:pt>
                  <c:pt idx="8">
                    <c:v>н</c:v>
                  </c:pt>
                  <c:pt idx="9">
                    <c:v>к</c:v>
                  </c:pt>
                </c:lvl>
                <c:lvl>
                  <c:pt idx="0">
                    <c:v>физ.разв.</c:v>
                  </c:pt>
                  <c:pt idx="2">
                    <c:v>соц.-ком. разв.</c:v>
                  </c:pt>
                  <c:pt idx="4">
                    <c:v>познав. разв.</c:v>
                  </c:pt>
                  <c:pt idx="6">
                    <c:v>речев. разв.</c:v>
                  </c:pt>
                  <c:pt idx="8">
                    <c:v>худ. эстет разв.</c:v>
                  </c:pt>
                </c:lvl>
              </c:multiLvlStrCache>
            </c:multiLvlStrRef>
          </c:cat>
          <c:val>
            <c:numRef>
              <c:f>Лист15!$B$5:$K$5</c:f>
              <c:numCache>
                <c:formatCode>0%</c:formatCode>
                <c:ptCount val="10"/>
                <c:pt idx="0" formatCode="0.00%">
                  <c:v>8.5000000000000048E-2</c:v>
                </c:pt>
                <c:pt idx="1">
                  <c:v>0</c:v>
                </c:pt>
                <c:pt idx="2">
                  <c:v>0.22000000000000022</c:v>
                </c:pt>
                <c:pt idx="3">
                  <c:v>0</c:v>
                </c:pt>
                <c:pt idx="4">
                  <c:v>0.25</c:v>
                </c:pt>
                <c:pt idx="5">
                  <c:v>0</c:v>
                </c:pt>
                <c:pt idx="6">
                  <c:v>0.43000000000000038</c:v>
                </c:pt>
                <c:pt idx="7">
                  <c:v>0</c:v>
                </c:pt>
                <c:pt idx="8" formatCode="0.00%">
                  <c:v>0.24000000000000021</c:v>
                </c:pt>
                <c:pt idx="9">
                  <c:v>0</c:v>
                </c:pt>
              </c:numCache>
            </c:numRef>
          </c:val>
        </c:ser>
        <c:gapWidth val="75"/>
        <c:shape val="box"/>
        <c:axId val="60678528"/>
        <c:axId val="60680064"/>
        <c:axId val="0"/>
      </c:bar3DChart>
      <c:catAx>
        <c:axId val="60678528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60680064"/>
        <c:crosses val="autoZero"/>
        <c:auto val="1"/>
        <c:lblAlgn val="ctr"/>
        <c:lblOffset val="100"/>
      </c:catAx>
      <c:valAx>
        <c:axId val="60680064"/>
        <c:scaling>
          <c:orientation val="minMax"/>
        </c:scaling>
        <c:axPos val="l"/>
        <c:majorGridlines/>
        <c:numFmt formatCode="0%" sourceLinked="1"/>
        <c:majorTickMark val="none"/>
        <c:tickLblPos val="nextTo"/>
        <c:spPr>
          <a:ln w="9525">
            <a:noFill/>
          </a:ln>
        </c:spPr>
        <c:crossAx val="60678528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gap"/>
  </c:chart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"/>
          <c:y val="0.10622432505575942"/>
          <c:w val="0.65413150079574112"/>
          <c:h val="0.8937756749442407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spPr>
              <a:solidFill>
                <a:srgbClr val="CC00CC"/>
              </a:solidFill>
            </c:spPr>
          </c:dPt>
          <c:dPt>
            <c:idx val="1"/>
            <c:spPr>
              <a:solidFill>
                <a:srgbClr val="FFFF00"/>
              </a:solidFill>
            </c:spPr>
          </c:dPt>
          <c:dPt>
            <c:idx val="2"/>
            <c:spPr>
              <a:solidFill>
                <a:srgbClr val="00B050"/>
              </a:solidFill>
            </c:spPr>
          </c:dPt>
          <c:dPt>
            <c:idx val="3"/>
            <c:spPr>
              <a:solidFill>
                <a:srgbClr val="0000FF"/>
              </a:solidFill>
            </c:spPr>
          </c:dPt>
          <c:dPt>
            <c:idx val="4"/>
            <c:spPr>
              <a:solidFill>
                <a:srgbClr val="FFFF00"/>
              </a:solidFill>
            </c:spPr>
          </c:dPt>
          <c:dPt>
            <c:idx val="5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Pt>
            <c:idx val="6"/>
            <c:spPr>
              <a:solidFill>
                <a:srgbClr val="FF0000"/>
              </a:solidFill>
            </c:spPr>
          </c:dPt>
          <c:dPt>
            <c:idx val="7"/>
            <c:spPr>
              <a:solidFill>
                <a:srgbClr val="7030A0"/>
              </a:solidFill>
            </c:spPr>
          </c:dPt>
          <c:dPt>
            <c:idx val="8"/>
            <c:spPr>
              <a:solidFill>
                <a:srgbClr val="0000FF"/>
              </a:solidFill>
            </c:spPr>
          </c:dPt>
          <c:dLbls>
            <c:txPr>
              <a:bodyPr/>
              <a:lstStyle/>
              <a:p>
                <a:pPr>
                  <a:defRPr sz="2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Лист1!$A$2:$A$10</c:f>
              <c:strCache>
                <c:ptCount val="9"/>
                <c:pt idx="0">
                  <c:v>почетная грамота Р.Т.</c:v>
                </c:pt>
                <c:pt idx="1">
                  <c:v>Почетная грамота  России </c:v>
                </c:pt>
                <c:pt idx="2">
                  <c:v>Верховный хурал  </c:v>
                </c:pt>
                <c:pt idx="3">
                  <c:v>Благодарность Мин ОБР Р.Т.</c:v>
                </c:pt>
                <c:pt idx="4">
                  <c:v>Админ Б-Х </c:v>
                </c:pt>
                <c:pt idx="5">
                  <c:v>Управление Обр Б-Х</c:v>
                </c:pt>
                <c:pt idx="6">
                  <c:v>Профком Б-Х</c:v>
                </c:pt>
                <c:pt idx="7">
                  <c:v>Админ детского сада</c:v>
                </c:pt>
                <c:pt idx="8">
                  <c:v>профком детского сада </c:v>
                </c:pt>
              </c:strCache>
            </c:strRef>
          </c:cat>
          <c:val>
            <c:numRef>
              <c:f>Лист1!$B$2:$B$10</c:f>
              <c:numCache>
                <c:formatCode>0%</c:formatCode>
                <c:ptCount val="9"/>
                <c:pt idx="0">
                  <c:v>0.1</c:v>
                </c:pt>
                <c:pt idx="1">
                  <c:v>0.11</c:v>
                </c:pt>
                <c:pt idx="2">
                  <c:v>0.1</c:v>
                </c:pt>
                <c:pt idx="3">
                  <c:v>0.1</c:v>
                </c:pt>
                <c:pt idx="4">
                  <c:v>0.1</c:v>
                </c:pt>
                <c:pt idx="5">
                  <c:v>0.1</c:v>
                </c:pt>
                <c:pt idx="6">
                  <c:v>0.1</c:v>
                </c:pt>
                <c:pt idx="7">
                  <c:v>0.1</c:v>
                </c:pt>
                <c:pt idx="8" formatCode="0.00%">
                  <c:v>0.19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5591415450473356"/>
          <c:y val="9.8799302532921879E-2"/>
          <c:w val="0.34408584549526788"/>
          <c:h val="0.81433274177652915"/>
        </c:manualLayout>
      </c:layout>
      <c:txPr>
        <a:bodyPr/>
        <a:lstStyle/>
        <a:p>
          <a:pPr>
            <a:defRPr sz="1600" b="1" baseline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/>
              <a:t>Общий результат</a:t>
            </a:r>
          </a:p>
        </c:rich>
      </c:tx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4.905089113602866E-2"/>
          <c:y val="7.0673334275989541E-2"/>
          <c:w val="0.94249780980130138"/>
          <c:h val="0.78703584378979174"/>
        </c:manualLayout>
      </c:layout>
      <c:pie3DChart>
        <c:varyColors val="1"/>
        <c:ser>
          <c:idx val="0"/>
          <c:order val="0"/>
          <c:spPr>
            <a:ln>
              <a:solidFill>
                <a:srgbClr val="FF0000"/>
              </a:solidFill>
            </a:ln>
          </c:spPr>
          <c:explosion val="61"/>
          <c:dPt>
            <c:idx val="0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dPt>
          <c:dPt>
            <c:idx val="1"/>
            <c:spPr>
              <a:solidFill>
                <a:srgbClr val="0000FF"/>
              </a:solidFill>
              <a:ln>
                <a:solidFill>
                  <a:srgbClr val="FF0000"/>
                </a:solidFill>
              </a:ln>
            </c:spPr>
          </c:dPt>
          <c:dLbls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CatName val="1"/>
            <c:showPercent val="1"/>
          </c:dLbls>
          <c:cat>
            <c:strRef>
              <c:f>Лист13!$A$1:$A$3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Лист13!$B$1:$B$3</c:f>
              <c:numCache>
                <c:formatCode>0%</c:formatCode>
                <c:ptCount val="3"/>
                <c:pt idx="0">
                  <c:v>0.71000000000000063</c:v>
                </c:pt>
                <c:pt idx="1">
                  <c:v>0.29000000000000031</c:v>
                </c:pt>
                <c:pt idx="2">
                  <c:v>0</c:v>
                </c:pt>
              </c:numCache>
            </c:numRef>
          </c:val>
        </c:ser>
        <c:dLbls>
          <c:showCatName val="1"/>
          <c:showPercent val="1"/>
        </c:dLbls>
      </c:pie3DChart>
      <c:spPr>
        <a:noFill/>
        <a:ln w="25400">
          <a:noFill/>
        </a:ln>
      </c:spPr>
    </c:plotArea>
    <c:plotVisOnly val="1"/>
    <c:dispBlanksAs val="zero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за 2018-2019 у.г</c:v>
                </c:pt>
              </c:strCache>
            </c:strRef>
          </c:tx>
          <c:spPr>
            <a:solidFill>
              <a:srgbClr val="FF0000"/>
            </a:solidFill>
          </c:spPr>
          <c:dPt>
            <c:idx val="1"/>
            <c:spPr>
              <a:solidFill>
                <a:srgbClr val="0000FF"/>
              </a:solidFill>
            </c:spPr>
          </c:dPt>
          <c:dPt>
            <c:idx val="2"/>
            <c:spPr>
              <a:solidFill>
                <a:srgbClr val="FFFF00"/>
              </a:solidFill>
            </c:spPr>
          </c:dPt>
          <c:dLbls>
            <c:showVal val="1"/>
          </c:dLbls>
          <c:cat>
            <c:strRef>
              <c:f>Лист1!$A$2:$A$4</c:f>
              <c:strCache>
                <c:ptCount val="3"/>
                <c:pt idx="0">
                  <c:v>Высшая обр</c:v>
                </c:pt>
                <c:pt idx="1">
                  <c:v>Среднее обр</c:v>
                </c:pt>
                <c:pt idx="2">
                  <c:v>неполное выс обр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0.62000000000000033</c:v>
                </c:pt>
                <c:pt idx="1">
                  <c:v>0.32000000000000017</c:v>
                </c:pt>
                <c:pt idx="2">
                  <c:v>6.0000000000000026E-2</c:v>
                </c:pt>
              </c:numCache>
            </c:numRef>
          </c:val>
        </c:ser>
        <c:axId val="76638080"/>
        <c:axId val="76639616"/>
      </c:barChart>
      <c:catAx>
        <c:axId val="76638080"/>
        <c:scaling>
          <c:orientation val="minMax"/>
        </c:scaling>
        <c:axPos val="b"/>
        <c:tickLblPos val="nextTo"/>
        <c:crossAx val="76639616"/>
        <c:crosses val="autoZero"/>
        <c:auto val="1"/>
        <c:lblAlgn val="ctr"/>
        <c:lblOffset val="100"/>
      </c:catAx>
      <c:valAx>
        <c:axId val="76639616"/>
        <c:scaling>
          <c:orientation val="minMax"/>
        </c:scaling>
        <c:axPos val="l"/>
        <c:majorGridlines/>
        <c:numFmt formatCode="0%" sourceLinked="1"/>
        <c:tickLblPos val="nextTo"/>
        <c:crossAx val="76638080"/>
        <c:crosses val="autoZero"/>
        <c:crossBetween val="between"/>
      </c:valAx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>
        <c:manualLayout>
          <c:xMode val="edge"/>
          <c:yMode val="edge"/>
          <c:x val="0.23075524934383201"/>
          <c:y val="9.3750000000000083E-3"/>
        </c:manualLayout>
      </c:layout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2018-2019 у.г</c:v>
                </c:pt>
              </c:strCache>
            </c:strRef>
          </c:tx>
          <c:spPr>
            <a:solidFill>
              <a:srgbClr val="FFFF00"/>
            </a:solidFill>
          </c:spPr>
          <c:dPt>
            <c:idx val="1"/>
            <c:spPr>
              <a:solidFill>
                <a:srgbClr val="0000FF"/>
              </a:solidFill>
            </c:spPr>
          </c:dPt>
          <c:dPt>
            <c:idx val="2"/>
            <c:spPr>
              <a:solidFill>
                <a:srgbClr val="00B050"/>
              </a:solidFill>
            </c:spPr>
          </c:dPt>
          <c:dPt>
            <c:idx val="4"/>
            <c:spPr>
              <a:solidFill>
                <a:srgbClr val="FF0000"/>
              </a:solidFill>
            </c:spPr>
          </c:dPt>
          <c:dPt>
            <c:idx val="5"/>
            <c:spPr>
              <a:solidFill>
                <a:srgbClr val="7030A0"/>
              </a:solidFill>
            </c:spPr>
          </c:dPt>
          <c:dLbls>
            <c:showVal val="1"/>
          </c:dLbls>
          <c:cat>
            <c:strRef>
              <c:f>Лист1!$A$2:$A$7</c:f>
              <c:strCache>
                <c:ptCount val="6"/>
                <c:pt idx="0">
                  <c:v>от 1 до 5</c:v>
                </c:pt>
                <c:pt idx="1">
                  <c:v>от 5 до 10</c:v>
                </c:pt>
                <c:pt idx="2">
                  <c:v>от 10 до 15</c:v>
                </c:pt>
                <c:pt idx="3">
                  <c:v> от 15 до 20 </c:v>
                </c:pt>
                <c:pt idx="4">
                  <c:v>от 25 до 30</c:v>
                </c:pt>
                <c:pt idx="5">
                  <c:v>от 35-45 </c:v>
                </c:pt>
              </c:strCache>
            </c:strRef>
          </c:cat>
          <c:val>
            <c:numRef>
              <c:f>Лист1!$B$2:$B$7</c:f>
              <c:numCache>
                <c:formatCode>0%</c:formatCode>
                <c:ptCount val="6"/>
                <c:pt idx="0">
                  <c:v>0.19</c:v>
                </c:pt>
                <c:pt idx="1">
                  <c:v>6.0000000000000026E-2</c:v>
                </c:pt>
                <c:pt idx="2">
                  <c:v>0.12000000000000002</c:v>
                </c:pt>
                <c:pt idx="3">
                  <c:v>0</c:v>
                </c:pt>
                <c:pt idx="4">
                  <c:v>0.37000000000000016</c:v>
                </c:pt>
                <c:pt idx="5">
                  <c:v>0.25</c:v>
                </c:pt>
              </c:numCache>
            </c:numRef>
          </c:val>
        </c:ser>
        <c:axId val="77023872"/>
        <c:axId val="77025664"/>
      </c:barChart>
      <c:catAx>
        <c:axId val="77023872"/>
        <c:scaling>
          <c:orientation val="minMax"/>
        </c:scaling>
        <c:axPos val="b"/>
        <c:tickLblPos val="nextTo"/>
        <c:crossAx val="77025664"/>
        <c:crosses val="autoZero"/>
        <c:auto val="1"/>
        <c:lblAlgn val="ctr"/>
        <c:lblOffset val="100"/>
      </c:catAx>
      <c:valAx>
        <c:axId val="77025664"/>
        <c:scaling>
          <c:orientation val="minMax"/>
        </c:scaling>
        <c:axPos val="l"/>
        <c:majorGridlines/>
        <c:numFmt formatCode="0%" sourceLinked="1"/>
        <c:tickLblPos val="nextTo"/>
        <c:crossAx val="77023872"/>
        <c:crosses val="autoZero"/>
        <c:crossBetween val="between"/>
      </c:valAx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за 2018-2019 у.г</c:v>
                </c:pt>
              </c:strCache>
            </c:strRef>
          </c:tx>
          <c:spPr>
            <a:solidFill>
              <a:srgbClr val="0000FF"/>
            </a:solidFill>
          </c:spPr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CC00CC"/>
              </a:solidFill>
            </c:spPr>
          </c:dPt>
          <c:dPt>
            <c:idx val="3"/>
            <c:spPr>
              <a:solidFill>
                <a:srgbClr val="00FFFF"/>
              </a:solidFill>
            </c:spPr>
          </c:dPt>
          <c:dPt>
            <c:idx val="4"/>
            <c:spPr>
              <a:solidFill>
                <a:srgbClr val="FFFF00"/>
              </a:solidFill>
            </c:spPr>
          </c:dPt>
          <c:dLbls>
            <c:txPr>
              <a:bodyPr/>
              <a:lstStyle/>
              <a:p>
                <a:pPr>
                  <a:defRPr sz="2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высшая кат</c:v>
                </c:pt>
                <c:pt idx="1">
                  <c:v>1 кв кат</c:v>
                </c:pt>
                <c:pt idx="2">
                  <c:v>СЗД</c:v>
                </c:pt>
                <c:pt idx="3">
                  <c:v>молодой</c:v>
                </c:pt>
                <c:pt idx="4">
                  <c:v>без кат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0.18000000000000008</c:v>
                </c:pt>
                <c:pt idx="1">
                  <c:v>0.45</c:v>
                </c:pt>
                <c:pt idx="2">
                  <c:v>0.12000000000000002</c:v>
                </c:pt>
                <c:pt idx="3">
                  <c:v>0.19</c:v>
                </c:pt>
                <c:pt idx="4">
                  <c:v>6.0000000000000026E-2</c:v>
                </c:pt>
              </c:numCache>
            </c:numRef>
          </c:val>
        </c:ser>
        <c:axId val="82369920"/>
        <c:axId val="82371712"/>
      </c:barChart>
      <c:catAx>
        <c:axId val="82369920"/>
        <c:scaling>
          <c:orientation val="minMax"/>
        </c:scaling>
        <c:axPos val="b"/>
        <c:tickLblPos val="nextTo"/>
        <c:crossAx val="82371712"/>
        <c:crosses val="autoZero"/>
        <c:auto val="1"/>
        <c:lblAlgn val="ctr"/>
        <c:lblOffset val="100"/>
      </c:catAx>
      <c:valAx>
        <c:axId val="82371712"/>
        <c:scaling>
          <c:orientation val="minMax"/>
        </c:scaling>
        <c:axPos val="l"/>
        <c:majorGridlines/>
        <c:numFmt formatCode="0%" sourceLinked="1"/>
        <c:tickLblPos val="nextTo"/>
        <c:crossAx val="82369920"/>
        <c:crosses val="autoZero"/>
        <c:crossBetween val="between"/>
      </c:valAx>
    </c:plotArea>
    <c:legend>
      <c:legendPos val="r"/>
      <c:txPr>
        <a:bodyPr/>
        <a:lstStyle/>
        <a:p>
          <a:pPr>
            <a:defRPr b="1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2018-2019 у.г</c:v>
                </c:pt>
              </c:strCache>
            </c:strRef>
          </c:tx>
          <c:spPr>
            <a:solidFill>
              <a:srgbClr val="CC00CC"/>
            </a:solidFill>
          </c:spPr>
          <c:dPt>
            <c:idx val="1"/>
            <c:spPr>
              <a:solidFill>
                <a:srgbClr val="0000FF"/>
              </a:solidFill>
            </c:spPr>
          </c:dPt>
          <c:dLbls>
            <c:txPr>
              <a:bodyPr/>
              <a:lstStyle/>
              <a:p>
                <a:pPr>
                  <a:defRPr sz="2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курсы прошли</c:v>
                </c:pt>
                <c:pt idx="1">
                  <c:v>курсы  не прошли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 formatCode="0.00%">
                  <c:v>0.94000000000000028</c:v>
                </c:pt>
                <c:pt idx="1">
                  <c:v>6.0000000000000026E-2</c:v>
                </c:pt>
              </c:numCache>
            </c:numRef>
          </c:val>
        </c:ser>
        <c:axId val="94516736"/>
        <c:axId val="94518272"/>
      </c:barChart>
      <c:catAx>
        <c:axId val="94516736"/>
        <c:scaling>
          <c:orientation val="minMax"/>
        </c:scaling>
        <c:axPos val="b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94518272"/>
        <c:crosses val="autoZero"/>
        <c:auto val="1"/>
        <c:lblAlgn val="ctr"/>
        <c:lblOffset val="100"/>
      </c:catAx>
      <c:valAx>
        <c:axId val="94518272"/>
        <c:scaling>
          <c:orientation val="minMax"/>
        </c:scaling>
        <c:axPos val="l"/>
        <c:majorGridlines/>
        <c:numFmt formatCode="0.00%" sourceLinked="1"/>
        <c:tickLblPos val="nextTo"/>
        <c:crossAx val="945167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7844718783836855"/>
          <c:y val="0.38208026555183022"/>
          <c:w val="0.310742044296341"/>
          <c:h val="0.2394917335279412"/>
        </c:manualLayout>
      </c:layout>
      <c:txPr>
        <a:bodyPr/>
        <a:lstStyle/>
        <a:p>
          <a:pPr>
            <a:defRPr b="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2018-2019  призовые места</c:v>
                </c:pt>
              </c:strCache>
            </c:strRef>
          </c:tx>
          <c:spPr>
            <a:solidFill>
              <a:srgbClr val="0000FF"/>
            </a:solidFill>
          </c:spPr>
          <c:dPt>
            <c:idx val="0"/>
            <c:spPr>
              <a:solidFill>
                <a:srgbClr val="CC00CC"/>
              </a:solidFill>
            </c:spPr>
          </c:dPt>
          <c:dPt>
            <c:idx val="2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dPt>
          <c:dLbls>
            <c:dLbl>
              <c:idx val="0"/>
              <c:showVal val="1"/>
            </c:dLbl>
            <c:dLbl>
              <c:idx val="1"/>
              <c:showVal val="1"/>
            </c:dLbl>
            <c:dLbl>
              <c:idx val="2"/>
              <c:showVal val="1"/>
            </c:dLbl>
            <c:dLbl>
              <c:idx val="3"/>
              <c:showVal val="1"/>
            </c:dLbl>
            <c:delete val="1"/>
          </c:dLbls>
          <c:cat>
            <c:strRef>
              <c:f>Лист1!$A$2:$A$5</c:f>
              <c:strCache>
                <c:ptCount val="4"/>
                <c:pt idx="0">
                  <c:v>Внутри ДОУ</c:v>
                </c:pt>
                <c:pt idx="1">
                  <c:v>Муниципальный уровень</c:v>
                </c:pt>
                <c:pt idx="2">
                  <c:v>Региональный уровень</c:v>
                </c:pt>
                <c:pt idx="3">
                  <c:v>Федеральный уровень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0.15000000000000008</c:v>
                </c:pt>
                <c:pt idx="1">
                  <c:v>0.60000000000000031</c:v>
                </c:pt>
                <c:pt idx="2">
                  <c:v>0.2</c:v>
                </c:pt>
                <c:pt idx="3">
                  <c:v>0.05</c:v>
                </c:pt>
              </c:numCache>
            </c:numRef>
          </c:val>
        </c:ser>
        <c:shape val="cylinder"/>
        <c:axId val="94611712"/>
        <c:axId val="94613504"/>
        <c:axId val="0"/>
      </c:bar3DChart>
      <c:catAx>
        <c:axId val="94611712"/>
        <c:scaling>
          <c:orientation val="minMax"/>
        </c:scaling>
        <c:axPos val="b"/>
        <c:tickLblPos val="nextTo"/>
        <c:crossAx val="94613504"/>
        <c:crosses val="autoZero"/>
        <c:auto val="1"/>
        <c:lblAlgn val="ctr"/>
        <c:lblOffset val="100"/>
      </c:catAx>
      <c:valAx>
        <c:axId val="94613504"/>
        <c:scaling>
          <c:orientation val="minMax"/>
        </c:scaling>
        <c:axPos val="l"/>
        <c:majorGridlines/>
        <c:numFmt formatCode="0%" sourceLinked="1"/>
        <c:tickLblPos val="nextTo"/>
        <c:crossAx val="94611712"/>
        <c:crosses val="autoZero"/>
        <c:crossBetween val="between"/>
      </c:valAx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/>
    <c:view3D>
      <c:rAngAx val="1"/>
    </c:view3D>
    <c:plotArea>
      <c:layout>
        <c:manualLayout>
          <c:layoutTarget val="inner"/>
          <c:xMode val="edge"/>
          <c:yMode val="edge"/>
          <c:x val="0.1048386946256427"/>
          <c:y val="0.12679545744406195"/>
          <c:w val="0.63799058524274799"/>
          <c:h val="0.40770493294885096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2018-2019 у.г призовые места</c:v>
                </c:pt>
              </c:strCache>
            </c:strRef>
          </c:tx>
          <c:dPt>
            <c:idx val="0"/>
            <c:spPr>
              <a:solidFill>
                <a:srgbClr val="00FFFF"/>
              </a:solidFill>
            </c:spPr>
          </c:dPt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CC00CC"/>
              </a:solidFill>
            </c:spPr>
          </c:dPt>
          <c:dLbls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внутри ДОУ</c:v>
                </c:pt>
                <c:pt idx="1">
                  <c:v>муниципальный уровень</c:v>
                </c:pt>
                <c:pt idx="2">
                  <c:v>региональный уровень</c:v>
                </c:pt>
                <c:pt idx="3">
                  <c:v>федеральный уровень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0.1</c:v>
                </c:pt>
                <c:pt idx="1">
                  <c:v>0.58000000000000007</c:v>
                </c:pt>
                <c:pt idx="2">
                  <c:v>0.30000000000000016</c:v>
                </c:pt>
                <c:pt idx="3">
                  <c:v>2.0000000000000011E-2</c:v>
                </c:pt>
              </c:numCache>
            </c:numRef>
          </c:val>
        </c:ser>
        <c:shape val="cylinder"/>
        <c:axId val="63845888"/>
        <c:axId val="63847424"/>
        <c:axId val="0"/>
      </c:bar3DChart>
      <c:catAx>
        <c:axId val="63845888"/>
        <c:scaling>
          <c:orientation val="minMax"/>
        </c:scaling>
        <c:axPos val="b"/>
        <c:tickLblPos val="nextTo"/>
        <c:crossAx val="63847424"/>
        <c:crosses val="autoZero"/>
        <c:auto val="1"/>
        <c:lblAlgn val="ctr"/>
        <c:lblOffset val="100"/>
      </c:catAx>
      <c:valAx>
        <c:axId val="63847424"/>
        <c:scaling>
          <c:orientation val="minMax"/>
        </c:scaling>
        <c:axPos val="l"/>
        <c:majorGridlines/>
        <c:numFmt formatCode="0%" sourceLinked="1"/>
        <c:tickLblPos val="nextTo"/>
        <c:crossAx val="63845888"/>
        <c:crosses val="autoZero"/>
        <c:crossBetween val="between"/>
      </c:valAx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2018-2019 у.г</c:v>
                </c:pt>
              </c:strCache>
            </c:strRef>
          </c:tx>
          <c:spPr>
            <a:solidFill>
              <a:srgbClr val="CC00CC"/>
            </a:solidFill>
          </c:spPr>
          <c:dPt>
            <c:idx val="1"/>
            <c:spPr>
              <a:solidFill>
                <a:srgbClr val="00FFFF"/>
              </a:solidFill>
            </c:spPr>
          </c:dPt>
          <c:dPt>
            <c:idx val="2"/>
            <c:spPr>
              <a:solidFill>
                <a:srgbClr val="0000FF"/>
              </a:solidFill>
            </c:spPr>
          </c:dPt>
          <c:dPt>
            <c:idx val="3"/>
            <c:spPr>
              <a:solidFill>
                <a:srgbClr val="FF0000"/>
              </a:solidFill>
            </c:spPr>
          </c:dPt>
          <c:dPt>
            <c:idx val="4"/>
            <c:spPr>
              <a:solidFill>
                <a:srgbClr val="00B050"/>
              </a:solidFill>
            </c:spPr>
          </c:dPt>
          <c:dPt>
            <c:idx val="6"/>
            <c:spPr>
              <a:solidFill>
                <a:srgbClr val="FFFF00"/>
              </a:solidFill>
            </c:spPr>
          </c:dPt>
          <c:dPt>
            <c:idx val="7"/>
            <c:spPr>
              <a:solidFill>
                <a:schemeClr val="accent5">
                  <a:lumMod val="75000"/>
                </a:schemeClr>
              </a:solidFill>
            </c:spPr>
          </c:dPt>
          <c:dPt>
            <c:idx val="8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Lbls>
            <c:txPr>
              <a:bodyPr/>
              <a:lstStyle/>
              <a:p>
                <a:pPr>
                  <a:defRPr sz="2000" b="1"/>
                </a:pPr>
                <a:endParaRPr lang="ru-RU"/>
              </a:p>
            </c:txPr>
            <c:showVal val="1"/>
          </c:dLbls>
          <c:cat>
            <c:strRef>
              <c:f>Лист1!$A$2:$A$11</c:f>
              <c:strCache>
                <c:ptCount val="10"/>
                <c:pt idx="0">
                  <c:v>количество дет</c:v>
                </c:pt>
                <c:pt idx="1">
                  <c:v>количество семей</c:v>
                </c:pt>
                <c:pt idx="2">
                  <c:v>высшее обр</c:v>
                </c:pt>
                <c:pt idx="3">
                  <c:v>сред обр</c:v>
                </c:pt>
                <c:pt idx="4">
                  <c:v>общее обр</c:v>
                </c:pt>
                <c:pt idx="5">
                  <c:v>без обр</c:v>
                </c:pt>
                <c:pt idx="6">
                  <c:v>полные семьи</c:v>
                </c:pt>
                <c:pt idx="7">
                  <c:v>неполные семьи</c:v>
                </c:pt>
                <c:pt idx="8">
                  <c:v>ОРВО</c:v>
                </c:pt>
                <c:pt idx="9">
                  <c:v>дети инвалиды 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145</c:v>
                </c:pt>
                <c:pt idx="1">
                  <c:v>128</c:v>
                </c:pt>
                <c:pt idx="2">
                  <c:v>80</c:v>
                </c:pt>
                <c:pt idx="3">
                  <c:v>111</c:v>
                </c:pt>
                <c:pt idx="4">
                  <c:v>37</c:v>
                </c:pt>
                <c:pt idx="5">
                  <c:v>1</c:v>
                </c:pt>
                <c:pt idx="6">
                  <c:v>117</c:v>
                </c:pt>
                <c:pt idx="7">
                  <c:v>23</c:v>
                </c:pt>
                <c:pt idx="8">
                  <c:v>15</c:v>
                </c:pt>
                <c:pt idx="9">
                  <c:v>2</c:v>
                </c:pt>
              </c:numCache>
            </c:numRef>
          </c:val>
        </c:ser>
        <c:axId val="97679232"/>
        <c:axId val="97680768"/>
      </c:barChart>
      <c:catAx>
        <c:axId val="97679232"/>
        <c:scaling>
          <c:orientation val="minMax"/>
        </c:scaling>
        <c:axPos val="b"/>
        <c:tickLblPos val="nextTo"/>
        <c:crossAx val="97680768"/>
        <c:crosses val="autoZero"/>
        <c:auto val="1"/>
        <c:lblAlgn val="ctr"/>
        <c:lblOffset val="100"/>
      </c:catAx>
      <c:valAx>
        <c:axId val="97680768"/>
        <c:scaling>
          <c:orientation val="minMax"/>
        </c:scaling>
        <c:axPos val="l"/>
        <c:majorGridlines/>
        <c:numFmt formatCode="General" sourceLinked="1"/>
        <c:tickLblPos val="nextTo"/>
        <c:crossAx val="97679232"/>
        <c:crosses val="autoZero"/>
        <c:crossBetween val="between"/>
      </c:valAx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6/8/2019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6/8/2019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6/8/2019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6/8/2019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6/8/2019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6/8/2019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6/8/2019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6/8/2019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6/8/2019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6/8/2019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6/8/2019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C9B81F-C347-4BEF-BFDF-29C42F48304A}" type="datetimeFigureOut">
              <a:rPr lang="en-US" smtClean="0"/>
              <a:pPr/>
              <a:t>6/8/2019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9.xml"/><Relationship Id="rId4" Type="http://schemas.openxmlformats.org/officeDocument/2006/relationships/slide" Target="slide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0.xml"/><Relationship Id="rId4" Type="http://schemas.openxmlformats.org/officeDocument/2006/relationships/slide" Target="slide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17" Type="http://schemas.openxmlformats.org/officeDocument/2006/relationships/image" Target="../media/image20.gif"/><Relationship Id="rId2" Type="http://schemas.openxmlformats.org/officeDocument/2006/relationships/image" Target="../media/image2.jpeg"/><Relationship Id="rId16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5" Type="http://schemas.openxmlformats.org/officeDocument/2006/relationships/image" Target="../media/image1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Relationship Id="rId14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gif"/><Relationship Id="rId4" Type="http://schemas.openxmlformats.org/officeDocument/2006/relationships/image" Target="../media/image22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13" Type="http://schemas.openxmlformats.org/officeDocument/2006/relationships/slide" Target="slide16.xml"/><Relationship Id="rId3" Type="http://schemas.openxmlformats.org/officeDocument/2006/relationships/image" Target="../media/image3.gif"/><Relationship Id="rId7" Type="http://schemas.openxmlformats.org/officeDocument/2006/relationships/slide" Target="slide9.xml"/><Relationship Id="rId12" Type="http://schemas.openxmlformats.org/officeDocument/2006/relationships/slide" Target="slide1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11" Type="http://schemas.openxmlformats.org/officeDocument/2006/relationships/slide" Target="slide11.xml"/><Relationship Id="rId5" Type="http://schemas.openxmlformats.org/officeDocument/2006/relationships/slide" Target="slide7.xml"/><Relationship Id="rId15" Type="http://schemas.openxmlformats.org/officeDocument/2006/relationships/slide" Target="slide18.xml"/><Relationship Id="rId10" Type="http://schemas.openxmlformats.org/officeDocument/2006/relationships/slide" Target="slide15.xml"/><Relationship Id="rId4" Type="http://schemas.openxmlformats.org/officeDocument/2006/relationships/slide" Target="slide6.xml"/><Relationship Id="rId9" Type="http://schemas.openxmlformats.org/officeDocument/2006/relationships/slide" Target="slide14.xml"/><Relationship Id="rId14" Type="http://schemas.openxmlformats.org/officeDocument/2006/relationships/slide" Target="slide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sus\Documents\годовой отчет 2018-2019у.г\чараш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28728" y="500042"/>
            <a:ext cx="72866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учреждение- детский сад «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Чечек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комбинированного вида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с.Кызыл-Мажалык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Барун-Хемчикского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кожууна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57290" y="1643050"/>
            <a:ext cx="707236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00FF"/>
                </a:solidFill>
              </a:rPr>
              <a:t>Успехи и достижения педагогического коллектива за прошедший 2018-2019 учебный год</a:t>
            </a:r>
            <a:endParaRPr lang="ru-RU" sz="4000" b="1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29124" y="4857760"/>
            <a:ext cx="4286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Составила старший воспитатель:</a:t>
            </a:r>
          </a:p>
          <a:p>
            <a:r>
              <a:rPr lang="ru-RU" sz="2000" dirty="0" err="1" smtClean="0"/>
              <a:t>Монгул</a:t>
            </a:r>
            <a:r>
              <a:rPr lang="ru-RU" sz="2000" dirty="0" smtClean="0"/>
              <a:t> Чаяна Борисовна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sus\Documents\годовой отчет 2018-2019у.г\чараш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00166" y="214290"/>
            <a:ext cx="70009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Анализ заболеваемости детей </a:t>
            </a:r>
            <a:endParaRPr lang="ru-RU" sz="2800" b="1" dirty="0"/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>
            <a:off x="7929586" y="6286520"/>
            <a:ext cx="1000132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214414" y="714356"/>
          <a:ext cx="7643865" cy="5643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7955"/>
                <a:gridCol w="2547955"/>
                <a:gridCol w="2547955"/>
              </a:tblGrid>
              <a:tr h="151606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Пропущено всего дней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По болезни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133662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ru-RU" sz="1600" b="1" baseline="0" dirty="0" smtClean="0">
                          <a:latin typeface="Times New Roman"/>
                          <a:ea typeface="Times New Roman"/>
                        </a:rPr>
                        <a:t> мл группа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baseline="0" dirty="0" smtClean="0">
                          <a:latin typeface="Times New Roman"/>
                          <a:ea typeface="Times New Roman"/>
                        </a:rPr>
                        <a:t>2 мл группа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Times New Roman"/>
                        </a:rPr>
                        <a:t>Средняя</a:t>
                      </a:r>
                      <a:r>
                        <a:rPr lang="ru-RU" sz="1600" b="1" baseline="0" dirty="0" smtClean="0">
                          <a:latin typeface="Times New Roman"/>
                          <a:ea typeface="Times New Roman"/>
                        </a:rPr>
                        <a:t>  г</a:t>
                      </a:r>
                      <a:r>
                        <a:rPr lang="ru-RU" sz="1600" b="1" dirty="0" smtClean="0">
                          <a:latin typeface="Times New Roman"/>
                          <a:ea typeface="Times New Roman"/>
                        </a:rPr>
                        <a:t>руппа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483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587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523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24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73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46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00B0F0"/>
                    </a:solidFill>
                  </a:tcPr>
                </a:tc>
              </a:tr>
              <a:tr h="145429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Times New Roman"/>
                        </a:rPr>
                        <a:t>Старшая</a:t>
                      </a:r>
                      <a:r>
                        <a:rPr lang="ru-RU" sz="1600" b="1" baseline="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600" b="1" baseline="0" dirty="0" err="1" smtClean="0">
                          <a:latin typeface="Times New Roman"/>
                          <a:ea typeface="Times New Roman"/>
                        </a:rPr>
                        <a:t>гр</a:t>
                      </a:r>
                      <a:endParaRPr lang="ru-RU" sz="1600" b="1" baseline="0" dirty="0" smtClean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baseline="0" dirty="0" err="1" smtClean="0">
                          <a:latin typeface="Times New Roman"/>
                          <a:ea typeface="Times New Roman"/>
                        </a:rPr>
                        <a:t>Подгот</a:t>
                      </a:r>
                      <a:r>
                        <a:rPr lang="ru-RU" sz="1600" b="1" baseline="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600" b="1" baseline="0" dirty="0" err="1" smtClean="0">
                          <a:latin typeface="Times New Roman"/>
                          <a:ea typeface="Times New Roman"/>
                        </a:rPr>
                        <a:t>гр</a:t>
                      </a:r>
                      <a:r>
                        <a:rPr lang="ru-RU" sz="1600" b="1" baseline="0" dirty="0" smtClean="0">
                          <a:latin typeface="Times New Roman"/>
                          <a:ea typeface="Times New Roman"/>
                        </a:rPr>
                        <a:t> №1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baseline="0" dirty="0" err="1" smtClean="0">
                          <a:latin typeface="Times New Roman"/>
                          <a:ea typeface="Times New Roman"/>
                        </a:rPr>
                        <a:t>Подгот</a:t>
                      </a:r>
                      <a:r>
                        <a:rPr lang="ru-RU" sz="1600" b="1" baseline="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600" b="1" baseline="0" dirty="0" err="1" smtClean="0">
                          <a:latin typeface="Times New Roman"/>
                          <a:ea typeface="Times New Roman"/>
                        </a:rPr>
                        <a:t>гр</a:t>
                      </a:r>
                      <a:r>
                        <a:rPr lang="ru-RU" sz="1600" b="1" baseline="0" dirty="0" smtClean="0">
                          <a:latin typeface="Times New Roman"/>
                          <a:ea typeface="Times New Roman"/>
                        </a:rPr>
                        <a:t> №2</a:t>
                      </a:r>
                      <a:endParaRPr lang="ru-RU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258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154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432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73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15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17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33662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</a:rPr>
                        <a:t>МБДОУ</a:t>
                      </a: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latin typeface="Times New Roman"/>
                          <a:ea typeface="Times New Roman"/>
                        </a:rPr>
                        <a:t>2437</a:t>
                      </a:r>
                      <a:endParaRPr lang="ru-RU" sz="3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latin typeface="Times New Roman"/>
                          <a:ea typeface="Times New Roman"/>
                        </a:rPr>
                        <a:t>248</a:t>
                      </a:r>
                      <a:endParaRPr lang="ru-RU" sz="3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sus\Documents\годовой отчет 2018-2019у.г\чараш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28728" y="357167"/>
            <a:ext cx="735811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Качественный состав педагогических работников по образованию</a:t>
            </a:r>
            <a:endParaRPr lang="ru-RU" sz="2800" b="1" dirty="0"/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>
            <a:off x="7643834" y="6000768"/>
            <a:ext cx="1071570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sus\Documents\годовой отчет 2018-2019у.г\чараш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85852" y="357167"/>
            <a:ext cx="721523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Качественный состав педагогических работников по стажу работу</a:t>
            </a:r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>
            <a:off x="7858148" y="6357958"/>
            <a:ext cx="100013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357290" y="1397000"/>
          <a:ext cx="7429552" cy="4818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sus\Documents\годовой отчет 2018-2019у.г\чараш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14414" y="214291"/>
            <a:ext cx="750099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Качественный состав педагогических работников по квалификационной категории</a:t>
            </a:r>
            <a:endParaRPr lang="ru-RU" sz="2800" b="1" dirty="0"/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>
            <a:off x="7643834" y="6286520"/>
            <a:ext cx="1214446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214414" y="1500174"/>
          <a:ext cx="7643866" cy="4572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sus\Documents\годовой отчет 2018-2019у.г\чараш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28728" y="285729"/>
            <a:ext cx="72866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Эффективность работы по повышению квалификации педагогических работников</a:t>
            </a:r>
            <a:endParaRPr lang="ru-RU" sz="2800" b="1" dirty="0"/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>
            <a:off x="7643834" y="6072206"/>
            <a:ext cx="1143008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524000" y="1397000"/>
          <a:ext cx="7048528" cy="4746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sus\Documents\годовой отчет 2018-2019у.г\чараш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00167" y="428604"/>
            <a:ext cx="72152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Достижения педагогических кадров</a:t>
            </a:r>
            <a:endParaRPr lang="ru-RU" sz="2800" b="1" dirty="0"/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>
            <a:off x="7929586" y="6215082"/>
            <a:ext cx="1000132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1285852" y="1000108"/>
          <a:ext cx="7500990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sus\Documents\годовой отчет 2018-2019у.г\чараш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85852" y="428604"/>
            <a:ext cx="75009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Достижения воспитанников детского сада</a:t>
            </a:r>
            <a:endParaRPr lang="ru-RU" sz="2800" b="1" dirty="0"/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>
            <a:off x="7858148" y="6357958"/>
            <a:ext cx="100013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357290" y="1000108"/>
          <a:ext cx="7500990" cy="5143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sus\Documents\годовой отчет 2018-2019у.г\чараш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71604" y="214290"/>
            <a:ext cx="692948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Социальный паспорт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семей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ДОУ</a:t>
            </a:r>
          </a:p>
        </p:txBody>
      </p:sp>
      <p:sp>
        <p:nvSpPr>
          <p:cNvPr id="4" name="Стрелка вправо 3">
            <a:hlinkClick r:id="rId4" action="ppaction://hlinksldjump"/>
          </p:cNvPr>
          <p:cNvSpPr/>
          <p:nvPr/>
        </p:nvSpPr>
        <p:spPr>
          <a:xfrm>
            <a:off x="8072430" y="6572248"/>
            <a:ext cx="1071570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285852" y="642918"/>
          <a:ext cx="7572428" cy="59293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sus\Documents\годовой отчет 2018-2019у.г\чараш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357290" y="428604"/>
            <a:ext cx="73581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Награждении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педагогических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кадров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право 3">
            <a:hlinkClick r:id="rId4" action="ppaction://hlinksldjump"/>
          </p:cNvPr>
          <p:cNvSpPr/>
          <p:nvPr/>
        </p:nvSpPr>
        <p:spPr>
          <a:xfrm>
            <a:off x="7786710" y="6215082"/>
            <a:ext cx="1000132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" name="Содержимое 3"/>
          <p:cNvGraphicFramePr>
            <a:graphicFrameLocks/>
          </p:cNvGraphicFramePr>
          <p:nvPr/>
        </p:nvGraphicFramePr>
        <p:xfrm>
          <a:off x="1214414" y="1071546"/>
          <a:ext cx="7429552" cy="5357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sus\Documents\годовой отчет 2018-2019у.г\чараш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>
            <a:off x="7786710" y="6215082"/>
            <a:ext cx="1000132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28728" y="714356"/>
            <a:ext cx="7143800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095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00088" algn="l"/>
              </a:tabLst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 на следующий учебный год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095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00088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Исходя	из	самоанализа 	дошкольного	учреждения, педагогический коллектив	ДОУ определяет для себя на новый учебный год следующие ориентиры: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095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00088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Развивать познавательный интерес, интеллектуально-творческий потенциал, речевое творчество детей через разные виды детской деятельности.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095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00088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Совершенствовать современную предметно-развивающую среду для игровой деятельности детей, соответствующую концепции и педагогической технологии образовательной программы, обеспечивающую реализацию творческого потенциала каждого педагога и каждого ребенка.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095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00088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Повышать уровень пропаганды физической культуры, закаливания, оптимального двигательного режима среди педагогов, воспитанников и родителей.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095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700088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Распространение передового педагогического опыта работы через сайт ДОУ, печатные издания, публикации в СМИ.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sus\Documents\годовой отчет 2018-2019у.г\чараш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Содержимое 2"/>
          <p:cNvSpPr txBox="1">
            <a:spLocks/>
          </p:cNvSpPr>
          <p:nvPr/>
        </p:nvSpPr>
        <p:spPr>
          <a:xfrm>
            <a:off x="1142976" y="1357298"/>
            <a:ext cx="7543824" cy="476886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7200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определить эффективность реализации основных задач педагогическим коллективом;</a:t>
            </a:r>
            <a:b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-выявить и проанализировать проблемы воспитательно - образовательной работы во всех возрастных группах;</a:t>
            </a:r>
            <a:b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-обозначить основные направления (задачи) на следующий учебный год; </a:t>
            </a:r>
            <a:b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2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200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38002" y="714356"/>
            <a:ext cx="18627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Цель:</a:t>
            </a:r>
            <a:r>
              <a:rPr lang="ru-RU" sz="3600" i="1" dirty="0" smtClean="0">
                <a:solidFill>
                  <a:srgbClr val="C00000"/>
                </a:solidFill>
              </a:rPr>
              <a:t>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sus\Documents\годовой отчет 2018-2019у.г\чараш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C:\Users\123\Documents\фото-2017-2018г\фото башкыларнын\IMG_0014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14414" y="1428736"/>
            <a:ext cx="1071569" cy="1474354"/>
          </a:xfrm>
          <a:prstGeom prst="flowChartMagneticTap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123\Documents\фото-2017-2018г\фото башкыларнын\IMG_0001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357422" y="714356"/>
            <a:ext cx="1123950" cy="1491343"/>
          </a:xfrm>
          <a:prstGeom prst="doubleWav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123\Documents\фото-2017-2018г\фото башкыларнын\IMG_0002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786578" y="571480"/>
            <a:ext cx="1143008" cy="1491343"/>
          </a:xfrm>
          <a:prstGeom prst="cloud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123\Documents\фото-2017-2018г\фото башкыларнын\IMG_0009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932964" y="1285860"/>
            <a:ext cx="1211036" cy="1578428"/>
          </a:xfrm>
          <a:prstGeom prst="flowChartDelay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123\Documents\фото-2017-2018г\фото башкыларнын\IMG_0017.JP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85786" y="2857496"/>
            <a:ext cx="1086213" cy="1578429"/>
          </a:xfrm>
          <a:prstGeom prst="cloud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123\Documents\фото-2017-2018г\фото башкыларнын\IMG_0018.JPG"/>
          <p:cNvPicPr/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214546" y="2500306"/>
            <a:ext cx="1113064" cy="1356710"/>
          </a:xfrm>
          <a:prstGeom prst="horizontalScroll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123\Documents\фото-2017-2018г\фото башкыларнын\IMG_0012.JPG"/>
          <p:cNvPicPr/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500826" y="2285992"/>
            <a:ext cx="1113064" cy="1491342"/>
          </a:xfrm>
          <a:prstGeom prst="horizontalScroll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123\Documents\фото-2017-2018г\фото башкыларнын\IMG_0010.JPG"/>
          <p:cNvPicPr/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7715272" y="2928934"/>
            <a:ext cx="1047750" cy="1632857"/>
          </a:xfrm>
          <a:prstGeom prst="doubleWav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123\Documents\фото-2017-2018г\фото башкыларнын\IMG_0016.JPG"/>
          <p:cNvPicPr/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2285984" y="4000504"/>
            <a:ext cx="1110343" cy="1357322"/>
          </a:xfrm>
          <a:prstGeom prst="flowChartMultidocumen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123\Documents\фото-2017-2018г\фото башкыларнын\IMG_0013.JPG"/>
          <p:cNvPicPr/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5857884" y="4286256"/>
            <a:ext cx="1145721" cy="1578428"/>
          </a:xfrm>
          <a:prstGeom prst="cloudCallou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:\Users\123\Documents\фото-2017-2018г\фото башкыларнын\IMG_0020.JPG"/>
          <p:cNvPicPr/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7286644" y="4929198"/>
            <a:ext cx="1113065" cy="1578429"/>
          </a:xfrm>
          <a:prstGeom prst="teardrop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C:\Users\123\Documents\фото-2017-2018г\фото башкыларнын\IMG_0015.JPG"/>
          <p:cNvPicPr/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4572000" y="4929198"/>
            <a:ext cx="1071570" cy="1578429"/>
          </a:xfrm>
          <a:prstGeom prst="ribbon2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C:\Users\123\Documents\фото-2017-2018г\фото башкыларнын\IMG_0022.JPG"/>
          <p:cNvPicPr/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3357554" y="5000636"/>
            <a:ext cx="1113064" cy="1578429"/>
          </a:xfrm>
          <a:prstGeom prst="hear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C:\Users\123\Documents\фото-2017-2018г\фото башкыларнын\IMG_0006.JPG"/>
          <p:cNvPicPr/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1142976" y="5000636"/>
            <a:ext cx="1178378" cy="1478876"/>
          </a:xfrm>
          <a:prstGeom prst="cloudCallou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рямоугольник 16"/>
          <p:cNvSpPr/>
          <p:nvPr/>
        </p:nvSpPr>
        <p:spPr>
          <a:xfrm>
            <a:off x="3143240" y="500042"/>
            <a:ext cx="36433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Удачи!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Asus\Documents\годовой отчет 2018-2019у.г\раковина.gif"/>
          <p:cNvPicPr>
            <a:picLocks noChangeAspect="1" noChangeArrowheads="1" noCrop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3571868" y="1000108"/>
            <a:ext cx="2883952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sus\Documents\годовой отчет 2018-2019у.г\чараш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" name="Picture 2" descr="C:\Users\Asus\Documents\годовой отчет 2018-2019у.г\102317136_4mafru_pisec_20130624_225150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642919"/>
            <a:ext cx="6500858" cy="1357322"/>
          </a:xfrm>
          <a:prstGeom prst="rect">
            <a:avLst/>
          </a:prstGeom>
          <a:noFill/>
        </p:spPr>
      </p:pic>
      <p:pic>
        <p:nvPicPr>
          <p:cNvPr id="2051" name="Picture 3" descr="C:\Users\Asus\Documents\годовой отчет 2018-2019у.г\15327149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0166" y="2000240"/>
            <a:ext cx="6786610" cy="2643205"/>
          </a:xfrm>
          <a:prstGeom prst="rect">
            <a:avLst/>
          </a:prstGeom>
          <a:noFill/>
        </p:spPr>
      </p:pic>
      <p:pic>
        <p:nvPicPr>
          <p:cNvPr id="2052" name="Picture 4" descr="C:\Users\Asus\Documents\годовой отчет 2018-2019у.г\19720602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71604" y="4071942"/>
            <a:ext cx="6929486" cy="27860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sus\Documents\годовой отчет 2018-2019у.г\чараш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488" y="428604"/>
            <a:ext cx="30003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Повестка дня: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1000109"/>
            <a:ext cx="7072362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dirty="0" smtClean="0"/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Вступительное слово заведующей 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Саая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А.О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Анализ работы за 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пршедший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учебный год  – старший воспитатель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Монгул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Ч.Б.</a:t>
            </a: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-разное</a:t>
            </a:r>
          </a:p>
          <a:p>
            <a:pPr lvl="0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sus\Documents\годовой отчет 2018-2019у.г\чараш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14546" y="357166"/>
            <a:ext cx="49292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algn="ctr">
              <a:buNone/>
            </a:pP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Правила педсовета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500166" y="1357297"/>
            <a:ext cx="657229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Правило поднятой руки;</a:t>
            </a:r>
          </a:p>
          <a:p>
            <a:pPr marL="514350" lvl="0" indent="-514350"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Нет безразличию;</a:t>
            </a:r>
          </a:p>
          <a:p>
            <a:pPr marL="514350" lvl="0" indent="-514350"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Умей слушать и слышать;</a:t>
            </a:r>
          </a:p>
          <a:p>
            <a:pPr marL="514350" lvl="0" indent="-514350"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Соблюдай регламент;</a:t>
            </a:r>
          </a:p>
          <a:p>
            <a:pPr marL="514350" lvl="0" indent="-514350"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Выступай  точно и кратко;</a:t>
            </a:r>
          </a:p>
          <a:p>
            <a:pPr marL="514350" lvl="0" indent="-514350"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Личности не обсуждаются;</a:t>
            </a:r>
          </a:p>
          <a:p>
            <a:pPr marL="514350" lvl="0" indent="-514350"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Помни о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взаимоувжении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514350" lvl="0" indent="-514350"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Юмор делу не повредит;</a:t>
            </a:r>
          </a:p>
          <a:p>
            <a:pPr marL="514350" lvl="0" indent="-514350"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Отвергая,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предлагайю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sus\Documents\годовой отчет 2018-2019у.г\чараш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500298" y="214291"/>
            <a:ext cx="4857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6600"/>
                </a:solidFill>
              </a:rPr>
              <a:t>План</a:t>
            </a:r>
            <a:r>
              <a:rPr lang="ru-RU" sz="3600" dirty="0" smtClean="0">
                <a:solidFill>
                  <a:srgbClr val="006600"/>
                </a:solidFill>
              </a:rPr>
              <a:t> </a:t>
            </a:r>
            <a:r>
              <a:rPr lang="ru-RU" sz="3600" b="1" dirty="0" smtClean="0">
                <a:solidFill>
                  <a:srgbClr val="006600"/>
                </a:solidFill>
              </a:rPr>
              <a:t>работы</a:t>
            </a:r>
            <a:r>
              <a:rPr lang="ru-RU" sz="3600" dirty="0" smtClean="0">
                <a:solidFill>
                  <a:srgbClr val="006600"/>
                </a:solidFill>
              </a:rPr>
              <a:t>:</a:t>
            </a:r>
            <a:endParaRPr lang="ru-RU" sz="3600" dirty="0">
              <a:solidFill>
                <a:srgbClr val="0066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2976" y="714356"/>
            <a:ext cx="7643866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3"/>
              </a:buBlip>
            </a:pPr>
            <a:r>
              <a:rPr lang="ru-RU" sz="1600" dirty="0" smtClean="0">
                <a:solidFill>
                  <a:srgbClr val="0000CC"/>
                </a:solidFill>
              </a:rPr>
              <a:t>  </a:t>
            </a:r>
            <a:r>
              <a:rPr lang="ru-RU" sz="2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Статистика цифра и факты ДОУ</a:t>
            </a:r>
          </a:p>
          <a:p>
            <a:pPr>
              <a:buBlip>
                <a:blip r:embed="rId3"/>
              </a:buBlip>
            </a:pPr>
            <a:r>
              <a:rPr lang="ru-RU" sz="2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Анализ воспитательно-образовательной работы в ДОУ</a:t>
            </a:r>
          </a:p>
          <a:p>
            <a:pPr>
              <a:buBlip>
                <a:blip r:embed="rId3"/>
              </a:buBlip>
            </a:pPr>
            <a:r>
              <a:rPr lang="ru-RU" sz="2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Результаты мониторинга уровня ЗУН </a:t>
            </a:r>
          </a:p>
          <a:p>
            <a:pPr>
              <a:buBlip>
                <a:blip r:embed="rId3"/>
              </a:buBlip>
            </a:pPr>
            <a:r>
              <a:rPr lang="ru-RU" sz="2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Общий сводный мониторинга в конце учебного года</a:t>
            </a:r>
          </a:p>
          <a:p>
            <a:pPr>
              <a:buBlip>
                <a:blip r:embed="rId3"/>
              </a:buBlip>
            </a:pPr>
            <a:r>
              <a:rPr lang="ru-RU" sz="2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Анализ заболеваемости детей </a:t>
            </a:r>
          </a:p>
          <a:p>
            <a:pPr>
              <a:buBlip>
                <a:blip r:embed="rId3"/>
              </a:buBlip>
            </a:pPr>
            <a:r>
              <a:rPr lang="ru-RU" sz="2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Качественный состав педагогических работников по образованию</a:t>
            </a:r>
          </a:p>
          <a:p>
            <a:pPr>
              <a:buBlip>
                <a:blip r:embed="rId3"/>
              </a:buBlip>
            </a:pPr>
            <a:r>
              <a:rPr lang="ru-RU" sz="2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Качественный состав педагогических работников</a:t>
            </a:r>
          </a:p>
          <a:p>
            <a:pPr>
              <a:buBlip>
                <a:blip r:embed="rId3"/>
              </a:buBlip>
            </a:pPr>
            <a:r>
              <a:rPr lang="ru-RU" sz="2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по стажу работу</a:t>
            </a:r>
          </a:p>
          <a:p>
            <a:pPr>
              <a:buBlip>
                <a:blip r:embed="rId3"/>
              </a:buBlip>
            </a:pPr>
            <a:r>
              <a:rPr lang="ru-RU" sz="2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Качественный состав педагогических работников  по </a:t>
            </a:r>
          </a:p>
          <a:p>
            <a:r>
              <a:rPr lang="ru-RU" sz="2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квалификационной категории </a:t>
            </a:r>
          </a:p>
          <a:p>
            <a:pPr>
              <a:buBlip>
                <a:blip r:embed="rId3"/>
              </a:buBlip>
            </a:pPr>
            <a:r>
              <a:rPr lang="ru-RU" sz="2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Эффективность работы по повышению квалификации</a:t>
            </a:r>
          </a:p>
          <a:p>
            <a:r>
              <a:rPr lang="ru-RU" sz="2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педагогических работников  </a:t>
            </a:r>
          </a:p>
          <a:p>
            <a:pPr>
              <a:buBlip>
                <a:blip r:embed="rId3"/>
              </a:buBlip>
            </a:pPr>
            <a:r>
              <a:rPr lang="ru-RU" sz="2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Достижения педагогических кадров</a:t>
            </a:r>
          </a:p>
          <a:p>
            <a:pPr>
              <a:buBlip>
                <a:blip r:embed="rId3"/>
              </a:buBlip>
            </a:pPr>
            <a:r>
              <a:rPr lang="ru-RU" sz="2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Достижения воспитанников детского сада  </a:t>
            </a:r>
          </a:p>
          <a:p>
            <a:pPr>
              <a:buBlip>
                <a:blip r:embed="rId3"/>
              </a:buBlip>
            </a:pPr>
            <a:r>
              <a:rPr lang="ru-RU" sz="2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Социальный паспорт семей ДОУ</a:t>
            </a:r>
          </a:p>
          <a:p>
            <a:pPr>
              <a:buBlip>
                <a:blip r:embed="rId3"/>
              </a:buBlip>
            </a:pPr>
            <a:r>
              <a:rPr lang="ru-RU" sz="20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Награждении педагогических работников   </a:t>
            </a:r>
          </a:p>
        </p:txBody>
      </p:sp>
      <p:sp>
        <p:nvSpPr>
          <p:cNvPr id="8" name="Стрелка вправо 7">
            <a:hlinkClick r:id="rId4" action="ppaction://hlinksldjump"/>
          </p:cNvPr>
          <p:cNvSpPr/>
          <p:nvPr/>
        </p:nvSpPr>
        <p:spPr>
          <a:xfrm flipV="1">
            <a:off x="5000628" y="785794"/>
            <a:ext cx="47834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>
            <a:hlinkClick r:id="rId5" action="ppaction://hlinksldjump"/>
          </p:cNvPr>
          <p:cNvSpPr/>
          <p:nvPr/>
        </p:nvSpPr>
        <p:spPr>
          <a:xfrm flipV="1">
            <a:off x="7500958" y="1142984"/>
            <a:ext cx="47834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>
            <a:hlinkClick r:id="rId6" action="ppaction://hlinksldjump"/>
          </p:cNvPr>
          <p:cNvSpPr/>
          <p:nvPr/>
        </p:nvSpPr>
        <p:spPr>
          <a:xfrm flipV="1">
            <a:off x="5715008" y="1428736"/>
            <a:ext cx="62121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>
            <a:hlinkClick r:id="rId7" action="ppaction://hlinksldjump"/>
          </p:cNvPr>
          <p:cNvSpPr/>
          <p:nvPr/>
        </p:nvSpPr>
        <p:spPr>
          <a:xfrm flipV="1">
            <a:off x="7215206" y="1714488"/>
            <a:ext cx="549780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>
            <a:hlinkClick r:id="rId8" action="ppaction://hlinksldjump"/>
          </p:cNvPr>
          <p:cNvSpPr/>
          <p:nvPr/>
        </p:nvSpPr>
        <p:spPr>
          <a:xfrm flipV="1">
            <a:off x="5000628" y="2071678"/>
            <a:ext cx="62121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>
            <a:hlinkClick r:id="rId9" action="ppaction://hlinksldjump"/>
          </p:cNvPr>
          <p:cNvSpPr/>
          <p:nvPr/>
        </p:nvSpPr>
        <p:spPr>
          <a:xfrm flipV="1">
            <a:off x="4857752" y="3857628"/>
            <a:ext cx="692656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>
            <a:hlinkClick r:id="rId10" action="ppaction://hlinksldjump"/>
          </p:cNvPr>
          <p:cNvSpPr/>
          <p:nvPr/>
        </p:nvSpPr>
        <p:spPr>
          <a:xfrm flipV="1">
            <a:off x="5429256" y="4786322"/>
            <a:ext cx="692656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Стрелка вправо 14">
            <a:hlinkClick r:id="rId11" action="ppaction://hlinksldjump"/>
          </p:cNvPr>
          <p:cNvSpPr/>
          <p:nvPr/>
        </p:nvSpPr>
        <p:spPr>
          <a:xfrm flipV="1">
            <a:off x="2786050" y="2643182"/>
            <a:ext cx="549780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Стрелка вправо 15">
            <a:hlinkClick r:id="rId12" action="ppaction://hlinksldjump"/>
          </p:cNvPr>
          <p:cNvSpPr/>
          <p:nvPr/>
        </p:nvSpPr>
        <p:spPr>
          <a:xfrm flipV="1">
            <a:off x="3500430" y="3286124"/>
            <a:ext cx="62121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Стрелка вправо 16">
            <a:hlinkClick r:id="rId13" action="ppaction://hlinksldjump"/>
          </p:cNvPr>
          <p:cNvSpPr/>
          <p:nvPr/>
        </p:nvSpPr>
        <p:spPr>
          <a:xfrm flipV="1">
            <a:off x="6143636" y="5072074"/>
            <a:ext cx="62121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Стрелка вправо 17">
            <a:hlinkClick r:id="rId14" action="ppaction://hlinksldjump"/>
          </p:cNvPr>
          <p:cNvSpPr/>
          <p:nvPr/>
        </p:nvSpPr>
        <p:spPr>
          <a:xfrm flipV="1">
            <a:off x="5143504" y="5429264"/>
            <a:ext cx="62121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Стрелка вправо 18">
            <a:hlinkClick r:id="rId9" action="ppaction://hlinksldjump"/>
          </p:cNvPr>
          <p:cNvSpPr/>
          <p:nvPr/>
        </p:nvSpPr>
        <p:spPr>
          <a:xfrm flipV="1">
            <a:off x="4643438" y="4500570"/>
            <a:ext cx="621218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Стрелка вправо 19">
            <a:hlinkClick r:id="rId14" action="ppaction://hlinksldjump"/>
          </p:cNvPr>
          <p:cNvSpPr/>
          <p:nvPr/>
        </p:nvSpPr>
        <p:spPr>
          <a:xfrm flipV="1">
            <a:off x="6143636" y="5715016"/>
            <a:ext cx="549780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15" action="ppaction://hlinksldjump"/>
              </a:rPr>
              <a:t>16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sus\Documents\годовой отчет 2018-2019у.г\чараш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71670" y="357166"/>
            <a:ext cx="65008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Статистика  цифра и факты ДОУ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>
            <a:off x="4214810" y="6286520"/>
            <a:ext cx="857256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image001_rezultat-1200x99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214414" y="928670"/>
            <a:ext cx="3857652" cy="5286412"/>
          </a:xfrm>
          <a:prstGeom prst="rect">
            <a:avLst/>
          </a:prstGeom>
          <a:ln w="127000" cap="rnd">
            <a:solidFill>
              <a:srgbClr val="00206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5143504" y="1000108"/>
            <a:ext cx="371477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Детский сад открылся для приема детей 1 сентября 2018года.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Групп-6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Воспитанников -145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Сотрудников-42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Педагогов-17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Заведующая-1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Старший воспитатель-1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Воспитатели-12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Учитель русского языка-1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Музыкальный руководитель-1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Руководитель физического воспитания-1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sus\Documents\годовой отчет 2018-2019у.г\чараш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43042" y="571480"/>
            <a:ext cx="65722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Анализ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воспитательно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-  образовательной работы в ДОУ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>
            <a:off x="7643834" y="6000768"/>
            <a:ext cx="928694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i?id=570050893-32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2976" y="1571612"/>
            <a:ext cx="6929486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sus\Documents\годовой отчет 2018-2019у.г\чараш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357291" y="428604"/>
            <a:ext cx="68580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Результаты мониторинга уровня ЗУН</a:t>
            </a:r>
            <a:endParaRPr lang="ru-RU" sz="2800" b="1" dirty="0"/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>
            <a:off x="7786710" y="6357958"/>
            <a:ext cx="100013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1000100" y="928670"/>
          <a:ext cx="7715304" cy="50206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sus\Documents\годовой отчет 2018-2019у.г\чараш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28728" y="428605"/>
            <a:ext cx="72866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Общий сводный мониторинга в конце учебного года</a:t>
            </a:r>
            <a:endParaRPr lang="ru-RU" sz="2800" b="1" dirty="0"/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>
            <a:off x="7643834" y="6286520"/>
            <a:ext cx="1214446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428728" y="1357298"/>
            <a:ext cx="73581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Высокий – 71 %</a:t>
            </a:r>
          </a:p>
          <a:p>
            <a:pPr lvl="0"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Средний – 29% </a:t>
            </a:r>
          </a:p>
          <a:p>
            <a:pPr lvl="0"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Низкий –0 %</a:t>
            </a:r>
          </a:p>
          <a:p>
            <a:pPr lvl="0"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Низший -0</a:t>
            </a:r>
          </a:p>
          <a:p>
            <a:pPr lvl="0"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Таким образом, по ДОУ на конец учебного года преобладает   высокий  уровень  развития -71%. , средний -29%</a:t>
            </a: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1500166" y="3286124"/>
          <a:ext cx="5857916" cy="33832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377</TotalTime>
  <Words>367</Words>
  <Application>Microsoft Office PowerPoint</Application>
  <PresentationFormat>Экран (4:3)</PresentationFormat>
  <Paragraphs>108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Default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Asus</cp:lastModifiedBy>
  <cp:revision>38</cp:revision>
  <dcterms:created xsi:type="dcterms:W3CDTF">2019-05-23T13:24:26Z</dcterms:created>
  <dcterms:modified xsi:type="dcterms:W3CDTF">2019-06-08T14:10:25Z</dcterms:modified>
</cp:coreProperties>
</file>