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50" d="100"/>
          <a:sy n="50" d="100"/>
        </p:scale>
        <p:origin x="-1746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86;&#1083;&#1073;&#1086;&#1085;\Desktop\&#1096;&#1072;&#1088;&#1072;&#1087;&#1086;&#1074;\&#1053;&#1077;&#1080;&#1079;&#1074;&#1077;&#1089;&#1090;&#1077;&#1085;%20&#8212;%20&#1060;&#1054;&#1053;%20&#1042;&#1054;&#1045;&#1053;&#1053;&#1067;&#1049;%20-%20&#1083;&#1080;&#1088;&#1080;&#1095;&#1085;&#1099;&#1081;1%20(www.mixmuz.ru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86;&#1083;&#1073;&#1086;&#1085;\Desktop\&#1096;&#1072;&#1088;&#1072;&#1087;&#1086;&#1074;\&#1042;&#1086;&#1077;&#1085;&#1085;&#1099;&#1077;%20&#1046;&#1091;&#1088;&#1072;&#1074;&#1083;&#1080;.mp3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2050" name="Picture 2" descr="http://itd0.mycdn.me/image?id=874033699883&amp;t=20&amp;plc=WEB&amp;tkn=*aXAv7GjaqlDALFQyNcduAOnzOkc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31750" y="0"/>
            <a:ext cx="3412250" cy="455380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8614" y="4303455"/>
            <a:ext cx="86253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Гурдоржи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Султумович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Шара́пов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</a:p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(1915  — 1982) </a:t>
            </a:r>
          </a:p>
          <a:p>
            <a:pPr algn="r"/>
            <a:r>
              <a:rPr lang="ru-RU" sz="2400" dirty="0" smtClean="0"/>
              <a:t>— командир расчёта 76-мм орудия артиллерийской батареи 10-го гвардейского кавалерийского полка 3-й гвардейской кавалерийской дивизии, гвардии сержант, полный кавалер ордена Славы.</a:t>
            </a:r>
            <a:endParaRPr lang="ru-RU" sz="2400" b="1" dirty="0">
              <a:ln w="0">
                <a:noFill/>
              </a:ln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Неизвестен — ФОН ВОЕННЫЙ - лиричный1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10356377" y="5473889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5266607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Родился в 1915 году (вариант — 1917) в </a:t>
            </a:r>
            <a:r>
              <a:rPr lang="ru-RU" sz="2400" dirty="0" err="1" smtClean="0"/>
              <a:t>Селенгинском</a:t>
            </a:r>
            <a:r>
              <a:rPr lang="ru-RU" sz="2400" dirty="0" smtClean="0"/>
              <a:t> уезде Забайкальской области, в улусе </a:t>
            </a:r>
            <a:r>
              <a:rPr lang="ru-RU" sz="2400" dirty="0" err="1" smtClean="0"/>
              <a:t>Табхар</a:t>
            </a:r>
            <a:r>
              <a:rPr lang="ru-RU" sz="2400" dirty="0" smtClean="0"/>
              <a:t>, в семье крестьянина-скотовода. Закончил семь классов </a:t>
            </a:r>
            <a:r>
              <a:rPr lang="ru-RU" sz="2400" dirty="0" err="1" smtClean="0"/>
              <a:t>Загустайской</a:t>
            </a:r>
            <a:r>
              <a:rPr lang="ru-RU" sz="2400" dirty="0" smtClean="0"/>
              <a:t>  средней школы, затем поступил в </a:t>
            </a:r>
            <a:r>
              <a:rPr lang="ru-RU" sz="2400" dirty="0" err="1" smtClean="0"/>
              <a:t>Кяхтинский</a:t>
            </a:r>
            <a:r>
              <a:rPr lang="ru-RU" sz="2400" dirty="0" smtClean="0"/>
              <a:t> землеустроительный техникум, окончил который в 1935 году.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2073265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В 1938 году был призван в Красную Армию, служил рядовым в кавалерии Забайкальского военного округа, через два года был демобилизован. В первые же дни Великой Отечественной войны, летом 1941 года, был призван на службу в Читу; вместе с однополчанином самовольно покинул часть, отбыв в Москву для защиты столицы, за что был помещён в штрафной батальон. Командовал расчётом противотанковой пушки.</a:t>
            </a:r>
            <a:endParaRPr lang="ru-RU" sz="2400" dirty="0"/>
          </a:p>
        </p:txBody>
      </p:sp>
      <p:pic>
        <p:nvPicPr>
          <p:cNvPr id="5" name="Военные Журав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9496567" y="3931693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555002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6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85775" y="199668"/>
            <a:ext cx="83153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Под Москвой Шарапов получил первое боевое крещение, в составе кавалерийской дивизии. За этот бой он получил первую награду (медаль «За боевые заслуги»). Первым орденом Славы (III степени) был награждён за бой под деревней </a:t>
            </a:r>
            <a:r>
              <a:rPr lang="ru-RU" sz="2400" dirty="0" err="1" smtClean="0"/>
              <a:t>Осовец</a:t>
            </a:r>
            <a:r>
              <a:rPr lang="ru-RU" sz="2400" dirty="0" smtClean="0"/>
              <a:t> (Беларусь), но награда не была вручена ему, затерявшись где-то в верхних эшелонах власти (возможно, из-за того, что вскоре штаб Шарапова был разбомблен). Второй орден Славы (III) был получен за бой на левобережье Вислы, в Польше. Став старшим сержантом, получил орден Славы II степени за уличный бой в городе </a:t>
            </a:r>
            <a:r>
              <a:rPr lang="ru-RU" sz="2400" dirty="0" err="1" smtClean="0"/>
              <a:t>Седлец</a:t>
            </a:r>
            <a:r>
              <a:rPr lang="ru-RU" sz="2400" dirty="0" smtClean="0"/>
              <a:t>, где командовал 76-мм орудием. Получил </a:t>
            </a:r>
            <a:r>
              <a:rPr lang="ru-RU" sz="2400" dirty="0" err="1" smtClean="0"/>
              <a:t>Гурдоржи</a:t>
            </a:r>
            <a:r>
              <a:rPr lang="ru-RU" sz="2400" dirty="0" smtClean="0"/>
              <a:t> </a:t>
            </a:r>
            <a:r>
              <a:rPr lang="ru-RU" sz="2400" dirty="0" err="1" smtClean="0"/>
              <a:t>Султумович</a:t>
            </a:r>
            <a:r>
              <a:rPr lang="ru-RU" sz="2400" dirty="0" smtClean="0"/>
              <a:t> орден уже после войны.</a:t>
            </a:r>
            <a:endParaRPr lang="ru-RU" sz="2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69545"/>
            <a:ext cx="9144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После демобилизации вернулся на родину, работал учителем, в партийных и хозяйственных организациях (предпочитая последние первым). Умер в 1982 году в селе </a:t>
            </a:r>
            <a:r>
              <a:rPr lang="ru-RU" sz="2000" dirty="0" err="1" smtClean="0"/>
              <a:t>Жаргаланте</a:t>
            </a:r>
            <a:r>
              <a:rPr lang="ru-RU" sz="2000" dirty="0" smtClean="0"/>
              <a:t> </a:t>
            </a:r>
            <a:r>
              <a:rPr lang="ru-RU" sz="2000" dirty="0" err="1" smtClean="0"/>
              <a:t>Селенгинского</a:t>
            </a:r>
            <a:r>
              <a:rPr lang="ru-RU" sz="2000" dirty="0" smtClean="0"/>
              <a:t> района Бурятии.</a:t>
            </a:r>
          </a:p>
          <a:p>
            <a:r>
              <a:rPr lang="ru-RU" sz="2000" dirty="0" smtClean="0"/>
              <a:t>В 1989—1990 годах однополчанин </a:t>
            </a:r>
            <a:r>
              <a:rPr lang="ru-RU" sz="2000" dirty="0" err="1" smtClean="0"/>
              <a:t>Гурдоржи</a:t>
            </a:r>
            <a:r>
              <a:rPr lang="ru-RU" sz="2000" dirty="0" smtClean="0"/>
              <a:t> </a:t>
            </a:r>
            <a:r>
              <a:rPr lang="ru-RU" sz="2000" dirty="0" err="1" smtClean="0"/>
              <a:t>Султумовича</a:t>
            </a:r>
            <a:r>
              <a:rPr lang="ru-RU" sz="2000" dirty="0" smtClean="0"/>
              <a:t> С. </a:t>
            </a:r>
            <a:r>
              <a:rPr lang="ru-RU" sz="2000" dirty="0" err="1" smtClean="0"/>
              <a:t>Хандажапов</a:t>
            </a:r>
            <a:r>
              <a:rPr lang="ru-RU" sz="2000" dirty="0" smtClean="0"/>
              <a:t> нашёл в архивах все наградные листы на гвардейца-артиллериста. Ошибка награждения была исправлена, но уже после смерти героя. Указом Президиума Верховного Совета СССР от 2 января 1990 года в порядке </a:t>
            </a:r>
            <a:r>
              <a:rPr lang="ru-RU" sz="2000" dirty="0" err="1" smtClean="0"/>
              <a:t>перенаграждения</a:t>
            </a:r>
            <a:r>
              <a:rPr lang="ru-RU" sz="2000" dirty="0" smtClean="0"/>
              <a:t> Шарапов </a:t>
            </a:r>
            <a:r>
              <a:rPr lang="ru-RU" sz="2000" dirty="0" err="1" smtClean="0"/>
              <a:t>Гурдоржи</a:t>
            </a:r>
            <a:r>
              <a:rPr lang="ru-RU" sz="2000" dirty="0" smtClean="0"/>
              <a:t> </a:t>
            </a:r>
            <a:r>
              <a:rPr lang="ru-RU" sz="2000" dirty="0" err="1" smtClean="0"/>
              <a:t>Султумович</a:t>
            </a:r>
            <a:r>
              <a:rPr lang="ru-RU" sz="2000" dirty="0" smtClean="0"/>
              <a:t> за отвагу и героизм, проявленные в боях по защите Отчества, награждён орденом Славы 1-й степени, став, таким образом, одиннадцатым в Республике Бурятия полным кавалером этого ордена. Орден Славы 1-й степени № 2171 был вручён семье ветерана.</a:t>
            </a:r>
            <a:endParaRPr lang="ru-RU" sz="2000" dirty="0"/>
          </a:p>
        </p:txBody>
      </p:sp>
      <p:pic>
        <p:nvPicPr>
          <p:cNvPr id="16386" name="Picture 2" descr="http://selorodnoe.ru/images/big_08_24_12_15_28_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39519" y="3533775"/>
            <a:ext cx="5004206" cy="33242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42875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честь Шарапова Г.Ц. были названы улицы в Улан-Удэ и улусе </a:t>
            </a:r>
            <a:r>
              <a:rPr lang="ru-RU" sz="2000" dirty="0" err="1" smtClean="0"/>
              <a:t>Жаргаланта</a:t>
            </a:r>
            <a:r>
              <a:rPr lang="ru-RU" sz="2000" dirty="0" smtClean="0"/>
              <a:t>, где он проживал после войны. В городе Гусиноозёрске в 2017 году открыт сквер имени героя, в феврале 2018 года в сквере установлен бюст Шарапова.</a:t>
            </a:r>
            <a:endParaRPr lang="ru-RU" sz="2000" dirty="0"/>
          </a:p>
        </p:txBody>
      </p:sp>
      <p:sp>
        <p:nvSpPr>
          <p:cNvPr id="18434" name="AutoShape 2" descr="https://www.baikal-daily.ru/upload/iblock/e2e/pamyat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okn-mk.mkrf.ru/maps/show/id/140395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7" name="Picture 5" descr="C:\Users\Солбон\Desktop\14039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31273" y="1318159"/>
            <a:ext cx="7433953" cy="4846979"/>
          </a:xfrm>
          <a:prstGeom prst="rect">
            <a:avLst/>
          </a:prstGeom>
          <a:noFill/>
        </p:spPr>
      </p:pic>
      <p:pic>
        <p:nvPicPr>
          <p:cNvPr id="18438" name="Picture 6" descr="C:\Users\Солбон\Desktop\a515e8973c9a64737a036da05f5be69d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66897" y="1330036"/>
            <a:ext cx="7350828" cy="4845132"/>
          </a:xfrm>
          <a:prstGeom prst="rect">
            <a:avLst/>
          </a:prstGeom>
          <a:noFill/>
        </p:spPr>
      </p:pic>
      <p:pic>
        <p:nvPicPr>
          <p:cNvPr id="18439" name="Picture 7" descr="C:\Users\Солбон\Desktop\5207287103937548_a56f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2766" y="1198180"/>
            <a:ext cx="4244865" cy="5659820"/>
          </a:xfrm>
          <a:prstGeom prst="rect">
            <a:avLst/>
          </a:prstGeom>
          <a:noFill/>
        </p:spPr>
      </p:pic>
      <p:pic>
        <p:nvPicPr>
          <p:cNvPr id="18440" name="Picture 8" descr="C:\Users\Солбон\Desktop\slava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490357" y="2600137"/>
            <a:ext cx="4390677" cy="3070507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pic>
        <p:nvPicPr>
          <p:cNvPr id="1026" name="Picture 2" descr="C:\Users\Солбон\Desktop\28ef6afe6d68fbb0ac8fc1ced92f926a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23236" y="4591050"/>
            <a:ext cx="2857500" cy="2266950"/>
          </a:xfrm>
          <a:prstGeom prst="rect">
            <a:avLst/>
          </a:prstGeom>
          <a:noFill/>
        </p:spPr>
      </p:pic>
      <p:pic>
        <p:nvPicPr>
          <p:cNvPr id="1029" name="Picture 5" descr="C:\Users\Солбон\Desktop\FabulousImpoliteBlackrhino-small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-1"/>
            <a:ext cx="9144000" cy="177420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595021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На фотографии в газете</a:t>
            </a:r>
          </a:p>
          <a:p>
            <a:pPr algn="ctr"/>
            <a:r>
              <a:rPr lang="ru-RU" sz="1400" dirty="0" smtClean="0"/>
              <a:t>нечетко изображены</a:t>
            </a:r>
          </a:p>
          <a:p>
            <a:pPr algn="ctr"/>
            <a:r>
              <a:rPr lang="ru-RU" sz="1400" dirty="0" smtClean="0"/>
              <a:t>бойцы, еще почти что дети,</a:t>
            </a:r>
          </a:p>
          <a:p>
            <a:pPr algn="ctr"/>
            <a:r>
              <a:rPr lang="ru-RU" sz="1400" dirty="0" smtClean="0"/>
              <a:t>герои мировой войны.</a:t>
            </a:r>
          </a:p>
          <a:p>
            <a:pPr algn="ctr"/>
            <a:r>
              <a:rPr lang="ru-RU" sz="1400" dirty="0" smtClean="0"/>
              <a:t>Они снимались перед боем —</a:t>
            </a:r>
          </a:p>
          <a:p>
            <a:pPr algn="ctr"/>
            <a:r>
              <a:rPr lang="ru-RU" sz="1400" dirty="0" smtClean="0"/>
              <a:t>в обнимку, четверо у рва.</a:t>
            </a:r>
          </a:p>
          <a:p>
            <a:pPr algn="ctr"/>
            <a:r>
              <a:rPr lang="ru-RU" sz="1400" dirty="0" smtClean="0"/>
              <a:t>И было небо голубое,</a:t>
            </a:r>
          </a:p>
          <a:p>
            <a:pPr algn="ctr"/>
            <a:r>
              <a:rPr lang="ru-RU" sz="1400" dirty="0" smtClean="0"/>
              <a:t>была зеленая трава.</a:t>
            </a:r>
          </a:p>
          <a:p>
            <a:pPr algn="ctr"/>
            <a:r>
              <a:rPr lang="ru-RU" sz="1400" dirty="0" smtClean="0"/>
              <a:t>Никто не знает их фамилий,</a:t>
            </a:r>
          </a:p>
          <a:p>
            <a:pPr algn="ctr"/>
            <a:r>
              <a:rPr lang="ru-RU" sz="1400" dirty="0" smtClean="0"/>
              <a:t>о них ни песен нет, ни книг.</a:t>
            </a:r>
          </a:p>
          <a:p>
            <a:pPr algn="ctr"/>
            <a:r>
              <a:rPr lang="ru-RU" sz="1400" dirty="0" smtClean="0"/>
              <a:t>Здесь чей-то сын и чей-то милый</a:t>
            </a:r>
          </a:p>
          <a:p>
            <a:pPr algn="ctr"/>
            <a:r>
              <a:rPr lang="ru-RU" sz="1400" dirty="0" smtClean="0"/>
              <a:t>и чей-то первый ученик.</a:t>
            </a:r>
          </a:p>
          <a:p>
            <a:pPr algn="ctr"/>
            <a:r>
              <a:rPr lang="ru-RU" sz="1400" dirty="0" smtClean="0"/>
              <a:t>Они легли на поле боя, —</a:t>
            </a:r>
          </a:p>
          <a:p>
            <a:pPr algn="ctr"/>
            <a:r>
              <a:rPr lang="ru-RU" sz="1400" dirty="0" smtClean="0"/>
              <a:t>жить начинавшие едва.</a:t>
            </a:r>
          </a:p>
          <a:p>
            <a:pPr algn="ctr"/>
            <a:r>
              <a:rPr lang="ru-RU" sz="1400" dirty="0" smtClean="0"/>
              <a:t>И было небо голубое,</a:t>
            </a:r>
          </a:p>
          <a:p>
            <a:pPr algn="ctr"/>
            <a:r>
              <a:rPr lang="ru-RU" sz="1400" dirty="0" smtClean="0"/>
              <a:t>была зеленая трава.</a:t>
            </a:r>
          </a:p>
          <a:p>
            <a:pPr algn="ctr"/>
            <a:r>
              <a:rPr lang="ru-RU" sz="1400" dirty="0" smtClean="0"/>
              <a:t>Забыть тот горький год неблизкий</a:t>
            </a:r>
          </a:p>
          <a:p>
            <a:pPr algn="ctr"/>
            <a:r>
              <a:rPr lang="ru-RU" sz="1400" dirty="0" smtClean="0"/>
              <a:t>мы никогда бы не смогли.</a:t>
            </a:r>
          </a:p>
          <a:p>
            <a:pPr algn="ctr"/>
            <a:r>
              <a:rPr lang="ru-RU" sz="1400" dirty="0" smtClean="0"/>
              <a:t>По всей России обелиски,</a:t>
            </a:r>
          </a:p>
          <a:p>
            <a:pPr algn="ctr"/>
            <a:r>
              <a:rPr lang="ru-RU" sz="1400" dirty="0" smtClean="0"/>
              <a:t>как души, рвутся из земли.</a:t>
            </a:r>
          </a:p>
          <a:p>
            <a:pPr algn="ctr"/>
            <a:r>
              <a:rPr lang="ru-RU" sz="1400" dirty="0" smtClean="0"/>
              <a:t>…Они прикрыли жизнь собою, —</a:t>
            </a:r>
          </a:p>
          <a:p>
            <a:pPr algn="ctr"/>
            <a:r>
              <a:rPr lang="ru-RU" sz="1400" dirty="0" smtClean="0"/>
              <a:t>жить начинавшие едва,</a:t>
            </a:r>
          </a:p>
          <a:p>
            <a:pPr algn="ctr"/>
            <a:r>
              <a:rPr lang="ru-RU" sz="1400" dirty="0" smtClean="0"/>
              <a:t>чтоб было небо голубое,</a:t>
            </a:r>
          </a:p>
          <a:p>
            <a:pPr algn="ctr"/>
            <a:r>
              <a:rPr lang="ru-RU" sz="1400" dirty="0" smtClean="0"/>
              <a:t>была зеленая трава</a:t>
            </a:r>
            <a:endParaRPr lang="ru-RU" sz="1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203</Words>
  <Application>Microsoft Office PowerPoint</Application>
  <PresentationFormat>Экран (4:3)</PresentationFormat>
  <Paragraphs>33</Paragraphs>
  <Slides>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Солбон</cp:lastModifiedBy>
  <cp:revision>10</cp:revision>
  <dcterms:created xsi:type="dcterms:W3CDTF">2013-11-19T05:52:05Z</dcterms:created>
  <dcterms:modified xsi:type="dcterms:W3CDTF">2019-06-08T05:04:09Z</dcterms:modified>
</cp:coreProperties>
</file>