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26.05.2019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988840"/>
            <a:ext cx="867645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“Ресурсосберегающие технологии на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железнодорожном транспорте"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07704" y="0"/>
            <a:ext cx="51004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Применение светодиодной техники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908720"/>
            <a:ext cx="9144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Приоритетные направления внедрения светодиодной техники: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освещение объектов инфраструктуры светодиодными источниками света;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малообслуживаемые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светосигнальные системы (светофорные головки с модулями светодиодных систем, указатели маршрутные и указатели положения).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Эффектообразующие факторы внедрения светодиодной техники: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снижение электропотребления;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снижение затрат на обслуживание;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отсутствие затрат на специальную утилизацию светотехнических устройств.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C:\Users\Солбон\Downloads\2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31312" y="4077072"/>
            <a:ext cx="2993016" cy="2096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Солбон\Downloads\21093267462711731820tasarru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4572000" cy="3476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115616" y="0"/>
            <a:ext cx="882047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68000"/>
            <a:r>
              <a:rPr lang="en-US" b="1" i="1" dirty="0" smtClean="0"/>
              <a:t> </a:t>
            </a:r>
          </a:p>
          <a:p>
            <a:pPr indent="468000"/>
            <a:r>
              <a:rPr lang="en-US" b="1" i="1" dirty="0" smtClean="0"/>
              <a:t> </a:t>
            </a:r>
            <a:r>
              <a:rPr lang="en-US" b="1" i="1" dirty="0" smtClean="0"/>
              <a:t>                        </a:t>
            </a:r>
            <a:r>
              <a:rPr lang="ru-RU" b="1" i="1" dirty="0" smtClean="0"/>
              <a:t>Ресурсосберегающие </a:t>
            </a:r>
            <a:r>
              <a:rPr lang="ru-RU" b="1" i="1" dirty="0" smtClean="0"/>
              <a:t>технологии</a:t>
            </a:r>
            <a:r>
              <a:rPr lang="ru-RU" dirty="0" smtClean="0"/>
              <a:t> - </a:t>
            </a:r>
            <a:r>
              <a:rPr lang="ru-RU" dirty="0" err="1" smtClean="0"/>
              <a:t>технологии</a:t>
            </a:r>
            <a:r>
              <a:rPr lang="ru-RU" dirty="0" smtClean="0"/>
              <a:t>,                                        </a:t>
            </a:r>
          </a:p>
          <a:p>
            <a:pPr indent="468000"/>
            <a:r>
              <a:rPr lang="ru-RU" dirty="0" smtClean="0"/>
              <a:t>                          обеспечивающие производство продукции с </a:t>
            </a:r>
          </a:p>
          <a:p>
            <a:pPr indent="468000"/>
            <a:r>
              <a:rPr lang="ru-RU" dirty="0" smtClean="0"/>
              <a:t>                          минимально возможным потреблением топлива                  </a:t>
            </a:r>
          </a:p>
          <a:p>
            <a:pPr indent="468000"/>
            <a:r>
              <a:rPr lang="ru-RU" dirty="0" smtClean="0"/>
              <a:t>                          и других источников энергии, а также сырья, </a:t>
            </a:r>
          </a:p>
          <a:p>
            <a:pPr indent="468000"/>
            <a:r>
              <a:rPr lang="ru-RU" dirty="0" smtClean="0"/>
              <a:t>                          материалов, воздуха, воды и прочих ресурсов </a:t>
            </a:r>
          </a:p>
          <a:p>
            <a:pPr indent="468000"/>
            <a:r>
              <a:rPr lang="ru-RU" dirty="0" smtClean="0"/>
              <a:t>                          для технологических целей.</a:t>
            </a:r>
            <a:endParaRPr lang="ru-RU" dirty="0"/>
          </a:p>
        </p:txBody>
      </p:sp>
      <p:sp>
        <p:nvSpPr>
          <p:cNvPr id="1026" name="AutoShape 2" descr="https://www.emlakrotasi.com.tr/wp-content/uploads/2018/03/21093267462711731820tasarru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://egdcfoundation.org/work/assets/Venture-capital-light-bul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C:\Users\Солбон\Downloads\Venture-capital-light-bul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4218384"/>
            <a:ext cx="1979712" cy="263961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0" y="3861048"/>
            <a:ext cx="72362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 smtClean="0"/>
              <a:t>Ресурсосберегающие технологии </a:t>
            </a:r>
            <a:r>
              <a:rPr lang="ru-RU" dirty="0" smtClean="0"/>
              <a:t>включают в себя</a:t>
            </a:r>
          </a:p>
          <a:p>
            <a:pPr algn="just"/>
            <a:r>
              <a:rPr lang="ru-RU" dirty="0" smtClean="0"/>
              <a:t> использование вторичных ресурсов,</a:t>
            </a:r>
          </a:p>
          <a:p>
            <a:pPr algn="just"/>
            <a:r>
              <a:rPr lang="ru-RU" dirty="0" smtClean="0"/>
              <a:t> утилизацию отходов, а также рекуперацию </a:t>
            </a:r>
          </a:p>
          <a:p>
            <a:pPr algn="just"/>
            <a:r>
              <a:rPr lang="ru-RU" dirty="0" smtClean="0"/>
              <a:t>энергии, и т. п. Позволяющие </a:t>
            </a:r>
          </a:p>
          <a:p>
            <a:pPr algn="just"/>
            <a:r>
              <a:rPr lang="ru-RU" dirty="0" smtClean="0"/>
              <a:t>экономить природные ресурсы и </a:t>
            </a:r>
          </a:p>
          <a:p>
            <a:pPr algn="just"/>
            <a:r>
              <a:rPr lang="ru-RU" dirty="0" smtClean="0"/>
              <a:t>избегать загрязнения окружающей среды.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980728"/>
            <a:ext cx="9144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Универсальная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система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автоведения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магистральных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тепловозов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УСАВП-Т предназначена для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автоматизированного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ведения магистрального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тепловоза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Система обеспечивает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автоматизированное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управление тягой и всеми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видами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тормозов поезда с целью точного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соблюдения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времени хода, задаваемого графиком движения, на основе выбора рационального по расходу топлива режима движения.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Эффективность: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снижение расхода топлива на 8%, масла на 3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%;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условий для организации эксплуатации локомотива одним машинистом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снижение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расходов на техническое обслуживание и ремонт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повышение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точности учета и планирования расхода топлива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снижение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затрат на обучение молодых машинистов.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Автомашинист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теплотяги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с регистратором параметров движения поезда ТЭП70.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C:\Users\Солбон\Downloads\2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3394663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0"/>
            <a:ext cx="84249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Вагон-рельсосмазыватель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конструкции ТВЕМА.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C:\Users\Солбон\Downloads\2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692696"/>
            <a:ext cx="3394663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203848" y="908720"/>
            <a:ext cx="59401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                             Назначение </a:t>
            </a:r>
            <a:r>
              <a:rPr lang="ru-RU" dirty="0" err="1" smtClean="0"/>
              <a:t>вагона-рельсосмазывателя</a:t>
            </a:r>
            <a:r>
              <a:rPr lang="ru-RU" dirty="0" smtClean="0"/>
              <a:t>:</a:t>
            </a:r>
          </a:p>
          <a:p>
            <a:pPr>
              <a:buFont typeface="Wingdings" pitchFamily="2" charset="2"/>
              <a:buChar char="ü"/>
            </a:pPr>
            <a:r>
              <a:rPr lang="ru-RU" dirty="0" err="1" smtClean="0"/>
              <a:t>лубрикация</a:t>
            </a:r>
            <a:r>
              <a:rPr lang="ru-RU" dirty="0" smtClean="0"/>
              <a:t> </a:t>
            </a:r>
            <a:r>
              <a:rPr lang="ru-RU" dirty="0" smtClean="0"/>
              <a:t>рельсов в кривых в составе пассажирских и почтово-багажных поездов</a:t>
            </a:r>
            <a:r>
              <a:rPr lang="ru-RU" dirty="0" smtClean="0"/>
              <a:t>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dirty="0" smtClean="0"/>
              <a:t>сокращение </a:t>
            </a:r>
            <a:r>
              <a:rPr lang="ru-RU" dirty="0" smtClean="0"/>
              <a:t>эксплуатационных расходов за счет замены </a:t>
            </a:r>
            <a:r>
              <a:rPr lang="ru-RU" dirty="0" err="1" smtClean="0"/>
              <a:t>локомотивов-рельсосмазывателей</a:t>
            </a:r>
            <a:r>
              <a:rPr lang="ru-RU" dirty="0" smtClean="0"/>
              <a:t> на </a:t>
            </a:r>
            <a:r>
              <a:rPr lang="ru-RU" dirty="0" err="1" smtClean="0"/>
              <a:t>вагоны-рельсосмазыватели</a:t>
            </a:r>
            <a:r>
              <a:rPr lang="ru-RU" dirty="0" smtClean="0"/>
              <a:t>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dirty="0" smtClean="0"/>
              <a:t>повышение </a:t>
            </a:r>
            <a:r>
              <a:rPr lang="ru-RU" dirty="0" smtClean="0"/>
              <a:t>безопасности движения за счет повышения устойчивости колеса от </a:t>
            </a:r>
            <a:r>
              <a:rPr lang="ru-RU" dirty="0" err="1" smtClean="0"/>
              <a:t>вкатывания</a:t>
            </a:r>
            <a:r>
              <a:rPr lang="ru-RU" dirty="0" smtClean="0"/>
              <a:t> на рельс</a:t>
            </a:r>
            <a:r>
              <a:rPr lang="ru-RU" dirty="0" smtClean="0"/>
              <a:t>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dirty="0" smtClean="0"/>
              <a:t>повышение </a:t>
            </a:r>
            <a:r>
              <a:rPr lang="ru-RU" dirty="0" smtClean="0"/>
              <a:t>срока службы колес и рельсов за счет снижения интенсивности износа</a:t>
            </a:r>
            <a:r>
              <a:rPr lang="ru-RU" dirty="0" smtClean="0"/>
              <a:t>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dirty="0" smtClean="0"/>
              <a:t>снижение </a:t>
            </a:r>
            <a:r>
              <a:rPr lang="ru-RU" dirty="0" smtClean="0"/>
              <a:t>расхода топливно-энергетических ресурсов на тягу поездов за счет снижения сопротивления движению в кривых</a:t>
            </a:r>
            <a:r>
              <a:rPr lang="ru-RU" dirty="0" smtClean="0"/>
              <a:t>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снижение </a:t>
            </a:r>
            <a:r>
              <a:rPr lang="ru-RU" dirty="0" smtClean="0"/>
              <a:t>уровня шума в кривых</a:t>
            </a:r>
            <a:r>
              <a:rPr lang="ru-RU" dirty="0" smtClean="0"/>
              <a:t>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dirty="0" smtClean="0"/>
              <a:t>повышение </a:t>
            </a:r>
            <a:r>
              <a:rPr lang="ru-RU" dirty="0" smtClean="0"/>
              <a:t>коэффициента полезного использования смазочного материала</a:t>
            </a:r>
            <a:r>
              <a:rPr lang="ru-RU" dirty="0" smtClean="0"/>
              <a:t>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dirty="0" smtClean="0"/>
              <a:t>модернизация </a:t>
            </a:r>
            <a:r>
              <a:rPr lang="ru-RU" dirty="0" smtClean="0"/>
              <a:t>процесса </a:t>
            </a:r>
            <a:r>
              <a:rPr lang="ru-RU" dirty="0" err="1" smtClean="0"/>
              <a:t>лубрикации</a:t>
            </a:r>
            <a:r>
              <a:rPr lang="ru-RU" dirty="0" smtClean="0"/>
              <a:t> сети железных дорог.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Автоматизированная система комплексного учета топливно-энергетических ресурсов железной дороги (АСКУ ТЭР ЖД)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Внедрение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системы АСКУ ТЭР позволяет: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обеспечить приборный и автоматизированный учет энергоресурсов;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интегрировать данные со всех существующих в филиале приборов учета ТЭР в общий информационный поток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автоматизировать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предоставление данных для коммерческих расчетов;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формировать данные для осуществления планирования потребления ТЭР и определения балансов расхода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предоставлять данные для формирования бюджетов затрат на ТЭР;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предупреждать потери ТЭР;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эффективно управлять ресурсами;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получать косвенную информацию о состоянии оборудования и качества работы персонала по отношению к расходу ТЭР.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Экономический эффект от внедрения системы можно разделить на: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прямой эффект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переход от расчетных методов определения объемов потребления ТЭР к расчетам за фактически потребленные объемы по приборному учету;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косвенный эффект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возможность планирования потребности ТЭР на основе обоснованных норм расхода, выявления нерациональных потерь при сведении баланса полученных и отпущенных ТЭР и осуществления оперативного управления и контроля потребления ТЭР.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Автоматизированные центральные тепловые пункты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620688"/>
            <a:ext cx="91440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Автоматизированные центральные тепловые пункты (АЦТП) предназначены для рационального и экономичного распределения тепловой энергии в системах отопления и горячего водоснабжения административных, жилых, производственных зданиях и сооружениях, а также для регулирования и учета параметров теплоносителя, поступающего к потребителям АЦТП.</a:t>
            </a:r>
          </a:p>
          <a:p>
            <a:r>
              <a:rPr lang="ru-RU" dirty="0" smtClean="0"/>
              <a:t>Основные технические характеристики: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суммарная тепловая нагрузка – до 5 МВт;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вид потребляемой энергии - электрическая энергия на привод насосов и вспомогательного оборудования;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требования по монтажной пригодности - поставка в собранном виде либо отдельными модулями;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температурный график работы тепловой сети - 95/70 °C;</a:t>
            </a:r>
          </a:p>
          <a:p>
            <a:r>
              <a:rPr lang="ru-RU" dirty="0" smtClean="0"/>
              <a:t>масса - определяется характеристиками выбранного оборудования.</a:t>
            </a:r>
            <a:endParaRPr lang="ru-RU" dirty="0"/>
          </a:p>
        </p:txBody>
      </p:sp>
      <p:pic>
        <p:nvPicPr>
          <p:cNvPr id="29698" name="Picture 2" descr="C:\Users\Солбон\Downloads\2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4437112"/>
            <a:ext cx="3046937" cy="21328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Солбон\Downloads\2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94194" y="4653136"/>
            <a:ext cx="3149806" cy="2204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Интеллектуальная система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электрообогрева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стрелочных переводов с дистанционным управлением и мониторингом INSV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Pintch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Aben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1124744"/>
            <a:ext cx="91440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Система позволяет: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течении дня, недели, месяца следить за потребляемой мощностью системы и ее рабочим состоянием с формированием необходимых отчетов и графиков работы;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случае потери мощности обогрева из-за изменения сопротивления нагревательного элемента и/или кабеля подать соответствующий сигнал оператору и сформировать собственный график техобслуживания;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предупредить обледенение, замораживание стрелки в результате внезапного снегопада на территории с низкой температурой окружающей среды за счет более интенсивного обогрева, используя более высокие значения температуры включения и выключения обогрева рельса;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значительно снизить затраты электроэнергии за счет автоматического включения и отключения обогрева по фактической погоде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Солбон\Downloads\2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4005064"/>
            <a:ext cx="2915816" cy="204107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671691"/>
            <a:ext cx="91440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Система мониторинга КТСМ размещается в шкафу управления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рельсосмазывателя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Рельсосмазыватель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оборудованный КТСМ, передает информацию о количестве расходных материалов (давление, напряжение батареи, наличие смазки), о количестве осей, о режимах и установках, номер шкафа и др. Передача информации осуществляется автоматически с задаваемой периодичностью (минимальная периодичность - каждый день, максимальная – каждая неделя). Кроме того, передается информация при снижении количества расходных материалов до минимальных (давление – 10 кгс/см</a:t>
            </a:r>
            <a:r>
              <a:rPr lang="ru-RU" sz="2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смазка 1 л, напряжение 9В) и при полном расходе материалов.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Основные технические характеристики: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используемые смазочные материалы - смазка "СПЛ", смазка полужидкая "ПУМА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";длина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смазываемого участка рельса - от 350 до 800 м;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объем смазки, содержащейся в одном выбросе - 0,35 см</a:t>
            </a:r>
            <a:r>
              <a:rPr lang="ru-RU" sz="2000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временные интервалы между выбросами - от 4 до 32 с;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контроль уровня смазки - с помощью встроенного датчика;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периодичность заправки резервуара смазкой - 6 месяцев;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начальное давление газа (азот N2) в баллоне - 15-16 МПа (150-160 кгс/см</a:t>
            </a:r>
            <a:r>
              <a:rPr lang="ru-RU" sz="2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);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рабочее давление в системе - 0,5-0,8 МПа (5-8 кгс/см</a:t>
            </a:r>
            <a:r>
              <a:rPr lang="ru-RU" sz="2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максимальное давление 1,0 МПа (10 кгс/см</a:t>
            </a:r>
            <a:r>
              <a:rPr lang="ru-RU" sz="2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батарея питания - тип 4×ER34615, 12В/16,5АЧч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Стационарный путевой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рельсосмазыватель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с двумя эжекторами (с системой мониторинга нижнего уровня)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Система регистрации и анализа параметров работы тепловоза и учета дизельного топлива АСК – ВИС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052736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Возможности системы: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оперативность доставки, обработки и отображения информации; контроль за работой локомотива может осуществляется практически в реальном времени из любой точки земного шара;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исключение из процесса передачи, накопления и обработки информации человеческих звеньев, чем обеспечивается ее максимальная сохранность и объективность получаемых результатов;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надежности работы системы за счет исключения съемных контактных устройств;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отсутствие инфраструктуры, обеспечивающей считывание и обмен сменных носителей;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учет дизельного топлива в единицах массы.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7" name="Picture 3" descr="C:\Users\Солбон\Downloads\2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4293096"/>
            <a:ext cx="3131840" cy="21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939</Words>
  <Application>Microsoft Office PowerPoint</Application>
  <PresentationFormat>Экран (4:3)</PresentationFormat>
  <Paragraphs>92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Солбон</dc:creator>
  <cp:lastModifiedBy>Солбон</cp:lastModifiedBy>
  <cp:revision>1</cp:revision>
  <dcterms:created xsi:type="dcterms:W3CDTF">2019-05-26T01:40:07Z</dcterms:created>
  <dcterms:modified xsi:type="dcterms:W3CDTF">2019-05-26T02:10:29Z</dcterms:modified>
</cp:coreProperties>
</file>