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E9D6-2230-4491-B2C1-EF68CE8C5546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81FF5D6-506A-4F83-BFA9-9B987280B2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E9D6-2230-4491-B2C1-EF68CE8C5546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F5D6-506A-4F83-BFA9-9B987280B2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E9D6-2230-4491-B2C1-EF68CE8C5546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F5D6-506A-4F83-BFA9-9B987280B2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E9D6-2230-4491-B2C1-EF68CE8C5546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81FF5D6-506A-4F83-BFA9-9B987280B2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E9D6-2230-4491-B2C1-EF68CE8C5546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F5D6-506A-4F83-BFA9-9B987280B2E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E9D6-2230-4491-B2C1-EF68CE8C5546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F5D6-506A-4F83-BFA9-9B987280B2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E9D6-2230-4491-B2C1-EF68CE8C5546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81FF5D6-506A-4F83-BFA9-9B987280B2E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E9D6-2230-4491-B2C1-EF68CE8C5546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F5D6-506A-4F83-BFA9-9B987280B2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E9D6-2230-4491-B2C1-EF68CE8C5546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F5D6-506A-4F83-BFA9-9B987280B2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E9D6-2230-4491-B2C1-EF68CE8C5546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F5D6-506A-4F83-BFA9-9B987280B2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9E9D6-2230-4491-B2C1-EF68CE8C5546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F5D6-506A-4F83-BFA9-9B987280B2E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029E9D6-2230-4491-B2C1-EF68CE8C5546}" type="datetimeFigureOut">
              <a:rPr lang="ru-RU" smtClean="0"/>
              <a:t>09.06.2019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81FF5D6-506A-4F83-BFA9-9B987280B2E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903980"/>
            <a:ext cx="5907386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Имидж </a:t>
            </a:r>
            <a:endParaRPr lang="ru-RU" sz="5400" b="1" dirty="0" smtClean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современного </a:t>
            </a:r>
            <a:r>
              <a:rPr lang="ru-RU" sz="54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педагога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724128" y="5085184"/>
            <a:ext cx="2699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Засядько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Валентина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https://s11.stc.all.kpcdn.net/share/i/4/425644/wx1080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4" r="900"/>
          <a:stretch/>
        </p:blipFill>
        <p:spPr bwMode="auto">
          <a:xfrm>
            <a:off x="323528" y="2924944"/>
            <a:ext cx="3590925" cy="37687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95900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42159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Немного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2152" y="935142"/>
            <a:ext cx="41733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Повесть временных лет…</a:t>
            </a:r>
          </a:p>
        </p:txBody>
      </p:sp>
      <p:pic>
        <p:nvPicPr>
          <p:cNvPr id="4" name="Рисунок 3" descr="http://uslide.ru/images/8/15094/960/img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0" t="27565" r="54487" b="10470"/>
          <a:stretch/>
        </p:blipFill>
        <p:spPr bwMode="auto">
          <a:xfrm>
            <a:off x="179512" y="2348880"/>
            <a:ext cx="2880320" cy="33843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://uslide.ru/images/8/15094/960/img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49" t="27565" r="11217" b="10470"/>
          <a:stretch/>
        </p:blipFill>
        <p:spPr bwMode="auto">
          <a:xfrm>
            <a:off x="3059832" y="2357830"/>
            <a:ext cx="2376264" cy="337542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436096" y="1024275"/>
            <a:ext cx="3563888" cy="470898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5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России первое упоминание о школе находили в русских летописях 988 года, больше тысячи лет тому назад. </a:t>
            </a:r>
            <a:endParaRPr lang="ru-RU" sz="25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5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5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«Повести временных лет» читаем: </a:t>
            </a:r>
            <a:endParaRPr lang="ru-RU" sz="25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5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5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Послал он (князь Владимир) собирать у лучших людей детей и отдавать их в обучение».</a:t>
            </a:r>
          </a:p>
        </p:txBody>
      </p:sp>
    </p:spTree>
    <p:extLst>
      <p:ext uri="{BB962C8B-B14F-4D97-AF65-F5344CB8AC3E}">
        <p14:creationId xmlns:p14="http://schemas.microsoft.com/office/powerpoint/2010/main" val="197858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1203"/>
            <a:ext cx="350172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1900-1917 гг.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97815" y="836712"/>
            <a:ext cx="48245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России для учителей гимназии - мужчин была обязательна единая форма, введенная Министерством просвещения: мундир, форменные брюки и фуражка</a:t>
            </a:r>
          </a:p>
        </p:txBody>
      </p:sp>
      <p:pic>
        <p:nvPicPr>
          <p:cNvPr id="4" name="Рисунок 3" descr="http://rusdozor.ru/wp-content/uploads/2017/10/uchitel-v-ri-768x525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25" b="9131"/>
          <a:stretch/>
        </p:blipFill>
        <p:spPr bwMode="auto">
          <a:xfrm>
            <a:off x="971600" y="2348880"/>
            <a:ext cx="7344816" cy="43424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1445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91951"/>
            <a:ext cx="336066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1917-1930 гг.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53954" y="972809"/>
            <a:ext cx="284623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Единую форму отменили. Мужчины-учителя носили строгие костюмы, белую сорочку, галстук, женщины - строгие платья с кружевным или шелковым воротником, блузы и юбки до щиколотки или середины голени. Можно было ходить в военной форме.</a:t>
            </a:r>
          </a:p>
        </p:txBody>
      </p:sp>
      <p:pic>
        <p:nvPicPr>
          <p:cNvPr id="4" name="Рисунок 3" descr="https://arhivurokov.ru/multiurok/html/2017/06/11/s_593cf00f37354/646019_9.jpe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237"/>
          <a:stretch/>
        </p:blipFill>
        <p:spPr bwMode="auto">
          <a:xfrm>
            <a:off x="107504" y="980728"/>
            <a:ext cx="3346450" cy="3581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187011.selcdn.ru/thumbnails/photos/2016/08/10/08mzjs8tyhrfmowe_1024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8" t="5457" r="12038" b="20774"/>
          <a:stretch/>
        </p:blipFill>
        <p:spPr bwMode="auto">
          <a:xfrm>
            <a:off x="6300192" y="3140968"/>
            <a:ext cx="2781300" cy="36347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7936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20084"/>
            <a:ext cx="336066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1930-1950 гг.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44008" y="5877272"/>
            <a:ext cx="4355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кителей и гимнастерок в классах возрастает.</a:t>
            </a:r>
          </a:p>
        </p:txBody>
      </p:sp>
      <p:pic>
        <p:nvPicPr>
          <p:cNvPr id="5" name="Рисунок 4" descr="Ð¡Ð¡Ð¡Ð  Ð² 1950-Ñ Ð³Ð¾Ð´Ð°Ñ (50 ÑÐ¾ÑÐ¾)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4248472" cy="453650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4283968" y="260648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5125" indent="-282575">
              <a:spcAft>
                <a:spcPct val="0"/>
              </a:spcAft>
              <a:buFont typeface="Wingdings 2" pitchFamily="18" charset="2"/>
              <a:buChar char=""/>
            </a:pPr>
            <a:r>
              <a:rPr lang="ru-RU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30-е годы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 «хорошего» учителя был связан со знанием своего предмета и методикой его преподавания, с высокой нравственностью, то есть на первое место выдвигается внутреннее содержание.</a:t>
            </a:r>
          </a:p>
          <a:p>
            <a:pPr marL="365125" indent="-282575">
              <a:spcAft>
                <a:spcPct val="0"/>
              </a:spcAft>
              <a:buFont typeface="Wingdings 2" pitchFamily="18" charset="2"/>
              <a:buChar char=""/>
            </a:pPr>
            <a:r>
              <a:rPr lang="ru-RU" altLang="ru-RU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40-е годы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в педагоге ценили знание предмета, общую эрудицию, политическую зрелость. </a:t>
            </a:r>
          </a:p>
        </p:txBody>
      </p:sp>
    </p:spTree>
    <p:extLst>
      <p:ext uri="{BB962C8B-B14F-4D97-AF65-F5344CB8AC3E}">
        <p14:creationId xmlns:p14="http://schemas.microsoft.com/office/powerpoint/2010/main" val="60076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0175" y="248053"/>
            <a:ext cx="336066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1960-1970 гг.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6308" y="1124744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Костюм-двойка и вельветовые куртки вытесняют военную форму, для учителей-женщин допускаются платья из легких тканей, трикотажные кофточки, шелковые блузки и невысокий каблук.</a:t>
            </a:r>
          </a:p>
        </p:txBody>
      </p:sp>
      <p:pic>
        <p:nvPicPr>
          <p:cNvPr id="4" name="Рисунок 3" descr="http://pskovlib.ru/images3/metodchronfoto_002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03" r="12501"/>
          <a:stretch/>
        </p:blipFill>
        <p:spPr bwMode="auto">
          <a:xfrm>
            <a:off x="4738308" y="248052"/>
            <a:ext cx="4027797" cy="37570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://m.amic.ru/images/news/news/372635_size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23" r="18805"/>
          <a:stretch/>
        </p:blipFill>
        <p:spPr bwMode="auto">
          <a:xfrm>
            <a:off x="179512" y="3212977"/>
            <a:ext cx="4104456" cy="35336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427984" y="4365104"/>
            <a:ext cx="4572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60-е годы – кроме знания предмета ценилась воля, авторитет, приятная наружность, умение говорить логично и выразительно.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70-е годы – авторитетный, умный, приветливый, хороший организатор.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286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6940" y="237819"/>
            <a:ext cx="336066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1980-1990 гг.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5541" y="112474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Мужчины-учителя ходили в трикотажных свитерах и джинсах, у женщин допустимы брючные костюмы, мини-юбки, макияж.</a:t>
            </a:r>
          </a:p>
        </p:txBody>
      </p:sp>
      <p:pic>
        <p:nvPicPr>
          <p:cNvPr id="5" name="Рисунок 4" descr="https://pastvu.com/_p/a/0/9/1/0912d79d6aefd2391ee9f9b811d7e2f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820" y="2206050"/>
            <a:ext cx="4405668" cy="292752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22033" y="5297030"/>
            <a:ext cx="52565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80-е годы – сочетание строгости с душевной добротой, эрудиция, аккуратность.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90-е годы – доброта, внимательность, чувство юмора, такт. </a:t>
            </a:r>
          </a:p>
        </p:txBody>
      </p:sp>
    </p:spTree>
    <p:extLst>
      <p:ext uri="{BB962C8B-B14F-4D97-AF65-F5344CB8AC3E}">
        <p14:creationId xmlns:p14="http://schemas.microsoft.com/office/powerpoint/2010/main" val="322732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96944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2000 года ограничений 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нет</a:t>
            </a:r>
            <a:b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4941168"/>
            <a:ext cx="838842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Деловой стиль одежды учителя – это наиболее подходящий и простой вариант. Составить рабочий гардероб не просто, это требует времени и денег, и если вы не хотите потратить слишком много усилий, то удобнее всего выбирать деловую одежду. У нее практичные фасоны и базовая палитра цветов, которые подходят ко всему.</a:t>
            </a:r>
          </a:p>
        </p:txBody>
      </p:sp>
      <p:pic>
        <p:nvPicPr>
          <p:cNvPr id="1026" name="Picture 2" descr="http://www.elabuga.build2last.ru/images_material/89341/specodezhda-photo-89341-elabug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5313970" cy="3643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avatars.mds.yandex.net/get-pdb/25978/2c2354f4-2057-4f3c-a2dd-daa669c03103/s1200?webp=false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46" r="24622"/>
          <a:stretch/>
        </p:blipFill>
        <p:spPr bwMode="auto">
          <a:xfrm>
            <a:off x="5493482" y="980728"/>
            <a:ext cx="1519392" cy="36494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8675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7854" y="194737"/>
            <a:ext cx="85720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2013 - введен </a:t>
            </a:r>
            <a:r>
              <a:rPr lang="ru-RU" sz="4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дресс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код  для учителя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1749" y="1124744"/>
            <a:ext cx="786713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Комитет Госдумы по вопросам семьи, женщин и детей и комитет по вопросам образования приступили к написанию федерального Кодекса школьной чести. Отныне нормы поведения и внешнего виды будут касаться не только учеников, но и учителей.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uchportfolio.ru/users_content/88cf91a1aef212f3c2cd12406983427d/images/4(20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677"/>
          <a:stretch/>
        </p:blipFill>
        <p:spPr bwMode="auto">
          <a:xfrm>
            <a:off x="5868144" y="2780928"/>
            <a:ext cx="2971800" cy="3886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://ruscoach.ru/wp-content/uploads/2016/12/biznes-stil-odejda-42570-large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33" t="2667" r="13667" b="3834"/>
          <a:stretch/>
        </p:blipFill>
        <p:spPr bwMode="auto">
          <a:xfrm>
            <a:off x="1272363" y="2780928"/>
            <a:ext cx="3281536" cy="381904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661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56672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«Я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убежден, что учитель не должен выглядеть жалко, от него должен исходить запах хорошего парфюма, он должен быть очень прилично и элегантно одетым. Мы не требуем белый верх и черный низ в стиле Надежды Константиновны Крупской, поэтому тут есть огромное пространство для самовыражения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учителя»</a:t>
            </a:r>
          </a:p>
          <a:p>
            <a:pPr algn="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заслуженный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России</a:t>
            </a:r>
          </a:p>
          <a:p>
            <a:pPr algn="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Евгений Ямбург.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s://uchportfolio.ru/users_content/88cf91a1aef212f3c2cd12406983427d/images/10(15)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55" t="3226" r="22811"/>
          <a:stretch/>
        </p:blipFill>
        <p:spPr bwMode="auto">
          <a:xfrm>
            <a:off x="107504" y="2636913"/>
            <a:ext cx="2160240" cy="41915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uchportfolio.ru/users_content/88cf91a1aef212f3c2cd12406983427d/images/21(6)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284985"/>
            <a:ext cx="5470376" cy="35434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691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88640"/>
            <a:ext cx="38080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Ядро имиджа</a:t>
            </a: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958081"/>
            <a:ext cx="87849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indent="-282575">
              <a:spcAft>
                <a:spcPct val="0"/>
              </a:spcAft>
              <a:buFont typeface="Wingdings 2" pitchFamily="18" charset="2"/>
              <a:buChar char=""/>
            </a:pPr>
            <a:r>
              <a:rPr lang="ru-RU" altLang="ru-RU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установка</a:t>
            </a:r>
            <a:r>
              <a:rPr lang="ru-RU" alt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высокая самооценка. </a:t>
            </a:r>
          </a:p>
          <a:p>
            <a:pPr marL="365125" indent="-282575">
              <a:spcAft>
                <a:spcPct val="0"/>
              </a:spcAft>
              <a:buFont typeface="Wingdings 2" pitchFamily="18" charset="2"/>
              <a:buChar char=""/>
            </a:pPr>
            <a:r>
              <a:rPr lang="ru-RU" altLang="ru-RU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установка</a:t>
            </a:r>
            <a:r>
              <a:rPr lang="ru-RU" alt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позитивное отношение к жизни. </a:t>
            </a:r>
          </a:p>
          <a:p>
            <a:pPr marL="365125" indent="-282575">
              <a:spcAft>
                <a:spcPct val="0"/>
              </a:spcAft>
              <a:buFont typeface="Wingdings 2" pitchFamily="18" charset="2"/>
              <a:buChar char=""/>
            </a:pPr>
            <a:r>
              <a:rPr lang="ru-RU" altLang="ru-RU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Третья установка</a:t>
            </a:r>
            <a:r>
              <a:rPr lang="ru-RU" alt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вера в добро. </a:t>
            </a:r>
          </a:p>
          <a:p>
            <a:pPr marL="365125" indent="-282575">
              <a:spcAft>
                <a:spcPct val="0"/>
              </a:spcAft>
              <a:buFont typeface="Wingdings 2" pitchFamily="18" charset="2"/>
              <a:buChar char=""/>
            </a:pPr>
            <a:r>
              <a:rPr lang="ru-RU" altLang="ru-RU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Четвертая установка</a:t>
            </a:r>
            <a:r>
              <a:rPr lang="ru-RU" alt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умение видеть и чувствовать свою сопричастность к происходящему. </a:t>
            </a:r>
          </a:p>
          <a:p>
            <a:pPr marL="365125" indent="-282575">
              <a:spcAft>
                <a:spcPct val="0"/>
              </a:spcAft>
              <a:buFont typeface="Wingdings 2" pitchFamily="18" charset="2"/>
              <a:buChar char=""/>
            </a:pPr>
            <a:r>
              <a:rPr lang="ru-RU" altLang="ru-RU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Пятая установка</a:t>
            </a:r>
            <a:r>
              <a:rPr lang="ru-RU" alt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умение меняться, учиться у жизни, умение рисковать, использовать новые формы бытия. </a:t>
            </a:r>
          </a:p>
          <a:p>
            <a:pPr marL="365125" indent="-282575">
              <a:spcAft>
                <a:spcPct val="0"/>
              </a:spcAft>
              <a:buFont typeface="Wingdings 2" pitchFamily="18" charset="2"/>
              <a:buChar char=""/>
            </a:pPr>
            <a:r>
              <a:rPr lang="ru-RU" altLang="ru-RU" sz="3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Позиция – “Я – хороший, ты – хороший” - позиция “победителя”.</a:t>
            </a:r>
            <a:r>
              <a:rPr lang="ru-RU" alt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7878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620688"/>
            <a:ext cx="662473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должен иметь необыкновенно много нравственной энергии, чтоб не уснуть под убаюкивающее журчанье однообразной учительской жизни.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8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К.Д</a:t>
            </a: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Ушинский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2143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Одежда учителя должна соответствовать современным нормам, правилам и этикету общества, а также должна соответствовать определённому дню, например: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98126" y="2310072"/>
            <a:ext cx="4248472" cy="41704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lvl="0" indent="-342900" algn="ctr">
              <a:lnSpc>
                <a:spcPct val="115000"/>
              </a:lnSpc>
              <a:spcAft>
                <a:spcPts val="1000"/>
              </a:spcAft>
              <a:buFont typeface="Webdings"/>
              <a:buChar char=""/>
              <a:tabLst>
                <a:tab pos="457200" algn="l"/>
              </a:tabLst>
            </a:pPr>
            <a:endParaRPr lang="ru-RU" sz="2000" b="1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1000"/>
              </a:spcAft>
              <a:buFont typeface="Webdings"/>
              <a:buChar char="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Урок </a:t>
            </a:r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или контрольная работа - мисс "Строгость". </a:t>
            </a:r>
            <a:endParaRPr lang="ru-RU" sz="20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1000"/>
              </a:spcAft>
              <a:buFont typeface="Webdings"/>
              <a:buChar char=""/>
              <a:tabLst>
                <a:tab pos="457200" algn="l"/>
              </a:tabLst>
            </a:pPr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 праздник </a:t>
            </a: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– </a:t>
            </a:r>
          </a:p>
          <a:p>
            <a:pPr marL="342900" lvl="0" indent="-342900" algn="ctr">
              <a:lnSpc>
                <a:spcPct val="115000"/>
              </a:lnSpc>
              <a:spcAft>
                <a:spcPts val="1000"/>
              </a:spcAft>
              <a:buFont typeface="Webdings"/>
              <a:buChar char="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мисс </a:t>
            </a:r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"Торжественность" или  мисс "Элегантность". </a:t>
            </a:r>
            <a:endParaRPr lang="ru-RU" sz="20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1000"/>
              </a:spcAft>
              <a:buFont typeface="Webdings"/>
              <a:buChar char=""/>
              <a:tabLst>
                <a:tab pos="457200" algn="l"/>
              </a:tabLst>
            </a:pPr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 педсовет </a:t>
            </a: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– </a:t>
            </a:r>
          </a:p>
          <a:p>
            <a:pPr marL="342900" lvl="0" indent="-342900" algn="ctr">
              <a:lnSpc>
                <a:spcPct val="115000"/>
              </a:lnSpc>
              <a:spcAft>
                <a:spcPts val="1000"/>
              </a:spcAft>
              <a:buFont typeface="Webdings"/>
              <a:buChar char="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мисс </a:t>
            </a:r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"Сдержанность". </a:t>
            </a:r>
            <a:endParaRPr lang="ru-RU" sz="20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1000"/>
              </a:spcAft>
              <a:buFont typeface="Webdings"/>
              <a:buChar char=""/>
              <a:tabLst>
                <a:tab pos="457200" algn="l"/>
              </a:tabLst>
            </a:pPr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 спортигры </a:t>
            </a: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–</a:t>
            </a:r>
          </a:p>
          <a:p>
            <a:pPr marL="342900" lvl="0" indent="-342900" algn="ctr">
              <a:lnSpc>
                <a:spcPct val="115000"/>
              </a:lnSpc>
              <a:spcAft>
                <a:spcPts val="1000"/>
              </a:spcAft>
              <a:buFont typeface="Webdings"/>
              <a:buChar char="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мисс "Здоровье". </a:t>
            </a:r>
            <a:endParaRPr lang="ru-RU" sz="20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</p:txBody>
      </p:sp>
      <p:pic>
        <p:nvPicPr>
          <p:cNvPr id="4" name="Рисунок 3" descr="https://www.s.048.ua/section/newsInternalIcon/upload/images/news/icon/000/028/022/6665a7b0b0ca01db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46" r="7508"/>
          <a:stretch/>
        </p:blipFill>
        <p:spPr bwMode="auto">
          <a:xfrm>
            <a:off x="107504" y="4221088"/>
            <a:ext cx="3528392" cy="24482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avatars.mds.yandex.net/get-pdb/27625/0dfec8a7-0222-4b5e-936e-7437a4611309/s1200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8" r="5286"/>
          <a:stretch/>
        </p:blipFill>
        <p:spPr bwMode="auto">
          <a:xfrm>
            <a:off x="7380312" y="2636912"/>
            <a:ext cx="1571625" cy="38684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5404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6836" y="260648"/>
            <a:ext cx="845032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Успешные принципы в имидже!</a:t>
            </a:r>
            <a:endParaRPr lang="ru-RU" sz="44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3193" y="1556792"/>
            <a:ext cx="825761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гармонии 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визуального образа.</a:t>
            </a:r>
          </a:p>
          <a:p>
            <a:endParaRPr lang="ru-RU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alt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коммуникативности</a:t>
            </a:r>
            <a:r>
              <a:rPr lang="ru-RU" alt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многообразия форм и способов информационного взаимодействия. </a:t>
            </a:r>
          </a:p>
          <a:p>
            <a:endParaRPr lang="ru-RU" alt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alt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саморегуляции</a:t>
            </a:r>
            <a:r>
              <a:rPr lang="ru-RU" alt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alt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ортобиоза</a:t>
            </a:r>
            <a:r>
              <a:rPr lang="ru-RU" alt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(наука о технологии </a:t>
            </a:r>
            <a:r>
              <a:rPr lang="ru-RU" alt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самосбережения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тела и души).</a:t>
            </a:r>
          </a:p>
          <a:p>
            <a:endParaRPr lang="ru-RU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речевого воздействия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9524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9532" y="188640"/>
            <a:ext cx="8424936" cy="95410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2800" b="1" dirty="0">
                <a:solidFill>
                  <a:srgbClr val="E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КРАСИВО ВЫГЛЯДЕТЬ – ЗНАЧИТ ПРОЯВЛЯТЬ УВАЖЕНИЕ К ОКРУЖАЮЩИМ ЛЮДЯМ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3" y="1472208"/>
            <a:ext cx="5400599" cy="188478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ДЕТИ УЧАТСЯ У ВЗРОСЛЫХ ЛЮДЕЙ, И ПРЕЖДЕ ВСЕГО У ЛЮБИМОГО УЧИТЕЛЯ, ПРАВИЛЬНО ОДЕВАТЬСЯ </a:t>
            </a:r>
            <a:endParaRPr lang="ru-RU" sz="24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9533" y="3901939"/>
            <a:ext cx="5580620" cy="247938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Настоящий учитель не станет подчеркивать одеждой свою привлекательность, он будет демонстрировать на работе свой ум, профессиональные навыки и способности, более важные во всех отношениях, чем внешность.</a:t>
            </a:r>
            <a:endParaRPr lang="ru-RU" sz="20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505047"/>
            <a:ext cx="2963018" cy="487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64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62389"/>
            <a:ext cx="55049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 нагрузка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07904" y="1552639"/>
            <a:ext cx="51125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ru-RU" altLang="ru-RU" sz="2400" dirty="0">
                <a:latin typeface="Times New Roman" panose="02020603050405020304" pitchFamily="18" charset="0"/>
                <a:cs typeface="Times New Roman" pitchFamily="18" charset="0"/>
              </a:rPr>
              <a:t>Во - первых, аккуратно, чисто и 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со вкусом одетый педагог воспитывает 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эти же качества в  воспитанниках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Во – вторых, одежда педагога  </a:t>
            </a: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может отвлекать внимание 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во время занятия, подрывая процесс обучения.</a:t>
            </a:r>
          </a:p>
        </p:txBody>
      </p:sp>
      <p:pic>
        <p:nvPicPr>
          <p:cNvPr id="4" name="Рисунок 3" descr="https://banner2.kisspng.com/20180420/yrw/kisspng-teacher-animation-school-education-female-teacher-5ada2253399a23.029537461524245075236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89" r="18171"/>
          <a:stretch/>
        </p:blipFill>
        <p:spPr bwMode="auto">
          <a:xfrm>
            <a:off x="179512" y="1772816"/>
            <a:ext cx="3456384" cy="4709546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350592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2878160" cy="769441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Помним!!!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196752"/>
            <a:ext cx="842493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1: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Будь опрятным!</a:t>
            </a:r>
          </a:p>
          <a:p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2: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Соответствуйте. Ваша одежда должна соответствовать Вашему возрасту и положению, ситуации, времени суток и времени года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3: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Следите за речью!</a:t>
            </a:r>
          </a:p>
          <a:p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4: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Будьте общительны и </a:t>
            </a:r>
            <a:endParaRPr lang="ru-RU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доброжелательны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забывайте о необходимой дистанции</a:t>
            </a:r>
          </a:p>
          <a:p>
            <a:endParaRPr lang="ru-RU" altLang="ru-RU" dirty="0">
              <a:latin typeface="Century Gothic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419213"/>
            <a:ext cx="2623939" cy="4271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8477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дает работа над собственным имиджем!?...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957208"/>
            <a:ext cx="871296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Проявить свою индивидуальность.</a:t>
            </a:r>
          </a:p>
          <a:p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Поможет одержать победу над своими страхами.</a:t>
            </a:r>
          </a:p>
          <a:p>
            <a:r>
              <a:rPr lang="ru-RU" alt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Почувствовать свои силы и увлечь за собой учеников.</a:t>
            </a:r>
          </a:p>
          <a:p>
            <a:r>
              <a:rPr lang="ru-RU" alt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детей не только учёным словом, но и собственным жизненным примером!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3212976"/>
            <a:ext cx="536749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altLang="ru-RU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Воспитать «крылатого»</a:t>
            </a:r>
          </a:p>
          <a:p>
            <a:pPr algn="r">
              <a:defRPr/>
            </a:pPr>
            <a:r>
              <a:rPr lang="ru-RU" altLang="ru-RU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может только «крылатый» педагог и родитель</a:t>
            </a:r>
            <a:r>
              <a:rPr lang="ru-RU" alt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r">
              <a:defRPr/>
            </a:pPr>
            <a:r>
              <a:rPr lang="ru-RU" altLang="ru-RU" sz="20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воспитать </a:t>
            </a:r>
            <a:r>
              <a:rPr lang="ru-RU" altLang="ru-RU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счастливого может только счастливый,</a:t>
            </a:r>
            <a:r>
              <a:rPr lang="ru-RU" altLang="ru-RU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000" b="1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defRPr/>
            </a:pPr>
            <a:r>
              <a:rPr lang="ru-RU" altLang="ru-RU" sz="20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altLang="ru-RU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современного – только современный.</a:t>
            </a:r>
          </a:p>
          <a:p>
            <a:pPr algn="r"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Народная мудрость</a:t>
            </a:r>
            <a:endParaRPr lang="ru-RU" altLang="ru-RU" sz="20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24" y="3212976"/>
            <a:ext cx="3289548" cy="3289548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996332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Помните!!! </a:t>
            </a:r>
            <a:b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980728"/>
            <a:ext cx="63367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Привлекательные люди</a:t>
            </a:r>
          </a:p>
          <a:p>
            <a:pPr>
              <a:buFontTx/>
              <a:buChar char="•"/>
            </a:pPr>
            <a:r>
              <a:rPr lang="ru-RU" alt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 и </a:t>
            </a:r>
            <a:r>
              <a:rPr lang="ru-RU" alt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охотно улыбаются;</a:t>
            </a:r>
          </a:p>
          <a:p>
            <a:pPr>
              <a:buFontTx/>
              <a:buChar char="•"/>
            </a:pPr>
            <a:r>
              <a:rPr lang="ru-RU" alt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обладают хорошим чувством юмора</a:t>
            </a:r>
            <a:r>
              <a:rPr lang="ru-RU" alt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Tx/>
              <a:buChar char="•"/>
            </a:pPr>
            <a:r>
              <a:rPr lang="ru-RU" alt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 себя ведут</a:t>
            </a:r>
            <a:r>
              <a:rPr lang="ru-RU" alt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Tx/>
              <a:buChar char="•"/>
            </a:pPr>
            <a:r>
              <a:rPr lang="ru-RU" alt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позитивны</a:t>
            </a:r>
            <a:r>
              <a:rPr lang="ru-RU" alt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Tx/>
              <a:buChar char="•"/>
            </a:pPr>
            <a:r>
              <a:rPr lang="ru-RU" alt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 и охотно говорят комплименты</a:t>
            </a:r>
            <a:r>
              <a:rPr lang="ru-RU" alt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Tx/>
              <a:buChar char="•"/>
            </a:pPr>
            <a:r>
              <a:rPr lang="ru-RU" alt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знакомы с этикетом и следуют ему;</a:t>
            </a:r>
          </a:p>
          <a:p>
            <a:pPr>
              <a:buFontTx/>
              <a:buChar char="•"/>
            </a:pPr>
            <a:r>
              <a:rPr lang="ru-RU" alt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уверены в себе</a:t>
            </a:r>
            <a:r>
              <a:rPr lang="ru-RU" alt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Tx/>
              <a:buChar char="•"/>
            </a:pPr>
            <a:r>
              <a:rPr lang="ru-RU" alt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умеют посмеяться над собой</a:t>
            </a:r>
            <a:r>
              <a:rPr lang="ru-RU" alt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Tx/>
              <a:buChar char="•"/>
            </a:pPr>
            <a:r>
              <a:rPr lang="ru-RU" alt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быстро вызывают человека на разговор </a:t>
            </a:r>
            <a:r>
              <a:rPr lang="ru-RU" alt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нем самом;</a:t>
            </a:r>
          </a:p>
          <a:p>
            <a:pPr>
              <a:buFontTx/>
              <a:buChar char="•"/>
            </a:pPr>
            <a:r>
              <a:rPr lang="ru-RU" alt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осознают свои ограниченные возможности </a:t>
            </a:r>
            <a:r>
              <a:rPr lang="ru-RU" alt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то, что у них нет ответов на все вопросы;</a:t>
            </a:r>
          </a:p>
          <a:p>
            <a:pPr>
              <a:buFontTx/>
              <a:buChar char="•"/>
            </a:pPr>
            <a:r>
              <a:rPr lang="ru-RU" alt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дружелюбны</a:t>
            </a:r>
            <a:r>
              <a:rPr lang="ru-RU" alt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 ними легко в общении.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3036" y="119118"/>
            <a:ext cx="4428818" cy="3062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8379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55833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chemeClr val="tx2">
                    <a:satMod val="13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Еще одно правило….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859340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indent="-282575">
              <a:spcAft>
                <a:spcPct val="0"/>
              </a:spcAft>
              <a:buFont typeface="Wingdings 2" pitchFamily="18" charset="2"/>
              <a:buChar char=""/>
            </a:pP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5: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Самосовершенствуйтесь! </a:t>
            </a:r>
            <a:endParaRPr lang="ru-RU" alt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550">
              <a:spcAft>
                <a:spcPct val="0"/>
              </a:spcAft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 это очень важно. Мы должны идти в ногу со временем. Не бойтесь учиться! Чаще вспоминайте пословицу: </a:t>
            </a:r>
            <a:r>
              <a:rPr lang="ru-RU" altLang="ru-RU" sz="2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"Не стыдно не знать, стыдно не учиться!" </a:t>
            </a:r>
            <a:endParaRPr lang="ru-RU" altLang="ru-RU" sz="24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550">
              <a:spcAft>
                <a:spcPct val="0"/>
              </a:spcAft>
            </a:pP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курсе событий, овладевайте новыми технологиями! Тогда Вы будете интересны своим воспитанникам.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663026"/>
            <a:ext cx="2498576" cy="3123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95375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64704"/>
            <a:ext cx="82809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должен иметь необыкновенно много нравственной энергии, чтоб не уснуть под убаюкивающее журчанье однообразной учительской жизни.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К.Д. Ушинский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419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64096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 "педагог" – особенная. </a:t>
            </a:r>
            <a:b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– это те люди, которые всегда на виду, рядом с нами всегда находятся родители, ученики, коллеги.</a:t>
            </a:r>
          </a:p>
          <a:p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профессия, которая предполагает способность успешно функционировать, профессия типа «человек-человек». </a:t>
            </a:r>
          </a:p>
          <a:p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всегда на виду, поэтому безупречное владение своим ремеслом – это только первая ступень профессионализма. На втором месте стоит такое качество, как современный имидж.</a:t>
            </a:r>
            <a:endParaRPr lang="en-US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Имидж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неотъемлемая часть профессионализма в педагогической сфере деятельности. В современном мире имидж это важное качество педагога.</a:t>
            </a:r>
          </a:p>
          <a:p>
            <a:endParaRPr lang="ru-RU" alt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139952" y="4725144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defRPr/>
            </a:pPr>
            <a:r>
              <a:rPr lang="ru-RU" alt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</a:rPr>
              <a:t>Я есть то, </a:t>
            </a:r>
            <a:endParaRPr lang="ru-RU" altLang="ru-RU" sz="2800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anose="03010101010201010101" pitchFamily="66" charset="0"/>
            </a:endParaRPr>
          </a:p>
          <a:p>
            <a:pPr algn="r">
              <a:defRPr/>
            </a:pPr>
            <a:r>
              <a:rPr lang="ru-RU" alt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</a:rPr>
              <a:t>чем </a:t>
            </a:r>
            <a:r>
              <a:rPr lang="ru-RU" alt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</a:rPr>
              <a:t>признают меня окружающие.</a:t>
            </a:r>
          </a:p>
          <a:p>
            <a:pPr algn="r">
              <a:defRPr/>
            </a:pPr>
            <a:r>
              <a:rPr lang="ru-RU" alt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</a:rPr>
              <a:t>                                   </a:t>
            </a:r>
            <a:r>
              <a:rPr lang="ru-RU" altLang="ru-RU" sz="28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anose="03010101010201010101" pitchFamily="66" charset="0"/>
              </a:rPr>
              <a:t>У.Джеймс</a:t>
            </a:r>
            <a:endParaRPr lang="ru-RU" altLang="ru-RU" sz="2800" b="1" i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555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35292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83464" algn="just">
              <a:defRPr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 определяют в непрофессиональной среде очень быстро. </a:t>
            </a:r>
          </a:p>
          <a:p>
            <a:pPr marL="365760" indent="-283464" algn="just">
              <a:defRPr/>
            </a:pP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Причина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большинство педагогов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загоняют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прокрустово ложе устаревших и неконструктивных традиций и правил свою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индивидуальность, самобытность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.... </a:t>
            </a:r>
          </a:p>
          <a:p>
            <a:pPr marL="365760" indent="-283464" algn="r">
              <a:defRPr/>
            </a:pP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Л.М. Митина</a:t>
            </a:r>
          </a:p>
        </p:txBody>
      </p:sp>
      <p:pic>
        <p:nvPicPr>
          <p:cNvPr id="3" name="Рисунок 2" descr="https://cdn2.arhivurokov.ru/multiurok/html/2017/10/12/s_59df7fa3764f5/img7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37" t="14103" r="4007" b="15171"/>
          <a:stretch/>
        </p:blipFill>
        <p:spPr bwMode="auto">
          <a:xfrm>
            <a:off x="294114" y="2276872"/>
            <a:ext cx="2981742" cy="44489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4644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7920880" cy="630942"/>
          </a:xfrm>
          <a:prstGeom prst="rect">
            <a:avLst/>
          </a:prstGeom>
          <a:scene3d>
            <a:camera prst="perspectiveRelaxed"/>
            <a:lightRig rig="threePt" dir="t"/>
          </a:scene3d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35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ТЕХНОЛОГИЯ ПОСТРОЕНИЯ ИМИДЖА 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1484784"/>
            <a:ext cx="1855465" cy="914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000" b="1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ИМИДЖ </a:t>
            </a:r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ЛИЧНОСТИ</a:t>
            </a:r>
            <a:endParaRPr lang="ru-RU" sz="20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solidFill>
                  <a:schemeClr val="tx1"/>
                </a:solidFill>
                <a:effectLst/>
                <a:ea typeface="Calibri"/>
                <a:cs typeface="Times New Roman"/>
              </a:rPr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02946" y="980728"/>
            <a:ext cx="67820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(от </a:t>
            </a:r>
            <a:r>
              <a:rPr lang="ru-RU" alt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англ.</a:t>
            </a:r>
            <a:r>
              <a:rPr lang="ru-RU" altLang="ru-RU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Image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«изображение», «отражение», «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образ») 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ореол, создаваемый вокруг конкретной личности с целью ее популяризации и оказания эмоционально-психологического воздействия на общественное мнение.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1" y="4653136"/>
            <a:ext cx="2051426" cy="914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000" b="1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ИМИДЖ </a:t>
            </a:r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ПЕДАГОГА</a:t>
            </a:r>
            <a:endParaRPr lang="ru-RU" sz="20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33630" y="4365104"/>
            <a:ext cx="61206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эмоционально окрашенный стереотип восприятия </a:t>
            </a:r>
            <a:r>
              <a:rPr lang="ru-RU" alt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ОБРАЗА 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учителя в сознании воспитанников, коллег, социального окружения, в массовом сознании.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2404"/>
            <a:ext cx="3228975" cy="322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85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2952762" y="2008645"/>
            <a:ext cx="2987390" cy="1853612"/>
          </a:xfrm>
          <a:prstGeom prst="cloud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4">
                <a:lumMod val="75000"/>
              </a:schemeClr>
            </a:solidFill>
          </a:ln>
          <a:scene3d>
            <a:camera prst="isometricOffAxis1Righ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600" b="1" dirty="0">
                <a:solidFill>
                  <a:srgbClr val="C00000"/>
                </a:solidFill>
                <a:effectLst/>
                <a:latin typeface="Monotype Corsiva" panose="03010101010201010101" pitchFamily="66" charset="0"/>
                <a:ea typeface="Calibri"/>
                <a:cs typeface="Times New Roman"/>
              </a:rPr>
              <a:t>ОБРАЗ</a:t>
            </a:r>
            <a:endParaRPr lang="ru-RU" sz="4600" dirty="0">
              <a:solidFill>
                <a:srgbClr val="C00000"/>
              </a:solidFill>
              <a:effectLst/>
              <a:latin typeface="Monotype Corsiva" panose="03010101010201010101" pitchFamily="66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solidFill>
                  <a:srgbClr val="C00000"/>
                </a:solidFill>
                <a:effectLst/>
                <a:ea typeface="Calibri"/>
                <a:cs typeface="Times New Roman"/>
              </a:rPr>
              <a:t> </a:t>
            </a:r>
          </a:p>
        </p:txBody>
      </p:sp>
      <p:sp>
        <p:nvSpPr>
          <p:cNvPr id="3" name="Прямоугольник с двумя вырезанными противолежащими углами 2"/>
          <p:cNvSpPr/>
          <p:nvPr/>
        </p:nvSpPr>
        <p:spPr>
          <a:xfrm>
            <a:off x="179512" y="260349"/>
            <a:ext cx="2232248" cy="745531"/>
          </a:xfrm>
          <a:prstGeom prst="snip2Diag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b="1" dirty="0" smtClean="0">
              <a:solidFill>
                <a:schemeClr val="bg2">
                  <a:lumMod val="25000"/>
                </a:schemeClr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ДЕЛОВЫЕ </a:t>
            </a:r>
            <a:r>
              <a:rPr lang="ru-RU" b="1" dirty="0">
                <a:solidFill>
                  <a:schemeClr val="bg2">
                    <a:lumMod val="25000"/>
                  </a:schemeClr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КАЧЕСТВА</a:t>
            </a:r>
            <a:endParaRPr lang="ru-RU" dirty="0">
              <a:solidFill>
                <a:schemeClr val="bg2">
                  <a:lumMod val="25000"/>
                </a:schemeClr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solidFill>
                  <a:schemeClr val="bg2">
                    <a:lumMod val="25000"/>
                  </a:schemeClr>
                </a:solidFill>
                <a:effectLst/>
                <a:ea typeface="Calibri"/>
                <a:cs typeface="Times New Roman"/>
              </a:rPr>
              <a:t> </a:t>
            </a:r>
          </a:p>
        </p:txBody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6749287" y="260349"/>
            <a:ext cx="2088232" cy="540060"/>
          </a:xfrm>
          <a:prstGeom prst="snip2Diag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b="1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ВОСПИТАНИЕ</a:t>
            </a:r>
            <a:endParaRPr lang="ru-RU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232666" y="5770984"/>
            <a:ext cx="2125939" cy="601216"/>
          </a:xfrm>
          <a:prstGeom prst="snip2Diag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ОБРАЗОВАНИЕ</a:t>
            </a:r>
            <a:endParaRPr lang="ru-RU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</p:txBody>
      </p:sp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6948263" y="5770984"/>
            <a:ext cx="1562100" cy="601216"/>
          </a:xfrm>
          <a:prstGeom prst="snip2Diag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b="1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ТАКТ</a:t>
            </a:r>
            <a:endParaRPr lang="ru-RU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</p:txBody>
      </p:sp>
      <p:sp>
        <p:nvSpPr>
          <p:cNvPr id="7" name="Овал 6"/>
          <p:cNvSpPr/>
          <p:nvPr/>
        </p:nvSpPr>
        <p:spPr>
          <a:xfrm>
            <a:off x="946448" y="1687345"/>
            <a:ext cx="2376264" cy="773153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b="1" dirty="0" smtClean="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7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ОБРАЗ </a:t>
            </a:r>
            <a:endParaRPr lang="ru-RU" sz="17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7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МЫШЛЕНИЯ</a:t>
            </a:r>
            <a:endParaRPr lang="ru-RU" sz="17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</p:txBody>
      </p:sp>
      <p:sp>
        <p:nvSpPr>
          <p:cNvPr id="8" name="Овал 7"/>
          <p:cNvSpPr/>
          <p:nvPr/>
        </p:nvSpPr>
        <p:spPr>
          <a:xfrm>
            <a:off x="3490714" y="4545124"/>
            <a:ext cx="2066528" cy="86409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b="1" dirty="0" smtClean="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7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УМЕНИЕ </a:t>
            </a:r>
            <a:endParaRPr lang="ru-RU" sz="17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7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ОБЩАТЬСЯ</a:t>
            </a:r>
            <a:endParaRPr lang="ru-RU" sz="17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</p:txBody>
      </p:sp>
      <p:sp>
        <p:nvSpPr>
          <p:cNvPr id="9" name="Овал 8"/>
          <p:cNvSpPr/>
          <p:nvPr/>
        </p:nvSpPr>
        <p:spPr>
          <a:xfrm>
            <a:off x="1354510" y="4005064"/>
            <a:ext cx="2353394" cy="587610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b="1" dirty="0">
                <a:effectLst/>
                <a:ea typeface="Calibri"/>
                <a:cs typeface="Times New Roman"/>
              </a:rPr>
              <a:t>ИСКУССТВО </a:t>
            </a:r>
            <a:endParaRPr lang="ru-RU" sz="1100" dirty="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b="1" dirty="0" smtClean="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altLang="ru-RU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ИСКУССТВО </a:t>
            </a:r>
            <a:r>
              <a:rPr lang="ru-RU" sz="17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СЛУШАТЬ</a:t>
            </a:r>
            <a:endParaRPr lang="ru-RU" sz="17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</p:txBody>
      </p:sp>
      <p:sp>
        <p:nvSpPr>
          <p:cNvPr id="10" name="Овал 9"/>
          <p:cNvSpPr/>
          <p:nvPr/>
        </p:nvSpPr>
        <p:spPr>
          <a:xfrm>
            <a:off x="5823330" y="2903323"/>
            <a:ext cx="1934120" cy="746779"/>
          </a:xfrm>
          <a:prstGeom prst="ellipse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b="1" dirty="0" smtClean="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b="1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7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ТЕМБР </a:t>
            </a:r>
            <a:endParaRPr lang="ru-RU" sz="17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7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ГОЛОСА</a:t>
            </a:r>
            <a:endParaRPr lang="ru-RU" sz="17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</p:txBody>
      </p:sp>
      <p:sp>
        <p:nvSpPr>
          <p:cNvPr id="11" name="Овал 10"/>
          <p:cNvSpPr/>
          <p:nvPr/>
        </p:nvSpPr>
        <p:spPr>
          <a:xfrm>
            <a:off x="5759189" y="3801562"/>
            <a:ext cx="2302371" cy="873224"/>
          </a:xfrm>
          <a:prstGeom prst="ellipse">
            <a:avLst/>
          </a:prstGeom>
          <a:blipFill>
            <a:blip r:embed="rId5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b="1" dirty="0" smtClean="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b="1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7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ИСКУССТВО </a:t>
            </a:r>
            <a:endParaRPr lang="ru-RU" sz="17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7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ГОВОРИТЬ</a:t>
            </a:r>
            <a:endParaRPr lang="ru-RU" sz="17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</p:txBody>
      </p:sp>
      <p:sp>
        <p:nvSpPr>
          <p:cNvPr id="12" name="Овал 11"/>
          <p:cNvSpPr/>
          <p:nvPr/>
        </p:nvSpPr>
        <p:spPr>
          <a:xfrm>
            <a:off x="3707904" y="799379"/>
            <a:ext cx="1600321" cy="842392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b="1" dirty="0" smtClean="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b="1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700" b="1" dirty="0" smtClean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ВИД</a:t>
            </a:r>
            <a:r>
              <a:rPr lang="ru-RU" sz="17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endParaRPr lang="ru-RU" sz="1700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7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ОБЛИК</a:t>
            </a:r>
            <a:endParaRPr lang="ru-RU" sz="1700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</p:txBody>
      </p:sp>
      <p:sp>
        <p:nvSpPr>
          <p:cNvPr id="13" name="Овал 12"/>
          <p:cNvSpPr/>
          <p:nvPr/>
        </p:nvSpPr>
        <p:spPr>
          <a:xfrm>
            <a:off x="746470" y="3058623"/>
            <a:ext cx="2194359" cy="803634"/>
          </a:xfrm>
          <a:prstGeom prst="ellipse">
            <a:avLst/>
          </a:prstGeom>
          <a:blipFill>
            <a:blip r:embed="rId6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b="1" dirty="0" smtClean="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b="1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7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ТОН </a:t>
            </a:r>
            <a:endParaRPr lang="ru-RU" sz="17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7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РАЗГОВОРА</a:t>
            </a:r>
            <a:endParaRPr lang="ru-RU" sz="17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</p:txBody>
      </p:sp>
      <p:sp>
        <p:nvSpPr>
          <p:cNvPr id="14" name="Овал 13"/>
          <p:cNvSpPr/>
          <p:nvPr/>
        </p:nvSpPr>
        <p:spPr>
          <a:xfrm>
            <a:off x="6264737" y="1556792"/>
            <a:ext cx="2245626" cy="903706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b="1" dirty="0" smtClean="0">
              <a:effectLst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100" b="1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7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ДЕЙСТВИЯ</a:t>
            </a:r>
            <a:r>
              <a:rPr lang="ru-RU" sz="17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endParaRPr lang="ru-RU" sz="17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7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ПОСТУПКИ</a:t>
            </a:r>
            <a:endParaRPr lang="ru-RU" sz="17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016" y="5607292"/>
            <a:ext cx="4077271" cy="1146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20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640960" cy="1077218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perspectiveRight"/>
            <a:lightRig rig="threePt" dir="t"/>
          </a:scene3d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составляющие </a:t>
            </a:r>
            <a:br>
              <a:rPr lang="ru-RU" alt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имиджа педагога:</a:t>
            </a:r>
            <a:endParaRPr lang="ru-RU" alt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772816"/>
            <a:ext cx="864095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ct val="135000"/>
            </a:pPr>
            <a:r>
              <a:rPr lang="ru-RU" altLang="ru-RU" sz="2800" b="1" dirty="0" smtClean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Визуальный образ: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костюм, прическа, мимика, пластика, макияж.</a:t>
            </a:r>
          </a:p>
          <a:p>
            <a:pPr>
              <a:buSzPct val="135000"/>
            </a:pPr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800" b="1" dirty="0" smtClean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Внутренний образ: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altLang="ru-RU" sz="2800" b="1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вербальное поведение: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голос, настроение.  </a:t>
            </a:r>
          </a:p>
          <a:p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altLang="ru-RU" sz="2800" b="1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невербальное поведение: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манера поведения, жесты, мимика, этикет.</a:t>
            </a:r>
          </a:p>
          <a:p>
            <a:endParaRPr lang="ru-RU" alt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800" b="1" dirty="0" smtClean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Менталитет: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интеллект, духовная практика.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18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60648"/>
            <a:ext cx="6697283" cy="523220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Составляющие имиджа (</a:t>
            </a:r>
            <a:r>
              <a:rPr lang="ru-RU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А.Ю.Панасюк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305342"/>
            <a:ext cx="84249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ru-RU" sz="2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габитарная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(от лат. Габитус - внешний вид) - одежда, прическа, обувь, аксессуары, макияж, парфюм, силуэт. 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кинетическая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осанка, походка, жестикуляция, мимика (выражение лица, улыбка, направление и продолжительность взгляда). 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речевая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культура устной и письменной речи, грамотность, стиль, почерк, 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средовая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созданная человеком среда обитания (интерьер квартиры, оформление кабинета, порядок на рабочем столе и т.п.). </a:t>
            </a:r>
          </a:p>
          <a:p>
            <a:pPr marL="365760" indent="-283464">
              <a:buFont typeface="Wingdings 2"/>
              <a:buChar char=""/>
              <a:defRPr/>
            </a:pP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овеществленная</a:t>
            </a:r>
            <a:r>
              <a:rPr lang="ru-RU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созданные человеком продукты его труда </a:t>
            </a:r>
          </a:p>
        </p:txBody>
      </p:sp>
    </p:spTree>
    <p:extLst>
      <p:ext uri="{BB962C8B-B14F-4D97-AF65-F5344CB8AC3E}">
        <p14:creationId xmlns:p14="http://schemas.microsoft.com/office/powerpoint/2010/main" val="361764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332655"/>
            <a:ext cx="67066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altLang="ru-RU" sz="32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СОСТАВНЫЕ ЧАСТИ ИМИДЖА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340768"/>
            <a:ext cx="728270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2000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ВИЗУАЛЬНАЯ ПРИВЛЕКАТЕЛЬНОСТЬ – </a:t>
            </a:r>
            <a:endParaRPr lang="ru-RU" altLang="ru-RU" sz="2000" b="1" dirty="0" smtClean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первостепенная </a:t>
            </a:r>
            <a:r>
              <a:rPr lang="ru-RU" altLang="ru-RU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составная часть имиджа педагога.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2635064"/>
            <a:ext cx="3312368" cy="1155824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МОДНАЯ СТРИЖКА ИЛИ УКЛАДКА</a:t>
            </a:r>
            <a:endParaRPr lang="ru-RU" sz="20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652120" y="2276872"/>
            <a:ext cx="3312368" cy="1130424"/>
          </a:xfrm>
          <a:prstGeom prst="round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000" b="1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ЦВЕТОВАЯ </a:t>
            </a:r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ГАММА РАБОЧЕГО </a:t>
            </a: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КОСТЮМА</a:t>
            </a:r>
            <a:endParaRPr lang="ru-RU" sz="20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63888" y="5517232"/>
            <a:ext cx="2952328" cy="1224136"/>
          </a:xfrm>
          <a:prstGeom prst="round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000" b="1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ПРАВИЛЬНО </a:t>
            </a:r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ВЫПОЛНЕННЫЙ МАКИЯЖ</a:t>
            </a:r>
            <a:endParaRPr lang="ru-RU" sz="20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effectLst/>
                <a:ea typeface="Calibri"/>
                <a:cs typeface="Times New Roman"/>
              </a:rPr>
              <a:t> </a:t>
            </a:r>
          </a:p>
        </p:txBody>
      </p:sp>
      <p:pic>
        <p:nvPicPr>
          <p:cNvPr id="7" name="Рисунок 6" descr="http://komi.ru/upload/iblock/cf9/dsc02804_(1)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39" t="3715" r="29882"/>
          <a:stretch/>
        </p:blipFill>
        <p:spPr bwMode="auto">
          <a:xfrm>
            <a:off x="385428" y="3825129"/>
            <a:ext cx="2458380" cy="23695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https://arsenal-tambov.ru/wp-content/uploads/2016/06/IMG_1411-768x1024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53" t="1" r="17134" b="1869"/>
          <a:stretch/>
        </p:blipFill>
        <p:spPr bwMode="auto">
          <a:xfrm>
            <a:off x="7308304" y="3467819"/>
            <a:ext cx="1397635" cy="30575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http://slender-woman.ru/wp-content/uploads/2016/10/1413795870_fussylady1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9201" y="3628753"/>
            <a:ext cx="2787015" cy="18548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028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278</TotalTime>
  <Words>1256</Words>
  <Application>Microsoft Office PowerPoint</Application>
  <PresentationFormat>Экран (4:3)</PresentationFormat>
  <Paragraphs>207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26</cp:revision>
  <dcterms:created xsi:type="dcterms:W3CDTF">2018-12-12T16:07:39Z</dcterms:created>
  <dcterms:modified xsi:type="dcterms:W3CDTF">2019-06-09T06:14:45Z</dcterms:modified>
</cp:coreProperties>
</file>