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C96D09-31C5-470F-B1D7-FC29ACB2CC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5766A0-B2CD-4A42-AD20-C445C24781F5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2060"/>
              </a:solidFill>
            </a:rPr>
            <a:t>водозаборные сооружения </a:t>
          </a:r>
          <a:endParaRPr lang="ru-RU" sz="2400" dirty="0">
            <a:solidFill>
              <a:srgbClr val="002060"/>
            </a:solidFill>
          </a:endParaRPr>
        </a:p>
      </dgm:t>
    </dgm:pt>
    <dgm:pt modelId="{F173EA40-8059-4843-9505-B719BA79B8D7}" type="parTrans" cxnId="{6393499C-52A4-4C87-A656-7A893B60E52D}">
      <dgm:prSet/>
      <dgm:spPr/>
      <dgm:t>
        <a:bodyPr/>
        <a:lstStyle/>
        <a:p>
          <a:endParaRPr lang="ru-RU"/>
        </a:p>
      </dgm:t>
    </dgm:pt>
    <dgm:pt modelId="{1DD40332-F091-433B-9D14-15387E809854}" type="sibTrans" cxnId="{6393499C-52A4-4C87-A656-7A893B60E52D}">
      <dgm:prSet/>
      <dgm:spPr/>
      <dgm:t>
        <a:bodyPr/>
        <a:lstStyle/>
        <a:p>
          <a:endParaRPr lang="ru-RU"/>
        </a:p>
      </dgm:t>
    </dgm:pt>
    <dgm:pt modelId="{8D2F82F3-CFD5-4F4F-A93A-9F583C5D3712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2060"/>
              </a:solidFill>
            </a:rPr>
            <a:t>насосные станции водопровода с регулирующими резервуарами </a:t>
          </a:r>
          <a:endParaRPr lang="ru-RU" sz="2400" dirty="0">
            <a:solidFill>
              <a:srgbClr val="002060"/>
            </a:solidFill>
          </a:endParaRPr>
        </a:p>
      </dgm:t>
    </dgm:pt>
    <dgm:pt modelId="{6165D187-CD04-44A4-B6CA-EAADE16607A0}" type="parTrans" cxnId="{95B04B7F-0897-41D1-A853-0134D93FCDA3}">
      <dgm:prSet/>
      <dgm:spPr/>
      <dgm:t>
        <a:bodyPr/>
        <a:lstStyle/>
        <a:p>
          <a:endParaRPr lang="ru-RU"/>
        </a:p>
      </dgm:t>
    </dgm:pt>
    <dgm:pt modelId="{4E881F65-F4B0-43D4-93E8-096763F8A7D9}" type="sibTrans" cxnId="{95B04B7F-0897-41D1-A853-0134D93FCDA3}">
      <dgm:prSet/>
      <dgm:spPr/>
      <dgm:t>
        <a:bodyPr/>
        <a:lstStyle/>
        <a:p>
          <a:endParaRPr lang="ru-RU"/>
        </a:p>
      </dgm:t>
    </dgm:pt>
    <dgm:pt modelId="{7B98F86D-15EA-446B-988E-8EDA24DD1E67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2060"/>
              </a:solidFill>
            </a:rPr>
            <a:t>локальные подкачивающие насосные станции </a:t>
          </a:r>
          <a:endParaRPr lang="ru-RU" sz="2400" dirty="0">
            <a:solidFill>
              <a:srgbClr val="002060"/>
            </a:solidFill>
          </a:endParaRPr>
        </a:p>
      </dgm:t>
    </dgm:pt>
    <dgm:pt modelId="{30A6D786-E03B-4063-9E96-DE0470B8A560}" type="parTrans" cxnId="{741520DF-CDAB-4AEF-9F4B-89F9BAA51D79}">
      <dgm:prSet/>
      <dgm:spPr/>
      <dgm:t>
        <a:bodyPr/>
        <a:lstStyle/>
        <a:p>
          <a:endParaRPr lang="ru-RU"/>
        </a:p>
      </dgm:t>
    </dgm:pt>
    <dgm:pt modelId="{CD231F71-12FD-4CF7-8EE0-7B59A9944ADF}" type="sibTrans" cxnId="{741520DF-CDAB-4AEF-9F4B-89F9BAA51D79}">
      <dgm:prSet/>
      <dgm:spPr/>
      <dgm:t>
        <a:bodyPr/>
        <a:lstStyle/>
        <a:p>
          <a:endParaRPr lang="ru-RU"/>
        </a:p>
      </dgm:t>
    </dgm:pt>
    <dgm:pt modelId="{CA27C66E-6DEC-4D45-A67D-61884A709B94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2060"/>
              </a:solidFill>
            </a:rPr>
            <a:t>разводящие сети диаметром 100-900 мм </a:t>
          </a:r>
          <a:endParaRPr lang="ru-RU" sz="2400" dirty="0">
            <a:solidFill>
              <a:srgbClr val="002060"/>
            </a:solidFill>
          </a:endParaRPr>
        </a:p>
      </dgm:t>
    </dgm:pt>
    <dgm:pt modelId="{67EC58E3-8ED4-4256-8725-1647003CFA16}" type="parTrans" cxnId="{89DB1F11-6F75-4363-AB60-C908E9AD928B}">
      <dgm:prSet/>
      <dgm:spPr/>
      <dgm:t>
        <a:bodyPr/>
        <a:lstStyle/>
        <a:p>
          <a:endParaRPr lang="ru-RU"/>
        </a:p>
      </dgm:t>
    </dgm:pt>
    <dgm:pt modelId="{C33475A1-027D-4845-B2D4-ACF37450F970}" type="sibTrans" cxnId="{89DB1F11-6F75-4363-AB60-C908E9AD928B}">
      <dgm:prSet/>
      <dgm:spPr/>
      <dgm:t>
        <a:bodyPr/>
        <a:lstStyle/>
        <a:p>
          <a:endParaRPr lang="ru-RU"/>
        </a:p>
      </dgm:t>
    </dgm:pt>
    <dgm:pt modelId="{9C51D7FF-4369-4D63-A11F-3CCC9E76247F}">
      <dgm:prSet custT="1"/>
      <dgm:spPr>
        <a:ln>
          <a:solidFill>
            <a:srgbClr val="92D050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2060"/>
              </a:solidFill>
            </a:rPr>
            <a:t>магистральные водоводы </a:t>
          </a:r>
          <a:endParaRPr lang="ru-RU" sz="2400" dirty="0">
            <a:solidFill>
              <a:srgbClr val="002060"/>
            </a:solidFill>
          </a:endParaRPr>
        </a:p>
      </dgm:t>
    </dgm:pt>
    <dgm:pt modelId="{79BB7418-00A2-417C-ADDB-4C9BA1964251}" type="parTrans" cxnId="{51E8F6B2-925F-4B5D-B1C3-1000A04F995C}">
      <dgm:prSet/>
      <dgm:spPr/>
      <dgm:t>
        <a:bodyPr/>
        <a:lstStyle/>
        <a:p>
          <a:endParaRPr lang="ru-RU"/>
        </a:p>
      </dgm:t>
    </dgm:pt>
    <dgm:pt modelId="{923F3E7B-3C03-4C63-8CAD-6E59A35A1407}" type="sibTrans" cxnId="{51E8F6B2-925F-4B5D-B1C3-1000A04F995C}">
      <dgm:prSet/>
      <dgm:spPr/>
      <dgm:t>
        <a:bodyPr/>
        <a:lstStyle/>
        <a:p>
          <a:endParaRPr lang="ru-RU"/>
        </a:p>
      </dgm:t>
    </dgm:pt>
    <dgm:pt modelId="{58DDDB91-2D07-43E3-9477-C08400E9413C}" type="pres">
      <dgm:prSet presAssocID="{87C96D09-31C5-470F-B1D7-FC29ACB2CC26}" presName="linear" presStyleCnt="0">
        <dgm:presLayoutVars>
          <dgm:animLvl val="lvl"/>
          <dgm:resizeHandles val="exact"/>
        </dgm:presLayoutVars>
      </dgm:prSet>
      <dgm:spPr/>
    </dgm:pt>
    <dgm:pt modelId="{F9E73586-7507-40DB-A4B5-8056C063601D}" type="pres">
      <dgm:prSet presAssocID="{DB5766A0-B2CD-4A42-AD20-C445C24781F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EB6EE6-1839-419D-AA09-6061323D5112}" type="pres">
      <dgm:prSet presAssocID="{1DD40332-F091-433B-9D14-15387E809854}" presName="spacer" presStyleCnt="0"/>
      <dgm:spPr/>
    </dgm:pt>
    <dgm:pt modelId="{C67BB651-9936-4146-9CB0-6C33CCE30F06}" type="pres">
      <dgm:prSet presAssocID="{8D2F82F3-CFD5-4F4F-A93A-9F583C5D371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5F81C-A298-4F35-BE2F-F8442886D11C}" type="pres">
      <dgm:prSet presAssocID="{4E881F65-F4B0-43D4-93E8-096763F8A7D9}" presName="spacer" presStyleCnt="0"/>
      <dgm:spPr/>
    </dgm:pt>
    <dgm:pt modelId="{9E48DBB5-42FA-4225-AAFC-BD8A3E9DA601}" type="pres">
      <dgm:prSet presAssocID="{7B98F86D-15EA-446B-988E-8EDA24DD1E67}" presName="parentText" presStyleLbl="node1" presStyleIdx="2" presStyleCnt="5" custLinFactNeighborY="171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EEE18-F25C-412D-82AC-2B472294DD23}" type="pres">
      <dgm:prSet presAssocID="{CD231F71-12FD-4CF7-8EE0-7B59A9944ADF}" presName="spacer" presStyleCnt="0"/>
      <dgm:spPr/>
    </dgm:pt>
    <dgm:pt modelId="{7A290BEF-0787-4C9F-8484-4CE38E02692B}" type="pres">
      <dgm:prSet presAssocID="{9C51D7FF-4369-4D63-A11F-3CCC9E76247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BE4523F-7153-4220-8FEE-C60E0EF08545}" type="pres">
      <dgm:prSet presAssocID="{923F3E7B-3C03-4C63-8CAD-6E59A35A1407}" presName="spacer" presStyleCnt="0"/>
      <dgm:spPr/>
    </dgm:pt>
    <dgm:pt modelId="{5E6C38FE-7105-43A8-A916-D7E0186DD277}" type="pres">
      <dgm:prSet presAssocID="{CA27C66E-6DEC-4D45-A67D-61884A709B9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1520DF-CDAB-4AEF-9F4B-89F9BAA51D79}" srcId="{87C96D09-31C5-470F-B1D7-FC29ACB2CC26}" destId="{7B98F86D-15EA-446B-988E-8EDA24DD1E67}" srcOrd="2" destOrd="0" parTransId="{30A6D786-E03B-4063-9E96-DE0470B8A560}" sibTransId="{CD231F71-12FD-4CF7-8EE0-7B59A9944ADF}"/>
    <dgm:cxn modelId="{95B04B7F-0897-41D1-A853-0134D93FCDA3}" srcId="{87C96D09-31C5-470F-B1D7-FC29ACB2CC26}" destId="{8D2F82F3-CFD5-4F4F-A93A-9F583C5D3712}" srcOrd="1" destOrd="0" parTransId="{6165D187-CD04-44A4-B6CA-EAADE16607A0}" sibTransId="{4E881F65-F4B0-43D4-93E8-096763F8A7D9}"/>
    <dgm:cxn modelId="{51E8F6B2-925F-4B5D-B1C3-1000A04F995C}" srcId="{87C96D09-31C5-470F-B1D7-FC29ACB2CC26}" destId="{9C51D7FF-4369-4D63-A11F-3CCC9E76247F}" srcOrd="3" destOrd="0" parTransId="{79BB7418-00A2-417C-ADDB-4C9BA1964251}" sibTransId="{923F3E7B-3C03-4C63-8CAD-6E59A35A1407}"/>
    <dgm:cxn modelId="{1665A193-8997-4486-8267-9029A25A3298}" type="presOf" srcId="{87C96D09-31C5-470F-B1D7-FC29ACB2CC26}" destId="{58DDDB91-2D07-43E3-9477-C08400E9413C}" srcOrd="0" destOrd="0" presId="urn:microsoft.com/office/officeart/2005/8/layout/vList2"/>
    <dgm:cxn modelId="{73F74A37-A27C-4A10-9C56-491B0A105777}" type="presOf" srcId="{7B98F86D-15EA-446B-988E-8EDA24DD1E67}" destId="{9E48DBB5-42FA-4225-AAFC-BD8A3E9DA601}" srcOrd="0" destOrd="0" presId="urn:microsoft.com/office/officeart/2005/8/layout/vList2"/>
    <dgm:cxn modelId="{3A521E80-9F12-4929-B051-0CED5E278BA8}" type="presOf" srcId="{8D2F82F3-CFD5-4F4F-A93A-9F583C5D3712}" destId="{C67BB651-9936-4146-9CB0-6C33CCE30F06}" srcOrd="0" destOrd="0" presId="urn:microsoft.com/office/officeart/2005/8/layout/vList2"/>
    <dgm:cxn modelId="{6393499C-52A4-4C87-A656-7A893B60E52D}" srcId="{87C96D09-31C5-470F-B1D7-FC29ACB2CC26}" destId="{DB5766A0-B2CD-4A42-AD20-C445C24781F5}" srcOrd="0" destOrd="0" parTransId="{F173EA40-8059-4843-9505-B719BA79B8D7}" sibTransId="{1DD40332-F091-433B-9D14-15387E809854}"/>
    <dgm:cxn modelId="{14EFC863-C4BE-40CF-9D0F-6702B53A1C8F}" type="presOf" srcId="{DB5766A0-B2CD-4A42-AD20-C445C24781F5}" destId="{F9E73586-7507-40DB-A4B5-8056C063601D}" srcOrd="0" destOrd="0" presId="urn:microsoft.com/office/officeart/2005/8/layout/vList2"/>
    <dgm:cxn modelId="{B6DBA8A5-36B3-445E-B4D6-5C2DF65D2DE9}" type="presOf" srcId="{9C51D7FF-4369-4D63-A11F-3CCC9E76247F}" destId="{7A290BEF-0787-4C9F-8484-4CE38E02692B}" srcOrd="0" destOrd="0" presId="urn:microsoft.com/office/officeart/2005/8/layout/vList2"/>
    <dgm:cxn modelId="{89DB1F11-6F75-4363-AB60-C908E9AD928B}" srcId="{87C96D09-31C5-470F-B1D7-FC29ACB2CC26}" destId="{CA27C66E-6DEC-4D45-A67D-61884A709B94}" srcOrd="4" destOrd="0" parTransId="{67EC58E3-8ED4-4256-8725-1647003CFA16}" sibTransId="{C33475A1-027D-4845-B2D4-ACF37450F970}"/>
    <dgm:cxn modelId="{B9328D61-1FEA-4437-A0AA-5EA222C549DC}" type="presOf" srcId="{CA27C66E-6DEC-4D45-A67D-61884A709B94}" destId="{5E6C38FE-7105-43A8-A916-D7E0186DD277}" srcOrd="0" destOrd="0" presId="urn:microsoft.com/office/officeart/2005/8/layout/vList2"/>
    <dgm:cxn modelId="{2A3602EA-23B0-454E-9884-199E531E0533}" type="presParOf" srcId="{58DDDB91-2D07-43E3-9477-C08400E9413C}" destId="{F9E73586-7507-40DB-A4B5-8056C063601D}" srcOrd="0" destOrd="0" presId="urn:microsoft.com/office/officeart/2005/8/layout/vList2"/>
    <dgm:cxn modelId="{420DC6E5-B113-4248-BF98-F8AF3D4F5E15}" type="presParOf" srcId="{58DDDB91-2D07-43E3-9477-C08400E9413C}" destId="{0BEB6EE6-1839-419D-AA09-6061323D5112}" srcOrd="1" destOrd="0" presId="urn:microsoft.com/office/officeart/2005/8/layout/vList2"/>
    <dgm:cxn modelId="{D1B9EB72-714E-4149-B4AC-F6EF62594447}" type="presParOf" srcId="{58DDDB91-2D07-43E3-9477-C08400E9413C}" destId="{C67BB651-9936-4146-9CB0-6C33CCE30F06}" srcOrd="2" destOrd="0" presId="urn:microsoft.com/office/officeart/2005/8/layout/vList2"/>
    <dgm:cxn modelId="{2805A2EB-1970-4904-9D6D-22373EA509AE}" type="presParOf" srcId="{58DDDB91-2D07-43E3-9477-C08400E9413C}" destId="{E7E5F81C-A298-4F35-BE2F-F8442886D11C}" srcOrd="3" destOrd="0" presId="urn:microsoft.com/office/officeart/2005/8/layout/vList2"/>
    <dgm:cxn modelId="{3AD446B4-4332-411F-80CE-02CFD4525E9E}" type="presParOf" srcId="{58DDDB91-2D07-43E3-9477-C08400E9413C}" destId="{9E48DBB5-42FA-4225-AAFC-BD8A3E9DA601}" srcOrd="4" destOrd="0" presId="urn:microsoft.com/office/officeart/2005/8/layout/vList2"/>
    <dgm:cxn modelId="{516CC867-36BF-430E-AE52-3DD01C601D78}" type="presParOf" srcId="{58DDDB91-2D07-43E3-9477-C08400E9413C}" destId="{B23EEE18-F25C-412D-82AC-2B472294DD23}" srcOrd="5" destOrd="0" presId="urn:microsoft.com/office/officeart/2005/8/layout/vList2"/>
    <dgm:cxn modelId="{785E4F2F-CEB4-4CD7-A04F-F40C549C8A58}" type="presParOf" srcId="{58DDDB91-2D07-43E3-9477-C08400E9413C}" destId="{7A290BEF-0787-4C9F-8484-4CE38E02692B}" srcOrd="6" destOrd="0" presId="urn:microsoft.com/office/officeart/2005/8/layout/vList2"/>
    <dgm:cxn modelId="{1CB0F2A9-5BDD-4BDF-AB9F-F92C25B775BB}" type="presParOf" srcId="{58DDDB91-2D07-43E3-9477-C08400E9413C}" destId="{7BE4523F-7153-4220-8FEE-C60E0EF08545}" srcOrd="7" destOrd="0" presId="urn:microsoft.com/office/officeart/2005/8/layout/vList2"/>
    <dgm:cxn modelId="{96E15325-5199-49E8-B9E8-B96DCEF46944}" type="presParOf" srcId="{58DDDB91-2D07-43E3-9477-C08400E9413C}" destId="{5E6C38FE-7105-43A8-A916-D7E0186DD27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73586-7507-40DB-A4B5-8056C063601D}">
      <dsp:nvSpPr>
        <dsp:cNvPr id="0" name=""/>
        <dsp:cNvSpPr/>
      </dsp:nvSpPr>
      <dsp:spPr>
        <a:xfrm>
          <a:off x="0" y="285"/>
          <a:ext cx="8229600" cy="843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водозаборные сооружения 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1200" y="41485"/>
        <a:ext cx="8147200" cy="761593"/>
      </dsp:txXfrm>
    </dsp:sp>
    <dsp:sp modelId="{C67BB651-9936-4146-9CB0-6C33CCE30F06}">
      <dsp:nvSpPr>
        <dsp:cNvPr id="0" name=""/>
        <dsp:cNvSpPr/>
      </dsp:nvSpPr>
      <dsp:spPr>
        <a:xfrm>
          <a:off x="0" y="858412"/>
          <a:ext cx="8229600" cy="843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насосные станции водопровода с регулирующими резервуарами 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1200" y="899612"/>
        <a:ext cx="8147200" cy="761593"/>
      </dsp:txXfrm>
    </dsp:sp>
    <dsp:sp modelId="{9E48DBB5-42FA-4225-AAFC-BD8A3E9DA601}">
      <dsp:nvSpPr>
        <dsp:cNvPr id="0" name=""/>
        <dsp:cNvSpPr/>
      </dsp:nvSpPr>
      <dsp:spPr>
        <a:xfrm>
          <a:off x="0" y="1718966"/>
          <a:ext cx="8229600" cy="843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локальные подкачивающие насосные станции 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1200" y="1760166"/>
        <a:ext cx="8147200" cy="761593"/>
      </dsp:txXfrm>
    </dsp:sp>
    <dsp:sp modelId="{7A290BEF-0787-4C9F-8484-4CE38E02692B}">
      <dsp:nvSpPr>
        <dsp:cNvPr id="0" name=""/>
        <dsp:cNvSpPr/>
      </dsp:nvSpPr>
      <dsp:spPr>
        <a:xfrm>
          <a:off x="0" y="2574665"/>
          <a:ext cx="8229600" cy="843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магистральные водоводы 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1200" y="2615865"/>
        <a:ext cx="8147200" cy="761593"/>
      </dsp:txXfrm>
    </dsp:sp>
    <dsp:sp modelId="{5E6C38FE-7105-43A8-A916-D7E0186DD277}">
      <dsp:nvSpPr>
        <dsp:cNvPr id="0" name=""/>
        <dsp:cNvSpPr/>
      </dsp:nvSpPr>
      <dsp:spPr>
        <a:xfrm>
          <a:off x="0" y="3432792"/>
          <a:ext cx="8229600" cy="843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разводящие сети диаметром 100-900 мм 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1200" y="3473992"/>
        <a:ext cx="8147200" cy="761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907249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398326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33521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097845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79234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70976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869024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78275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131488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630828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27391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6A1FE-29E5-44EC-826C-DAF9EA771AE5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3135B-5207-4E91-9C32-82A3B8B0B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27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vopros-remont.ru/wp-content/uploads/2015/06/465bf2ef837e6f52d5b4a0da8f3d9649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115666"/>
          </a:xfrm>
        </p:spPr>
        <p:txBody>
          <a:bodyPr>
            <a:normAutofit fontScale="90000"/>
          </a:bodyPr>
          <a:lstStyle/>
          <a:p>
            <a:r>
              <a:rPr lang="ru-RU" dirty="0"/>
              <a:t>Создания скважины для последующего получения водных ресурсов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933056"/>
            <a:ext cx="4245024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err="1">
                <a:solidFill>
                  <a:srgbClr val="002060"/>
                </a:solidFill>
              </a:rPr>
              <a:t>Хаиндрава</a:t>
            </a:r>
            <a:r>
              <a:rPr lang="ru-RU" dirty="0">
                <a:solidFill>
                  <a:srgbClr val="002060"/>
                </a:solidFill>
              </a:rPr>
              <a:t> Т.И. 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Научный руководитель: преподаватель </a:t>
            </a:r>
            <a:r>
              <a:rPr lang="ru-RU" dirty="0" err="1">
                <a:solidFill>
                  <a:srgbClr val="002060"/>
                </a:solidFill>
              </a:rPr>
              <a:t>Махова</a:t>
            </a:r>
            <a:r>
              <a:rPr lang="ru-RU" dirty="0">
                <a:solidFill>
                  <a:srgbClr val="002060"/>
                </a:solidFill>
              </a:rPr>
              <a:t> Л.А.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ОБПОУ "Курский </a:t>
            </a:r>
            <a:r>
              <a:rPr lang="ru-RU" dirty="0">
                <a:solidFill>
                  <a:srgbClr val="002060"/>
                </a:solidFill>
              </a:rPr>
              <a:t>монтажный техникум</a:t>
            </a:r>
            <a:r>
              <a:rPr lang="ru-RU" dirty="0" smtClean="0">
                <a:solidFill>
                  <a:srgbClr val="002060"/>
                </a:solidFill>
              </a:rPr>
              <a:t>"</a:t>
            </a: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" y="3284984"/>
            <a:ext cx="4319831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0614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Так как природные ресурсы, находящиеся или получаемые из недр земли, </a:t>
            </a:r>
            <a:r>
              <a:rPr lang="ru-RU" b="1" dirty="0">
                <a:solidFill>
                  <a:srgbClr val="FF0000"/>
                </a:solidFill>
              </a:rPr>
              <a:t>являются собственностью государства</a:t>
            </a:r>
            <a:r>
              <a:rPr lang="ru-RU" dirty="0"/>
              <a:t>, то для того, чтобы использовать их на законодательном уровне, необходимо пройти </a:t>
            </a:r>
            <a:r>
              <a:rPr lang="ru-RU" b="1" dirty="0">
                <a:solidFill>
                  <a:srgbClr val="FF0000"/>
                </a:solidFill>
              </a:rPr>
              <a:t>лицензирование</a:t>
            </a:r>
            <a:r>
              <a:rPr lang="ru-RU" dirty="0"/>
              <a:t>. Если таких документов нет, то добыча и последующее применение скважины для питьевой воды невозможно и </a:t>
            </a:r>
            <a:r>
              <a:rPr lang="ru-RU" b="1" dirty="0">
                <a:solidFill>
                  <a:srgbClr val="FF0000"/>
                </a:solidFill>
              </a:rPr>
              <a:t>незаконно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AutoShape 2" descr="ÐÐ°ÑÑÐ¸Ð½ÐºÐ¸ Ð¿Ð¾ Ð·Ð°Ð¿ÑÐ¾ÑÑ Ð½ÐµÐ·Ð°ÐºÐ¾Ð½Ð½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Ð½ÐµÐ·Ð°ÐºÐ¾Ð½Ð½Ð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ÐÐ°ÑÑÐ¸Ð½ÐºÐ¸ Ð¿Ð¾ Ð·Ð°Ð¿ÑÐ¾ÑÑ Ð½ÐµÐ·Ð°ÐºÐ¾Ð½Ð½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3006502" cy="22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3363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Для получения лицензии скважины, </a:t>
            </a:r>
            <a:r>
              <a:rPr lang="ru-RU" sz="2800" b="1" dirty="0" smtClean="0"/>
              <a:t>недр </a:t>
            </a:r>
            <a:r>
              <a:rPr lang="ru-RU" sz="2800" b="1" dirty="0"/>
              <a:t>необходим следующий пакет документов: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45624" cy="5256584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800" dirty="0"/>
              <a:t>Правоустанавливающие документы на участок, где будет проводиться бурение (договор купли-продажи, договор аренды, дарственная и т.д.).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/>
              <a:t>Планы </a:t>
            </a:r>
            <a:r>
              <a:rPr lang="ru-RU" sz="3800" dirty="0"/>
              <a:t>участка — генеральный и кадастровый. На последнем в обязательном порядке должно быть указано точное место будущей скважины и выделена санитарная зона под нее. Разумеется, должны быть нанесены все постройки.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/>
              <a:t>Согласованный </a:t>
            </a:r>
            <a:r>
              <a:rPr lang="ru-RU" sz="3800" dirty="0"/>
              <a:t>в региональном управлении водных ресурсов баланс потребления воды.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/>
              <a:t>Утвержденный </a:t>
            </a:r>
            <a:r>
              <a:rPr lang="ru-RU" sz="3800" dirty="0"/>
              <a:t>проект очистки стоков (его мощность должна быть е меньше объема потребления воды) или договор на отведение стоков.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/>
              <a:t>Проект </a:t>
            </a:r>
            <a:r>
              <a:rPr lang="ru-RU" sz="3800" dirty="0"/>
              <a:t>на геологоразведку с указанием глубины бурения, геологического разреза, мощность водоносного слоя и т.д. Проект выполняется в районном геологическом центре и согласовывается с </a:t>
            </a:r>
            <a:r>
              <a:rPr lang="ru-RU" sz="3800" dirty="0" err="1"/>
              <a:t>Роспотребнадзором</a:t>
            </a:r>
            <a:r>
              <a:rPr lang="ru-RU" sz="3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/>
              <a:t>Заключение </a:t>
            </a:r>
            <a:r>
              <a:rPr lang="ru-RU" sz="3800" dirty="0" err="1"/>
              <a:t>Роспотребнадзора</a:t>
            </a:r>
            <a:r>
              <a:rPr lang="ru-RU" sz="3800" dirty="0"/>
              <a:t> о размерах санитарно-охранной зоны (обычно это 30х30 м</a:t>
            </a:r>
            <a:r>
              <a:rPr lang="ru-RU" sz="3800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1631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На основании этих документов Департаментом по недропользованию выдается лицензия на разведку недр, то есть бурение скважины.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067944" y="116672"/>
            <a:ext cx="576064" cy="720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8" y="2950516"/>
            <a:ext cx="2664296" cy="377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7537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59024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Для получения лицензии на право пользования недрами необходимы следующие документы</a:t>
            </a:r>
            <a:r>
              <a:rPr lang="ru-RU" sz="3100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Проект </a:t>
            </a:r>
            <a:r>
              <a:rPr lang="ru-RU" dirty="0"/>
              <a:t>скважины (его выполняет компания, осуществляющая буровые работы).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Санитарно-эпидемиологическое </a:t>
            </a:r>
            <a:r>
              <a:rPr lang="ru-RU" dirty="0"/>
              <a:t>заключение о пригодности воды к употреблению (утверждается в </a:t>
            </a:r>
            <a:r>
              <a:rPr lang="ru-RU" dirty="0" err="1"/>
              <a:t>Роспотребнадзоре</a:t>
            </a:r>
            <a:r>
              <a:rPr lang="ru-RU" dirty="0"/>
              <a:t>). Само заключение можно заказать в частной компании, которые лицензированы на проверку качества 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9895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На основании этих документов Департаментом по недропользованию выдается лицензия на пользование недрами сроком на 25 лет.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Picture 2" descr="ÐÐ°ÑÑÐ¸Ð½ÐºÐ¸ Ð¿Ð¾ Ð·Ð°Ð¿ÑÐ¾ÑÑ ÐÐ° Ð¾ÑÐ½Ð¾Ð²Ð°Ð½Ð¸Ð¸ ÑÑÐ¸Ñ Ð´Ð¾ÐºÑÐ¼ÐµÐ½ÑÐ¾Ð² ÐÐµÐ¿Ð°ÑÑÐ°Ð¼ÐµÐ½ÑÐ¾Ð¼ Ð¿Ð¾ Ð½ÐµÐ´ÑÐ¾Ð¿Ð¾Ð»ÑÐ·Ð¾Ð²Ð°Ð½Ð¸Ñ Ð²ÑÐ´Ð°ÐµÑÑÑ Ð»Ð¸ÑÐµÐ½Ð·Ð¸Ñ Ð½Ð° ÑÐ°Ð·Ð²ÐµÐ´ÐºÑ Ð½ÐµÐ´Ñ, ÑÐ¾ ÐµÑÑÑ Ð±ÑÑÐµÐ½Ð¸Ðµ ÑÐºÐ²Ð°Ð¶Ð¸Ð½Ñ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79"/>
            <a:ext cx="2880320" cy="432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низ 4"/>
          <p:cNvSpPr/>
          <p:nvPr/>
        </p:nvSpPr>
        <p:spPr>
          <a:xfrm>
            <a:off x="4067944" y="116672"/>
            <a:ext cx="576064" cy="720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553147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Таким </a:t>
            </a:r>
            <a:r>
              <a:rPr lang="ru-RU" dirty="0" smtClean="0"/>
              <a:t>образом, пользоваться </a:t>
            </a:r>
            <a:r>
              <a:rPr lang="ru-RU" dirty="0"/>
              <a:t>центральным водоснабжением или бурить на своем участке скважину для воды выбирать хозяину.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Преимущества </a:t>
            </a:r>
            <a:r>
              <a:rPr lang="ru-RU" dirty="0"/>
              <a:t>артезианской воды - очевидны.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Но </a:t>
            </a:r>
            <a:r>
              <a:rPr lang="ru-RU" dirty="0"/>
              <a:t>необходимо помощь специалистов для оформления всех бумаг и бурения скважины, так как </a:t>
            </a:r>
            <a:r>
              <a:rPr lang="ru-RU" dirty="0">
                <a:solidFill>
                  <a:srgbClr val="FF0000"/>
                </a:solidFill>
              </a:rPr>
              <a:t>добыча артезианских вод категорически запрещена – это ценный природный ресурс.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6" b="891"/>
          <a:stretch/>
        </p:blipFill>
        <p:spPr bwMode="auto">
          <a:xfrm>
            <a:off x="1403648" y="4599747"/>
            <a:ext cx="5760640" cy="214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0864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/>
          <a:lstStyle/>
          <a:p>
            <a:r>
              <a:rPr lang="ru-RU" b="1" dirty="0" smtClean="0"/>
              <a:t>Благодарю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059591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298092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Источниками централизованного водоснабжения служат поверхностные воды, доля которых в общем объеме водозабора составляет 68%, и подземные воды – 32%.</a:t>
            </a:r>
          </a:p>
          <a:p>
            <a:endParaRPr lang="ru-RU" dirty="0"/>
          </a:p>
        </p:txBody>
      </p:sp>
      <p:pic>
        <p:nvPicPr>
          <p:cNvPr id="2050" name="Picture 2" descr="ÐÐ°ÑÑÐ¸Ð½ÐºÐ¸ Ð¿Ð¾ Ð·Ð°Ð¿ÑÐ¾ÑÑ Ð¿Ð¾Ð´Ð·ÐµÐ¼Ð½ÑÐµ Ð²Ð¾Ð´Ñ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2" t="13942" r="5629" b="31269"/>
          <a:stretch/>
        </p:blipFill>
        <p:spPr bwMode="auto">
          <a:xfrm>
            <a:off x="3359466" y="2708920"/>
            <a:ext cx="4799426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2337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Система водоснабжения Курска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006772"/>
              </p:ext>
            </p:extLst>
          </p:nvPr>
        </p:nvGraphicFramePr>
        <p:xfrm>
          <a:off x="457200" y="1312168"/>
          <a:ext cx="8229600" cy="42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5818038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Общий объем питьевой воды, подаваемой в город, составляет около 130 тыс. м</a:t>
            </a:r>
            <a:r>
              <a:rPr lang="ru-RU" b="1" baseline="30000" dirty="0">
                <a:solidFill>
                  <a:srgbClr val="002060"/>
                </a:solidFill>
              </a:rPr>
              <a:t>3</a:t>
            </a:r>
            <a:r>
              <a:rPr lang="ru-RU" b="1" dirty="0">
                <a:solidFill>
                  <a:srgbClr val="002060"/>
                </a:solidFill>
              </a:rPr>
              <a:t>/</a:t>
            </a:r>
            <a:r>
              <a:rPr lang="ru-RU" b="1" dirty="0" err="1">
                <a:solidFill>
                  <a:srgbClr val="002060"/>
                </a:solidFill>
              </a:rPr>
              <a:t>сут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8637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22919"/>
            <a:ext cx="8229600" cy="267403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частном доме, находящимся в черте города, альтернативным источником водоснабжения является скважина, т.к. не всегда и всех устраивает качество воды.</a:t>
            </a:r>
          </a:p>
          <a:p>
            <a:endParaRPr lang="ru-RU" dirty="0"/>
          </a:p>
        </p:txBody>
      </p:sp>
      <p:pic>
        <p:nvPicPr>
          <p:cNvPr id="4" name="Picture 4" descr="Ð¡ÐºÐ²Ð°Ð¶Ð¸Ð½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68960"/>
            <a:ext cx="5099720" cy="3021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1991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осуществляется бурение скважины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Вращательным</a:t>
            </a:r>
            <a:r>
              <a:rPr lang="ru-RU" dirty="0"/>
              <a:t>, или роторным – буровой снаряд вращается, вгрызаясь с породу.</a:t>
            </a:r>
          </a:p>
          <a:p>
            <a:pPr lvl="0"/>
            <a:r>
              <a:rPr lang="ru-RU" dirty="0"/>
              <a:t>Ударным – по буровой штанге бьют, заглубляя буровой снаряд в породу, так бурят скважины-иглы.</a:t>
            </a:r>
          </a:p>
          <a:p>
            <a:pPr lvl="0"/>
            <a:r>
              <a:rPr lang="ru-RU" dirty="0"/>
              <a:t>Ударно-вращательным – штангу с буровым снарядом несколько раз приподнимают и с силой опускают, разрыхляя породу, а затем вращают, забирая ее в полость снаряда.</a:t>
            </a:r>
          </a:p>
          <a:p>
            <a:r>
              <a:rPr lang="ru-RU" dirty="0"/>
              <a:t>Канатно-ударным – специальный буровой снаряд поднимают-опускают на канате, забирая им породу.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4257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Формирование и виды водоносных пластов</a:t>
            </a:r>
            <a:endParaRPr lang="ru-RU" b="1" dirty="0"/>
          </a:p>
        </p:txBody>
      </p:sp>
      <p:pic>
        <p:nvPicPr>
          <p:cNvPr id="4" name="Рисунок 3" descr="Формирование и виды водоносных пластов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628800"/>
            <a:ext cx="806489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82186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Всего в процессе бурения встречается 3 водоносных слоя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700808"/>
            <a:ext cx="799288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700" dirty="0"/>
              <a:t>На глубине 4-6 метров, обычно это грязная вода, пригодная только для полива</a:t>
            </a:r>
            <a:r>
              <a:rPr lang="ru-RU" sz="2700" dirty="0" smtClean="0"/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27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700" dirty="0"/>
              <a:t>На глубине 10-17 метров, вода может быть пригодна для питья, но часто имеет вредные примеси, поэтому требует обязательного лабораторного исследования</a:t>
            </a:r>
            <a:r>
              <a:rPr lang="ru-RU" sz="2700" dirty="0" smtClean="0"/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27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700" dirty="0"/>
              <a:t>На глубине 25-45 метров находятся самые чистые артезианские воды.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3802905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Водоносные </a:t>
            </a:r>
            <a:r>
              <a:rPr lang="ru-RU" b="1" dirty="0" smtClean="0"/>
              <a:t>слои</a:t>
            </a:r>
            <a:endParaRPr lang="ru-RU" b="1" dirty="0"/>
          </a:p>
        </p:txBody>
      </p:sp>
      <p:pic>
        <p:nvPicPr>
          <p:cNvPr id="4" name="Объект 3" descr="pic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484784"/>
            <a:ext cx="835292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90476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4401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 обустройстве гидросооружения </a:t>
            </a:r>
            <a:r>
              <a:rPr lang="ru-RU" sz="2800" b="1" dirty="0"/>
              <a:t>для </a:t>
            </a:r>
            <a:r>
              <a:rPr lang="ru-RU" sz="2800" b="1" dirty="0"/>
              <a:t>добычи питьевой </a:t>
            </a:r>
            <a:r>
              <a:rPr lang="ru-RU" sz="2800" b="1" dirty="0" smtClean="0"/>
              <a:t>воды нужно </a:t>
            </a:r>
            <a:r>
              <a:rPr lang="ru-RU" sz="2800" b="1" dirty="0"/>
              <a:t>получить соответствующее разрешение на создание частной скважины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Статьей </a:t>
            </a:r>
            <a:r>
              <a:rPr lang="ru-RU" sz="2400" dirty="0"/>
              <a:t>19 ФЗ «О недрах».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этой статье рассказано о правовых взаимоотношениях между хозяином участка и государственными структурами по всем вопросам, касающимся создания скважины для последующего получения водных ресурсов.</a:t>
            </a:r>
          </a:p>
          <a:p>
            <a:endParaRPr lang="ru-RU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53136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1830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604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Создания скважины для последующего получения водных ресурсов </vt:lpstr>
      <vt:lpstr>Презентация PowerPoint</vt:lpstr>
      <vt:lpstr>Система водоснабжения Курска</vt:lpstr>
      <vt:lpstr>Презентация PowerPoint</vt:lpstr>
      <vt:lpstr>Как осуществляется бурение скважины?</vt:lpstr>
      <vt:lpstr>Формирование и виды водоносных пластов</vt:lpstr>
      <vt:lpstr>Всего в процессе бурения встречается 3 водоносных слоя</vt:lpstr>
      <vt:lpstr>Водоносные слои</vt:lpstr>
      <vt:lpstr>При обустройстве гидросооружения для добычи питьевой воды нужно получить соответствующее разрешение на создание частной скважины</vt:lpstr>
      <vt:lpstr>Презентация PowerPoint</vt:lpstr>
      <vt:lpstr>Для получения лицензии скважины, недр необходим следующий пакет документов: </vt:lpstr>
      <vt:lpstr>На основании этих документов Департаментом по недропользованию выдается лицензия на разведку недр, то есть бурение скважины. </vt:lpstr>
      <vt:lpstr>Для получения лицензии на право пользования недрами необходимы следующие документы:</vt:lpstr>
      <vt:lpstr>На основании этих документов Департаментом по недропользованию выдается лицензия на пользование недрами сроком на 25 лет. </vt:lpstr>
      <vt:lpstr>Презентация PowerPoint</vt:lpstr>
      <vt:lpstr>Благодарю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25</cp:revision>
  <dcterms:created xsi:type="dcterms:W3CDTF">2019-05-04T20:29:55Z</dcterms:created>
  <dcterms:modified xsi:type="dcterms:W3CDTF">2019-05-19T20:18:32Z</dcterms:modified>
</cp:coreProperties>
</file>