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73" r:id="rId1"/>
    <p:sldMasterId id="2147483885" r:id="rId2"/>
  </p:sldMasterIdLst>
  <p:sldIdLst>
    <p:sldId id="256" r:id="rId3"/>
    <p:sldId id="259" r:id="rId4"/>
    <p:sldId id="257" r:id="rId5"/>
    <p:sldId id="258" r:id="rId6"/>
    <p:sldId id="271" r:id="rId7"/>
    <p:sldId id="260" r:id="rId8"/>
    <p:sldId id="261" r:id="rId9"/>
    <p:sldId id="264" r:id="rId10"/>
    <p:sldId id="266" r:id="rId11"/>
    <p:sldId id="267" r:id="rId12"/>
    <p:sldId id="262" r:id="rId13"/>
    <p:sldId id="265" r:id="rId14"/>
    <p:sldId id="268" r:id="rId15"/>
    <p:sldId id="270" r:id="rId16"/>
    <p:sldId id="269" r:id="rId1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DD7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7015" autoAdjust="0"/>
    <p:restoredTop sz="94660"/>
  </p:normalViewPr>
  <p:slideViewPr>
    <p:cSldViewPr snapToGrid="0">
      <p:cViewPr varScale="1">
        <p:scale>
          <a:sx n="69" d="100"/>
          <a:sy n="69" d="100"/>
        </p:scale>
        <p:origin x="484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265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4530"/>
            <a:ext cx="9144000" cy="2387600"/>
          </a:xfr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5B0BE2-74D3-4561-8259-22BC908F4B74}" type="datetimeFigureOut">
              <a:rPr lang="ru-RU" smtClean="0"/>
              <a:t>17.04.2019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E74CD2-B54D-4072-9781-56CFB139B3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01766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5B0BE2-74D3-4561-8259-22BC908F4B74}" type="datetimeFigureOut">
              <a:rPr lang="ru-RU" smtClean="0"/>
              <a:t>17.04.2019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E74CD2-B54D-4072-9781-56CFB139B3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50532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0362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0362"/>
            <a:ext cx="7734300" cy="5811837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5B0BE2-74D3-4561-8259-22BC908F4B74}" type="datetimeFigureOut">
              <a:rPr lang="ru-RU" smtClean="0"/>
              <a:t>17.04.2019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E74CD2-B54D-4072-9781-56CFB139B3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673441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5B0BE2-74D3-4561-8259-22BC908F4B74}" type="datetimeFigureOut">
              <a:rPr lang="ru-RU" smtClean="0"/>
              <a:t>17.04.2019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17E74CD2-B54D-4072-9781-56CFB139B3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319503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5B0BE2-74D3-4561-8259-22BC908F4B74}" type="datetimeFigureOut">
              <a:rPr lang="ru-RU" smtClean="0"/>
              <a:t>17.04.2019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E74CD2-B54D-4072-9781-56CFB139B3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017491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5B0BE2-74D3-4561-8259-22BC908F4B74}" type="datetimeFigureOut">
              <a:rPr lang="ru-RU" smtClean="0"/>
              <a:t>17.04.2019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17E74CD2-B54D-4072-9781-56CFB139B3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446857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5B0BE2-74D3-4561-8259-22BC908F4B74}" type="datetimeFigureOut">
              <a:rPr lang="ru-RU" smtClean="0"/>
              <a:t>17.04.2019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17E74CD2-B54D-4072-9781-56CFB139B3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97763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5B0BE2-74D3-4561-8259-22BC908F4B74}" type="datetimeFigureOut">
              <a:rPr lang="ru-RU" smtClean="0"/>
              <a:t>17.04.2019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17E74CD2-B54D-4072-9781-56CFB139B3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631714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5B0BE2-74D3-4561-8259-22BC908F4B74}" type="datetimeFigureOut">
              <a:rPr lang="ru-RU" smtClean="0"/>
              <a:t>17.04.2019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E74CD2-B54D-4072-9781-56CFB139B3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012743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5B0BE2-74D3-4561-8259-22BC908F4B74}" type="datetimeFigureOut">
              <a:rPr lang="ru-RU" smtClean="0"/>
              <a:t>17.04.2019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E74CD2-B54D-4072-9781-56CFB139B3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793469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5B0BE2-74D3-4561-8259-22BC908F4B74}" type="datetimeFigureOut">
              <a:rPr lang="ru-RU" smtClean="0"/>
              <a:t>17.04.2019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E74CD2-B54D-4072-9781-56CFB139B3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23358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5B0BE2-74D3-4561-8259-22BC908F4B74}" type="datetimeFigureOut">
              <a:rPr lang="ru-RU" smtClean="0"/>
              <a:t>17.04.2019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E74CD2-B54D-4072-9781-56CFB139B3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381879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5B0BE2-74D3-4561-8259-22BC908F4B74}" type="datetimeFigureOut">
              <a:rPr lang="ru-RU" smtClean="0"/>
              <a:t>17.04.2019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7E74CD2-B54D-4072-9781-56CFB139B3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456826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5B0BE2-74D3-4561-8259-22BC908F4B74}" type="datetimeFigureOut">
              <a:rPr lang="ru-RU" smtClean="0"/>
              <a:t>17.04.2019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17E74CD2-B54D-4072-9781-56CFB139B3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249355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5B0BE2-74D3-4561-8259-22BC908F4B74}" type="datetimeFigureOut">
              <a:rPr lang="ru-RU" smtClean="0"/>
              <a:t>17.04.2019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17E74CD2-B54D-4072-9781-56CFB139B3D4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10294870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5B0BE2-74D3-4561-8259-22BC908F4B74}" type="datetimeFigureOut">
              <a:rPr lang="ru-RU" smtClean="0"/>
              <a:t>17.04.2019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7E74CD2-B54D-4072-9781-56CFB139B3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376989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5B0BE2-74D3-4561-8259-22BC908F4B74}" type="datetimeFigureOut">
              <a:rPr lang="ru-RU" smtClean="0"/>
              <a:t>17.04.2019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7E74CD2-B54D-4072-9781-56CFB139B3D4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99639452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5B0BE2-74D3-4561-8259-22BC908F4B74}" type="datetimeFigureOut">
              <a:rPr lang="ru-RU" smtClean="0"/>
              <a:t>17.04.2019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7E74CD2-B54D-4072-9781-56CFB139B3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840890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5B0BE2-74D3-4561-8259-22BC908F4B74}" type="datetimeFigureOut">
              <a:rPr lang="ru-RU" smtClean="0"/>
              <a:t>17.04.2019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E74CD2-B54D-4072-9781-56CFB139B3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941295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5B0BE2-74D3-4561-8259-22BC908F4B74}" type="datetimeFigureOut">
              <a:rPr lang="ru-RU" smtClean="0"/>
              <a:t>17.04.2019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E74CD2-B54D-4072-9781-56CFB139B3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73540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12423"/>
            <a:ext cx="10515600" cy="2851208"/>
          </a:xfrm>
        </p:spPr>
        <p:txBody>
          <a:bodyPr anchor="b">
            <a:normAutofit/>
          </a:bodyPr>
          <a:lstStyle>
            <a:lvl1pPr>
              <a:defRPr sz="60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52633"/>
            <a:ext cx="105156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5B0BE2-74D3-4561-8259-22BC908F4B74}" type="datetimeFigureOut">
              <a:rPr lang="ru-RU" smtClean="0"/>
              <a:t>17.04.2019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E74CD2-B54D-4072-9781-56CFB139B3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02983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5127" y="1828800"/>
            <a:ext cx="5181600" cy="435133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8800"/>
            <a:ext cx="5181600" cy="435133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5B0BE2-74D3-4561-8259-22BC908F4B74}" type="datetimeFigureOut">
              <a:rPr lang="ru-RU" smtClean="0"/>
              <a:t>17.04.2019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E74CD2-B54D-4072-9781-56CFB139B3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73872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681850"/>
            <a:ext cx="515620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5127" y="2507550"/>
            <a:ext cx="5156200" cy="368052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851"/>
            <a:ext cx="51816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7550"/>
            <a:ext cx="5181601" cy="368052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5B0BE2-74D3-4561-8259-22BC908F4B74}" type="datetimeFigureOut">
              <a:rPr lang="ru-RU" smtClean="0"/>
              <a:t>17.04.2019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E74CD2-B54D-4072-9781-56CFB139B3D4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0237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5B0BE2-74D3-4561-8259-22BC908F4B74}" type="datetimeFigureOut">
              <a:rPr lang="ru-RU" smtClean="0"/>
              <a:t>17.04.2019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E74CD2-B54D-4072-9781-56CFB139B3D4}" type="slidenum">
              <a:rPr lang="ru-RU" smtClean="0"/>
              <a:t>‹#›</a:t>
            </a:fld>
            <a:endParaRPr lang="ru-RU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91887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5B0BE2-74D3-4561-8259-22BC908F4B74}" type="datetimeFigureOut">
              <a:rPr lang="ru-RU" smtClean="0"/>
              <a:t>17.04.2019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E74CD2-B54D-4072-9781-56CFB139B3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15872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197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399"/>
            <a:ext cx="393192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5B0BE2-74D3-4561-8259-22BC908F4B74}" type="datetimeFigureOut">
              <a:rPr lang="ru-RU" smtClean="0"/>
              <a:t>17.04.2019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E74CD2-B54D-4072-9781-56CFB139B3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22488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20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400"/>
            <a:ext cx="393192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5B0BE2-74D3-4561-8259-22BC908F4B74}" type="datetimeFigureOut">
              <a:rPr lang="ru-RU" smtClean="0"/>
              <a:t>17.04.2019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E74CD2-B54D-4072-9781-56CFB139B3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47680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27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5127" y="365760"/>
            <a:ext cx="105156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828800"/>
            <a:ext cx="105156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CF5B0BE2-74D3-4561-8259-22BC908F4B74}" type="datetimeFigureOut">
              <a:rPr lang="ru-RU" smtClean="0"/>
              <a:t>17.04.2019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7527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E74CD2-B54D-4072-9781-56CFB139B3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33689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74" r:id="rId1"/>
    <p:sldLayoutId id="2147483875" r:id="rId2"/>
    <p:sldLayoutId id="2147483876" r:id="rId3"/>
    <p:sldLayoutId id="2147483877" r:id="rId4"/>
    <p:sldLayoutId id="2147483878" r:id="rId5"/>
    <p:sldLayoutId id="2147483879" r:id="rId6"/>
    <p:sldLayoutId id="2147483880" r:id="rId7"/>
    <p:sldLayoutId id="2147483881" r:id="rId8"/>
    <p:sldLayoutId id="2147483882" r:id="rId9"/>
    <p:sldLayoutId id="2147483883" r:id="rId10"/>
    <p:sldLayoutId id="2147483884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 2" pitchFamily="18" charset="2"/>
        <a:buChar char="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5B0BE2-74D3-4561-8259-22BC908F4B74}" type="datetimeFigureOut">
              <a:rPr lang="ru-RU" smtClean="0"/>
              <a:t>17.04.2019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17E74CD2-B54D-4072-9781-56CFB139B3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00601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6" r:id="rId1"/>
    <p:sldLayoutId id="2147483887" r:id="rId2"/>
    <p:sldLayoutId id="2147483888" r:id="rId3"/>
    <p:sldLayoutId id="2147483889" r:id="rId4"/>
    <p:sldLayoutId id="2147483890" r:id="rId5"/>
    <p:sldLayoutId id="2147483891" r:id="rId6"/>
    <p:sldLayoutId id="2147483892" r:id="rId7"/>
    <p:sldLayoutId id="2147483893" r:id="rId8"/>
    <p:sldLayoutId id="2147483894" r:id="rId9"/>
    <p:sldLayoutId id="2147483895" r:id="rId10"/>
    <p:sldLayoutId id="2147483896" r:id="rId11"/>
    <p:sldLayoutId id="2147483897" r:id="rId12"/>
    <p:sldLayoutId id="2147483898" r:id="rId13"/>
    <p:sldLayoutId id="2147483899" r:id="rId14"/>
    <p:sldLayoutId id="2147483900" r:id="rId15"/>
    <p:sldLayoutId id="2147483901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.jp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mos-churches.ru/blog/2012/10/15/hram-svyatitelya-nikolaya-u-solomennoy-storozhki/" TargetMode="External"/><Relationship Id="rId7" Type="http://schemas.openxmlformats.org/officeDocument/2006/relationships/hyperlink" Target="https://radiovera.ru/hramyi-moego-goroda-svyatogo-nikolaya-u-solomennoy-storozhki.html" TargetMode="External"/><Relationship Id="rId2" Type="http://schemas.openxmlformats.org/officeDocument/2006/relationships/hyperlink" Target="https://agios-nicolos.ru/&#1080;&#1089;&#1090;&#1086;&#1088;&#1080;&#1103;-&#1093;&#1088;&#1072;&#1084;&#1072;/" TargetMode="External"/><Relationship Id="rId1" Type="http://schemas.openxmlformats.org/officeDocument/2006/relationships/slideLayout" Target="../slideLayouts/slideLayout13.xml"/><Relationship Id="rId6" Type="http://schemas.openxmlformats.org/officeDocument/2006/relationships/hyperlink" Target="http://timstreet.ru/" TargetMode="External"/><Relationship Id="rId5" Type="http://schemas.openxmlformats.org/officeDocument/2006/relationships/hyperlink" Target="https://liveinmsk.ru/places/monastyri-i-cerkvi/svyatitelya-nikolaya-u-solomennoi-storozhki" TargetMode="External"/><Relationship Id="rId4" Type="http://schemas.openxmlformats.org/officeDocument/2006/relationships/hyperlink" Target="https://ru.wikipedia.org/wiki/&#1061;&#1088;&#1072;&#1084;_&#1057;&#1074;&#1103;&#1090;&#1080;&#1090;&#1077;&#1083;&#1103;_&#1053;&#1080;&#1082;&#1086;&#1083;&#1072;&#1103;_&#1091;_&#1057;&#1086;&#1083;&#1086;&#1084;&#1077;&#1085;&#1085;&#1086;&#1081;_&#1089;&#1090;&#1086;&#1088;&#1086;&#1078;&#1082;&#1080;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mos-churches.ru/blog/2012/10/15/hram-svyatitelya-nikolaya-u-solomennoy-storozhki/" TargetMode="External"/><Relationship Id="rId7" Type="http://schemas.openxmlformats.org/officeDocument/2006/relationships/hyperlink" Target="https://radiovera.ru/hramyi-moego-goroda-svyatogo-nikolaya-u-solomennoy-storozhki.html" TargetMode="External"/><Relationship Id="rId2" Type="http://schemas.openxmlformats.org/officeDocument/2006/relationships/hyperlink" Target="https://agios-nicolos.ru/&#1080;&#1089;&#1090;&#1086;&#1088;&#1080;&#1103;-&#1093;&#1088;&#1072;&#1084;&#1072;/" TargetMode="External"/><Relationship Id="rId1" Type="http://schemas.openxmlformats.org/officeDocument/2006/relationships/slideLayout" Target="../slideLayouts/slideLayout13.xml"/><Relationship Id="rId6" Type="http://schemas.openxmlformats.org/officeDocument/2006/relationships/hyperlink" Target="http://timstreet.ru/" TargetMode="External"/><Relationship Id="rId5" Type="http://schemas.openxmlformats.org/officeDocument/2006/relationships/hyperlink" Target="https://liveinmsk.ru/places/monastyri-i-cerkvi/svyatitelya-nikolaya-u-solomennoi-storozhki" TargetMode="External"/><Relationship Id="rId4" Type="http://schemas.openxmlformats.org/officeDocument/2006/relationships/hyperlink" Target="https://ru.wikipedia.org/wiki/&#1061;&#1088;&#1072;&#1084;_&#1057;&#1074;&#1103;&#1090;&#1080;&#1090;&#1077;&#1083;&#1103;_&#1053;&#1080;&#1082;&#1086;&#1083;&#1072;&#1103;_&#1091;_&#1057;&#1086;&#1083;&#1086;&#1084;&#1077;&#1085;&#1085;&#1086;&#1081;_&#1089;&#1090;&#1086;&#1088;&#1086;&#1078;&#1082;&#1080;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04330" y="234177"/>
            <a:ext cx="10283019" cy="1162696"/>
          </a:xfr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t">
            <a:normAutofit fontScale="90000"/>
          </a:bodyPr>
          <a:lstStyle/>
          <a:p>
            <a:pPr algn="r"/>
            <a:r>
              <a:rPr lang="ru-RU" sz="3200" b="1" dirty="0">
                <a:solidFill>
                  <a:schemeClr val="tx1"/>
                </a:solidFill>
              </a:rPr>
              <a:t>Историческое и культурологическое значение Храма Святителя Николая у Соломенной сторожки</a:t>
            </a:r>
            <a:br>
              <a:rPr lang="ru-RU" sz="3200" b="1" dirty="0">
                <a:solidFill>
                  <a:schemeClr val="tx1"/>
                </a:solidFill>
              </a:rPr>
            </a:br>
            <a:r>
              <a:rPr lang="ru-RU" sz="3200" b="1" dirty="0">
                <a:solidFill>
                  <a:schemeClr val="tx1"/>
                </a:solidFill>
              </a:rPr>
              <a:t/>
            </a:r>
            <a:br>
              <a:rPr lang="ru-RU" sz="3200" b="1" dirty="0">
                <a:solidFill>
                  <a:schemeClr val="tx1"/>
                </a:solidFill>
              </a:rPr>
            </a:br>
            <a:r>
              <a:rPr lang="ru-RU" sz="2200" b="1" i="1" dirty="0">
                <a:solidFill>
                  <a:schemeClr val="tx1"/>
                </a:solidFill>
              </a:rPr>
              <a:t>Автор: </a:t>
            </a:r>
            <a:r>
              <a:rPr lang="ru-RU" sz="2200" b="1" i="1" dirty="0" err="1">
                <a:solidFill>
                  <a:schemeClr val="tx1"/>
                </a:solidFill>
              </a:rPr>
              <a:t>Куреленков</a:t>
            </a:r>
            <a:r>
              <a:rPr lang="ru-RU" sz="2200" b="1" i="1" dirty="0">
                <a:solidFill>
                  <a:schemeClr val="tx1"/>
                </a:solidFill>
              </a:rPr>
              <a:t> Андрей, 6 </a:t>
            </a:r>
            <a:r>
              <a:rPr lang="en-US" sz="2200" b="1" i="1" dirty="0">
                <a:solidFill>
                  <a:schemeClr val="tx1"/>
                </a:solidFill>
              </a:rPr>
              <a:t>“</a:t>
            </a:r>
            <a:r>
              <a:rPr lang="ru-RU" sz="2200" b="1" i="1" dirty="0">
                <a:solidFill>
                  <a:schemeClr val="tx1"/>
                </a:solidFill>
              </a:rPr>
              <a:t>Н</a:t>
            </a:r>
            <a:r>
              <a:rPr lang="en-US" sz="2200" b="1" i="1" dirty="0">
                <a:solidFill>
                  <a:schemeClr val="tx1"/>
                </a:solidFill>
              </a:rPr>
              <a:t>” </a:t>
            </a:r>
            <a:r>
              <a:rPr lang="ru-RU" sz="2800" b="1" dirty="0">
                <a:solidFill>
                  <a:schemeClr val="tx1"/>
                </a:solidFill>
              </a:rPr>
              <a:t/>
            </a:r>
            <a:br>
              <a:rPr lang="ru-RU" sz="2800" b="1" dirty="0">
                <a:solidFill>
                  <a:schemeClr val="tx1"/>
                </a:solidFill>
              </a:rPr>
            </a:br>
            <a:r>
              <a:rPr lang="ru-RU" sz="2000" b="1" i="1" dirty="0">
                <a:solidFill>
                  <a:schemeClr val="tx1"/>
                </a:solidFill>
              </a:rPr>
              <a:t>ГБОУ Школа № 1454 «Тимирязевская»</a:t>
            </a:r>
            <a:br>
              <a:rPr lang="ru-RU" sz="2000" b="1" i="1" dirty="0">
                <a:solidFill>
                  <a:schemeClr val="tx1"/>
                </a:solidFill>
              </a:rPr>
            </a:br>
            <a:r>
              <a:rPr lang="ru-RU" sz="2000" b="1" i="1" dirty="0">
                <a:solidFill>
                  <a:schemeClr val="tx1"/>
                </a:solidFill>
              </a:rPr>
              <a:t>Руководитель: учитель истории Орлова Е.</a:t>
            </a:r>
            <a:r>
              <a:rPr lang="ru-RU" sz="2000" b="1" dirty="0">
                <a:solidFill>
                  <a:schemeClr val="tx1"/>
                </a:solidFill>
              </a:rPr>
              <a:t>В.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1657" y="2359457"/>
            <a:ext cx="2765687" cy="4230913"/>
          </a:xfrm>
          <a:prstGeom prst="rect">
            <a:avLst/>
          </a:prstGeom>
          <a:effectLst>
            <a:softEdge rad="317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21" r="1538" b="8729"/>
          <a:stretch/>
        </p:blipFill>
        <p:spPr>
          <a:xfrm>
            <a:off x="5683416" y="2359457"/>
            <a:ext cx="2992229" cy="4237764"/>
          </a:xfrm>
          <a:prstGeom prst="rect">
            <a:avLst/>
          </a:prstGeom>
          <a:effectLst>
            <a:softEdge rad="317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71" r="10195"/>
          <a:stretch/>
        </p:blipFill>
        <p:spPr>
          <a:xfrm>
            <a:off x="8675645" y="2351575"/>
            <a:ext cx="2942328" cy="4238795"/>
          </a:xfrm>
          <a:prstGeom prst="rect">
            <a:avLst/>
          </a:prstGeom>
          <a:effectLst>
            <a:softEdge rad="317500"/>
          </a:effectLst>
        </p:spPr>
      </p:pic>
    </p:spTree>
    <p:extLst>
      <p:ext uri="{BB962C8B-B14F-4D97-AF65-F5344CB8AC3E}">
        <p14:creationId xmlns:p14="http://schemas.microsoft.com/office/powerpoint/2010/main" val="87917959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19691" y="337004"/>
            <a:ext cx="10025348" cy="1280890"/>
          </a:xfrm>
        </p:spPr>
        <p:txBody>
          <a:bodyPr>
            <a:normAutofit fontScale="90000"/>
          </a:bodyPr>
          <a:lstStyle/>
          <a:p>
            <a:r>
              <a:rPr lang="ru-RU" dirty="0"/>
              <a:t>Образцы при создании проекта храма – деревянные шатровые церкви русского Севера XVI—XVIII веков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149021" y="1957328"/>
            <a:ext cx="3796018" cy="646331"/>
          </a:xfrm>
        </p:spPr>
        <p:txBody>
          <a:bodyPr wrap="square">
            <a:spAutoFit/>
          </a:bodyPr>
          <a:lstStyle/>
          <a:p>
            <a:pPr marL="0" indent="0" algn="ctr" defTabSz="914400">
              <a:buNone/>
            </a:pPr>
            <a:r>
              <a:rPr lang="ru-RU" b="1" dirty="0">
                <a:solidFill>
                  <a:schemeClr val="accent1"/>
                </a:solidFill>
              </a:rPr>
              <a:t>Церковь Покрова Божией Матери в Заостровье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1019"/>
          <a:stretch/>
        </p:blipFill>
        <p:spPr>
          <a:xfrm>
            <a:off x="115682" y="2634560"/>
            <a:ext cx="3608019" cy="416285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15683" y="1957328"/>
            <a:ext cx="351988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chemeClr val="accent1"/>
                </a:solidFill>
              </a:rPr>
              <a:t>Успенская церковь</a:t>
            </a:r>
          </a:p>
          <a:p>
            <a:pPr algn="ctr"/>
            <a:r>
              <a:rPr lang="ru-RU" b="1" dirty="0">
                <a:solidFill>
                  <a:schemeClr val="accent1"/>
                </a:solidFill>
              </a:rPr>
              <a:t>в с. Варзуге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521"/>
          <a:stretch/>
        </p:blipFill>
        <p:spPr>
          <a:xfrm>
            <a:off x="4672994" y="2630246"/>
            <a:ext cx="3159997" cy="4079030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4461831" y="1992316"/>
            <a:ext cx="331052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err="1">
                <a:solidFill>
                  <a:schemeClr val="accent1"/>
                </a:solidFill>
              </a:rPr>
              <a:t>Климентовская</a:t>
            </a:r>
            <a:r>
              <a:rPr lang="ru-RU" b="1" dirty="0">
                <a:solidFill>
                  <a:schemeClr val="accent1"/>
                </a:solidFill>
              </a:rPr>
              <a:t> церковь в селе </a:t>
            </a:r>
            <a:r>
              <a:rPr lang="ru-RU" b="1" dirty="0" err="1">
                <a:solidFill>
                  <a:schemeClr val="accent1"/>
                </a:solidFill>
              </a:rPr>
              <a:t>Уне</a:t>
            </a:r>
            <a:endParaRPr lang="ru-RU" b="1" dirty="0">
              <a:solidFill>
                <a:schemeClr val="accent1"/>
              </a:solidFill>
            </a:endParaRPr>
          </a:p>
        </p:txBody>
      </p:sp>
      <p:pic>
        <p:nvPicPr>
          <p:cNvPr id="4098" name="Picture 2" descr="Image result for Ð¦ÐµÑÐºÐ¾Ð²Ñ ÐÐ¾ÐºÑÐ¾Ð²Ð° ÐÐ¾Ð¶Ð¸ÐµÐ¹ ÐÐ°ÑÐµÑÐ¸ Ð² ÐÐ°Ð¾ÑÑÑÐ¾Ð²ÑÐµ"/>
          <p:cNvPicPr>
            <a:picLocks noChangeAspect="1" noChangeArrowheads="1"/>
          </p:cNvPicPr>
          <p:nvPr/>
        </p:nvPicPr>
        <p:blipFill>
          <a:blip r:embed="rId4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49936" y="2603659"/>
            <a:ext cx="3327515" cy="40912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1062076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История строительства храма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139806" y="1373434"/>
            <a:ext cx="9052194" cy="3777622"/>
          </a:xfrm>
        </p:spPr>
        <p:txBody>
          <a:bodyPr>
            <a:noAutofit/>
          </a:bodyPr>
          <a:lstStyle/>
          <a:p>
            <a:r>
              <a:rPr lang="ru-RU" sz="2000" dirty="0"/>
              <a:t>По соседству с сельскохозяйственной академией размещался летний лагерь Московского гарнизонного батальона. После начала Первой мировой войны здесь стали формироваться воинские части для отправки на фронт.</a:t>
            </a:r>
          </a:p>
          <a:p>
            <a:r>
              <a:rPr lang="ru-RU" sz="2000" dirty="0"/>
              <a:t>Вскоре </a:t>
            </a:r>
            <a:r>
              <a:rPr lang="ru-RU" sz="2000" b="1" dirty="0">
                <a:solidFill>
                  <a:schemeClr val="accent1"/>
                </a:solidFill>
              </a:rPr>
              <a:t>воины 675-й Тульской пешей дружины</a:t>
            </a:r>
            <a:r>
              <a:rPr lang="ru-RU" sz="2000" dirty="0"/>
              <a:t>, сформированной в Петровско-Разумовском, предложили построить на пожертвования летний храм. Главными инициаторами были командир дружины полковник А. А. </a:t>
            </a:r>
            <a:r>
              <a:rPr lang="ru-RU" sz="2000" dirty="0" err="1"/>
              <a:t>Мозалевский</a:t>
            </a:r>
            <a:r>
              <a:rPr lang="ru-RU" sz="2000" dirty="0"/>
              <a:t> и В. И. </a:t>
            </a:r>
            <a:r>
              <a:rPr lang="ru-RU" sz="2000" dirty="0" err="1"/>
              <a:t>Заглухипский</a:t>
            </a:r>
            <a:r>
              <a:rPr lang="ru-RU" sz="2000" dirty="0"/>
              <a:t>.</a:t>
            </a:r>
          </a:p>
          <a:p>
            <a:r>
              <a:rPr lang="ru-RU" sz="2000" dirty="0"/>
              <a:t>Деньги на строительство церкви жертвовали как офицеры, так и дачники Петровско-Разумовского. Всего было собрано 3000 рублей. Для иконостаса собрали иконы XVI-XVII веков, наиболее ценные из которых украсили царские врата — копию царских врат </a:t>
            </a:r>
            <a:r>
              <a:rPr lang="ru-RU" sz="2000" dirty="0" err="1"/>
              <a:t>Феодоровского</a:t>
            </a:r>
            <a:r>
              <a:rPr lang="ru-RU" sz="2000" dirty="0"/>
              <a:t> собора в Царском Селе. 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845" y="1465243"/>
            <a:ext cx="3042926" cy="231262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5113" y="3877936"/>
            <a:ext cx="2220715" cy="29228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70638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92925" y="194447"/>
            <a:ext cx="9599075" cy="1280890"/>
          </a:xfrm>
        </p:spPr>
        <p:txBody>
          <a:bodyPr/>
          <a:lstStyle/>
          <a:p>
            <a:r>
              <a:rPr lang="ru-RU" dirty="0"/>
              <a:t>Культурологическое значение храма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417762" y="1475337"/>
            <a:ext cx="7119899" cy="5213363"/>
          </a:xfrm>
        </p:spPr>
        <p:txBody>
          <a:bodyPr>
            <a:normAutofit fontScale="92500" lnSpcReduction="10000"/>
          </a:bodyPr>
          <a:lstStyle/>
          <a:p>
            <a:pPr fontAlgn="base"/>
            <a:r>
              <a:rPr lang="ru-RU" sz="2000" dirty="0"/>
              <a:t>Построил этот красивый деревянный храм известнейший в то время архитектор </a:t>
            </a:r>
            <a:r>
              <a:rPr lang="ru-RU" sz="2000" b="1" dirty="0">
                <a:solidFill>
                  <a:schemeClr val="accent1"/>
                </a:solidFill>
              </a:rPr>
              <a:t>Федор Осипович </a:t>
            </a:r>
            <a:r>
              <a:rPr lang="ru-RU" sz="2000" b="1" dirty="0" err="1">
                <a:solidFill>
                  <a:schemeClr val="accent1"/>
                </a:solidFill>
              </a:rPr>
              <a:t>Шехтель</a:t>
            </a:r>
            <a:r>
              <a:rPr lang="ru-RU" sz="2000" dirty="0"/>
              <a:t>, автор многочисленных построек, в том числе культовых (часовня при лютеранской церкви и церковь Василия Кесарийского, отделка церкви Пимена Нового, церковь в Иванове-Вознесенске и др.</a:t>
            </a:r>
          </a:p>
          <a:p>
            <a:pPr fontAlgn="base"/>
            <a:r>
              <a:rPr lang="ru-RU" sz="2000" dirty="0"/>
              <a:t>Именно в этот период времени в работах архитектора преобладал «</a:t>
            </a:r>
            <a:r>
              <a:rPr lang="ru-RU" sz="2000" dirty="0" err="1"/>
              <a:t>неорусский</a:t>
            </a:r>
            <a:r>
              <a:rPr lang="ru-RU" sz="2000" dirty="0"/>
              <a:t>» стиль. Одной из самых известных его работ того времени считается Ярославский вокзал.</a:t>
            </a:r>
          </a:p>
          <a:p>
            <a:pPr fontAlgn="base"/>
            <a:r>
              <a:rPr lang="ru-RU" sz="2000" dirty="0"/>
              <a:t>Строение было выполнено по одному из любимых </a:t>
            </a:r>
            <a:r>
              <a:rPr lang="ru-RU" sz="2000" dirty="0" err="1"/>
              <a:t>Шехтелем</a:t>
            </a:r>
            <a:r>
              <a:rPr lang="ru-RU" sz="2000" dirty="0"/>
              <a:t> мотиву – стилю древнерусских шатровых церквей Вологодского  зодчества. </a:t>
            </a:r>
          </a:p>
          <a:p>
            <a:pPr fontAlgn="base"/>
            <a:r>
              <a:rPr lang="ru-RU" sz="2000" dirty="0"/>
              <a:t>В 1935 г. храм был разрушен, а в 1997 году вновь был полностью восстановлен по чертежам Федора Осиповича Шехтеля</a:t>
            </a:r>
          </a:p>
        </p:txBody>
      </p:sp>
      <p:pic>
        <p:nvPicPr>
          <p:cNvPr id="3078" name="Picture 6" descr="https://liveinmsk.ru/up/quotes/q109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649" y="1652744"/>
            <a:ext cx="4082811" cy="48585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4910298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90386" y="535975"/>
            <a:ext cx="5581591" cy="1280890"/>
          </a:xfrm>
        </p:spPr>
        <p:txBody>
          <a:bodyPr/>
          <a:lstStyle/>
          <a:p>
            <a:r>
              <a:rPr lang="ru-RU" dirty="0"/>
              <a:t>Оценка своего произведения автором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2202" y="2464107"/>
            <a:ext cx="6632155" cy="3777622"/>
          </a:xfrm>
        </p:spPr>
        <p:txBody>
          <a:bodyPr>
            <a:normAutofit lnSpcReduction="10000"/>
          </a:bodyPr>
          <a:lstStyle/>
          <a:p>
            <a:r>
              <a:rPr lang="ru-RU" sz="2000" dirty="0"/>
              <a:t>В 1925 году на обратной стороне открытки с изображением храма, отправленной исследователю древнерусского зодчества и реставратору И.П. Машкову, архитектор написал:</a:t>
            </a:r>
          </a:p>
          <a:p>
            <a:pPr marL="0" indent="0" algn="ctr">
              <a:buNone/>
            </a:pPr>
            <a:endParaRPr lang="ru-RU" sz="3200" b="1" dirty="0">
              <a:solidFill>
                <a:schemeClr val="accent1"/>
              </a:solidFill>
              <a:latin typeface="Monotype Corsiva" panose="03010101010201010101" pitchFamily="66" charset="0"/>
            </a:endParaRPr>
          </a:p>
          <a:p>
            <a:pPr marL="0" indent="0" algn="ctr">
              <a:buNone/>
            </a:pPr>
            <a:r>
              <a:rPr lang="ru-RU" sz="3200" b="1" dirty="0">
                <a:solidFill>
                  <a:schemeClr val="accent1"/>
                </a:solidFill>
                <a:latin typeface="Monotype Corsiva" panose="03010101010201010101" pitchFamily="66" charset="0"/>
              </a:rPr>
              <a:t>« По-моему, лучшая из моих построек</a:t>
            </a:r>
            <a:r>
              <a:rPr lang="ru-RU" sz="3200" b="1" dirty="0">
                <a:solidFill>
                  <a:srgbClr val="DDD7CC"/>
                </a:solidFill>
                <a:latin typeface="Monotype Corsiva" panose="03010101010201010101" pitchFamily="66" charset="0"/>
              </a:rPr>
              <a:t>.</a:t>
            </a:r>
            <a:r>
              <a:rPr lang="ru-RU" sz="3200" b="1" dirty="0">
                <a:solidFill>
                  <a:schemeClr val="accent1"/>
                </a:solidFill>
                <a:latin typeface="Monotype Corsiva" panose="03010101010201010101" pitchFamily="66" charset="0"/>
              </a:rPr>
              <a:t>»</a:t>
            </a:r>
            <a:endParaRPr lang="ru-RU" sz="2000" dirty="0"/>
          </a:p>
          <a:p>
            <a:pPr marL="0" indent="0" algn="ctr">
              <a:buNone/>
            </a:pPr>
            <a:endParaRPr lang="ru-RU" sz="2000" dirty="0"/>
          </a:p>
          <a:p>
            <a:r>
              <a:rPr lang="ru-RU" sz="2000" dirty="0"/>
              <a:t> Такую же открытку он подарил настоятелю церкви В.Ф. Надеждину.</a:t>
            </a:r>
          </a:p>
        </p:txBody>
      </p:sp>
      <p:pic>
        <p:nvPicPr>
          <p:cNvPr id="4" name="Picture 2" descr="https://upload.wikimedia.org/wikipedia/commons/thumb/e/e0/Church_in_Hay_Lodge._Drawing_by_Fydor_Schechtel.jpg/220px-Church_in_Hay_Lodge._Drawing_by_Fydor_Schechte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82998" y="85750"/>
            <a:ext cx="4891489" cy="67146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159915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1" y="326654"/>
            <a:ext cx="9675812" cy="1280890"/>
          </a:xfrm>
        </p:spPr>
        <p:txBody>
          <a:bodyPr/>
          <a:lstStyle/>
          <a:p>
            <a:r>
              <a:rPr lang="ru-RU" dirty="0"/>
              <a:t>Выводы по результатам исследования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499279" y="1454227"/>
            <a:ext cx="6972282" cy="4192587"/>
          </a:xfrm>
        </p:spPr>
        <p:txBody>
          <a:bodyPr>
            <a:noAutofit/>
          </a:bodyPr>
          <a:lstStyle/>
          <a:p>
            <a:r>
              <a:rPr lang="ru-RU" sz="2000" dirty="0"/>
              <a:t>Подтверждена гипотеза о том, что храм Святителя Николая у Соломенной сторожки построен в память о событиях Первой мировой войны</a:t>
            </a:r>
          </a:p>
          <a:p>
            <a:endParaRPr lang="ru-RU" sz="2000" dirty="0"/>
          </a:p>
          <a:p>
            <a:r>
              <a:rPr lang="ru-RU" sz="2000" dirty="0"/>
              <a:t>Храм действительно имеет важное культурологическое значение, построен по проекту академика архитектора </a:t>
            </a:r>
            <a:r>
              <a:rPr lang="ru-RU" sz="2000" dirty="0" err="1"/>
              <a:t>Ф.Шехтеля</a:t>
            </a:r>
            <a:r>
              <a:rPr lang="ru-RU" sz="2000" dirty="0"/>
              <a:t> в </a:t>
            </a:r>
            <a:r>
              <a:rPr lang="ru-RU" sz="2000" dirty="0" err="1"/>
              <a:t>неорусском</a:t>
            </a:r>
            <a:r>
              <a:rPr lang="ru-RU" sz="2000" dirty="0"/>
              <a:t> стиле по образу церквей русского Севера XVI—XVIII веков</a:t>
            </a:r>
          </a:p>
          <a:p>
            <a:endParaRPr lang="ru-RU" sz="2000" dirty="0"/>
          </a:p>
          <a:p>
            <a:r>
              <a:rPr lang="ru-RU" sz="2000" dirty="0"/>
              <a:t>Исследование имеет практическую ценность для проведения уроков истории, обществознания, МХК, ИЗО, для проведения классного часа с учащимися школ Тимирязевского района столицы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135" y="2006629"/>
            <a:ext cx="4411144" cy="41139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211955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Источники информации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49995" y="1487280"/>
            <a:ext cx="10854617" cy="5199961"/>
          </a:xfrm>
        </p:spPr>
        <p:txBody>
          <a:bodyPr>
            <a:normAutofit fontScale="92500" lnSpcReduction="20000"/>
          </a:bodyPr>
          <a:lstStyle/>
          <a:p>
            <a:r>
              <a:rPr lang="ru-RU" dirty="0"/>
              <a:t>Официальный сайт храма </a:t>
            </a:r>
            <a:r>
              <a:rPr lang="en-US" dirty="0">
                <a:hlinkClick r:id="rId2"/>
              </a:rPr>
              <a:t>https://agios-nicolos.ru/</a:t>
            </a:r>
            <a:r>
              <a:rPr lang="ru-RU" dirty="0">
                <a:hlinkClick r:id="rId2"/>
              </a:rPr>
              <a:t>история-храма/</a:t>
            </a:r>
            <a:r>
              <a:rPr lang="ru-RU" dirty="0"/>
              <a:t> </a:t>
            </a:r>
          </a:p>
          <a:p>
            <a:r>
              <a:rPr lang="ru-RU" dirty="0"/>
              <a:t>Архитектурная сказка  Фёдора Шехтеля, 2010 </a:t>
            </a:r>
          </a:p>
          <a:p>
            <a:r>
              <a:rPr lang="ru-RU" dirty="0" err="1"/>
              <a:t>Вайнтрауб</a:t>
            </a:r>
            <a:r>
              <a:rPr lang="ru-RU" dirty="0"/>
              <a:t> Л. Р., Карпова М. Б., Скопин В. В. Храмы северного округа. — М.: Старая Басманная, 1997</a:t>
            </a:r>
          </a:p>
          <a:p>
            <a:r>
              <a:rPr lang="ru-RU" dirty="0"/>
              <a:t>А. Лепехин «Тула. Материалы для истории города», 2017 г.</a:t>
            </a:r>
          </a:p>
          <a:p>
            <a:r>
              <a:rPr lang="ru-RU" dirty="0"/>
              <a:t>Северный округ Москвы / Под ред. Е. Н. </a:t>
            </a:r>
            <a:r>
              <a:rPr lang="ru-RU" dirty="0" err="1"/>
              <a:t>Мачульского</a:t>
            </a:r>
            <a:r>
              <a:rPr lang="ru-RU" dirty="0"/>
              <a:t>. — М.: Энциклопедия российских деревень, 1995</a:t>
            </a:r>
          </a:p>
          <a:p>
            <a:r>
              <a:rPr lang="ru-RU" dirty="0"/>
              <a:t>Материалы музея храма Святителя Николая у Соломенной сторожки</a:t>
            </a:r>
          </a:p>
          <a:p>
            <a:r>
              <a:rPr lang="ru-RU" dirty="0"/>
              <a:t>Москва в церквях  </a:t>
            </a:r>
            <a:r>
              <a:rPr lang="en-US" dirty="0">
                <a:hlinkClick r:id="rId3"/>
              </a:rPr>
              <a:t>http://mos-churches.ru/blog/2012/10/15/hram-svyatitelya-nikolaya-u-solomennoy-storozhki/</a:t>
            </a:r>
            <a:endParaRPr lang="ru-RU" dirty="0"/>
          </a:p>
          <a:p>
            <a:r>
              <a:rPr lang="ru-RU" dirty="0"/>
              <a:t>Страничка в Википедии </a:t>
            </a:r>
            <a:r>
              <a:rPr lang="en-US" dirty="0">
                <a:hlinkClick r:id="rId4"/>
              </a:rPr>
              <a:t>https://ru.wikipedia.org/wiki/</a:t>
            </a:r>
            <a:r>
              <a:rPr lang="ru-RU" dirty="0" err="1">
                <a:hlinkClick r:id="rId4"/>
              </a:rPr>
              <a:t>Храм_Святителя_Николая_у_Соломенной_сторожки</a:t>
            </a:r>
            <a:r>
              <a:rPr lang="ru-RU" dirty="0"/>
              <a:t> </a:t>
            </a:r>
          </a:p>
          <a:p>
            <a:r>
              <a:rPr lang="ru-RU" dirty="0"/>
              <a:t>Прогулки по Москве  </a:t>
            </a:r>
            <a:r>
              <a:rPr lang="en-US" dirty="0">
                <a:hlinkClick r:id="rId5"/>
              </a:rPr>
              <a:t>https://liveinmsk.ru/places/monastyri-i-cerkvi/svyatitelya-nikolaya-u-solomennoi-storozhki</a:t>
            </a:r>
            <a:r>
              <a:rPr lang="ru-RU" dirty="0"/>
              <a:t> </a:t>
            </a:r>
          </a:p>
          <a:p>
            <a:r>
              <a:rPr lang="ru-RU" dirty="0"/>
              <a:t>Соломенная сторожка   </a:t>
            </a:r>
            <a:r>
              <a:rPr lang="en-US" dirty="0">
                <a:hlinkClick r:id="rId6"/>
              </a:rPr>
              <a:t>http://timstreet.ru/</a:t>
            </a:r>
            <a:r>
              <a:rPr lang="ru-RU" dirty="0"/>
              <a:t> </a:t>
            </a:r>
          </a:p>
          <a:p>
            <a:r>
              <a:rPr lang="ru-RU" dirty="0"/>
              <a:t>Радио «Вера» Храмы моего города </a:t>
            </a:r>
            <a:r>
              <a:rPr lang="en-US" dirty="0">
                <a:hlinkClick r:id="rId7"/>
              </a:rPr>
              <a:t>https://radiovera.ru/hramyi-moego-goroda-svyatogo-nikolaya-u-solomennoy-storozhki.html</a:t>
            </a: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43489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Описание объекта исследования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985"/>
          <a:stretch/>
        </p:blipFill>
        <p:spPr>
          <a:xfrm>
            <a:off x="243619" y="1566544"/>
            <a:ext cx="6389410" cy="5051969"/>
          </a:xfrm>
        </p:spPr>
      </p:pic>
      <p:sp>
        <p:nvSpPr>
          <p:cNvPr id="5" name="Объект 2"/>
          <p:cNvSpPr txBox="1">
            <a:spLocks/>
          </p:cNvSpPr>
          <p:nvPr/>
        </p:nvSpPr>
        <p:spPr>
          <a:xfrm>
            <a:off x="6894286" y="1566543"/>
            <a:ext cx="5158239" cy="5051969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sz="2800" b="1" dirty="0">
                <a:solidFill>
                  <a:schemeClr val="accent2"/>
                </a:solidFill>
              </a:rPr>
              <a:t>Храм Святителя Николая у Соломенной сторожки</a:t>
            </a:r>
          </a:p>
          <a:p>
            <a:pPr marL="0" indent="0">
              <a:buNone/>
            </a:pPr>
            <a:endParaRPr lang="ru-RU" sz="2800" dirty="0"/>
          </a:p>
          <a:p>
            <a:pPr marL="0" indent="0">
              <a:buNone/>
            </a:pPr>
            <a:r>
              <a:rPr lang="ru-RU" sz="2800" b="1" dirty="0">
                <a:solidFill>
                  <a:schemeClr val="accent2"/>
                </a:solidFill>
              </a:rPr>
              <a:t>Местоположение:</a:t>
            </a:r>
            <a:r>
              <a:rPr lang="ru-RU" sz="2800" dirty="0"/>
              <a:t>  г. Москва, Тимирязевский р-н,  ул. Ивановская, д.3</a:t>
            </a:r>
          </a:p>
          <a:p>
            <a:pPr marL="0" indent="0">
              <a:buNone/>
            </a:pPr>
            <a:endParaRPr lang="ru-RU" sz="2800" dirty="0"/>
          </a:p>
          <a:p>
            <a:pPr marL="0" indent="0">
              <a:buNone/>
            </a:pPr>
            <a:r>
              <a:rPr lang="ru-RU" sz="2800" b="1" dirty="0">
                <a:solidFill>
                  <a:schemeClr val="accent2"/>
                </a:solidFill>
              </a:rPr>
              <a:t>Конфессия:</a:t>
            </a:r>
            <a:r>
              <a:rPr lang="ru-RU" sz="2800" dirty="0"/>
              <a:t> православие</a:t>
            </a:r>
          </a:p>
          <a:p>
            <a:pPr marL="0" indent="0">
              <a:buNone/>
            </a:pPr>
            <a:endParaRPr lang="ru-RU" sz="2800" dirty="0"/>
          </a:p>
          <a:p>
            <a:pPr marL="0" indent="0">
              <a:buNone/>
            </a:pPr>
            <a:r>
              <a:rPr lang="ru-RU" sz="2800" b="1" dirty="0">
                <a:solidFill>
                  <a:schemeClr val="accent2"/>
                </a:solidFill>
              </a:rPr>
              <a:t>Епархия:</a:t>
            </a:r>
            <a:r>
              <a:rPr lang="ru-RU" sz="2800" dirty="0"/>
              <a:t> Московская городская</a:t>
            </a:r>
          </a:p>
          <a:p>
            <a:pPr marL="0" indent="0">
              <a:buNone/>
            </a:pPr>
            <a:endParaRPr lang="ru-RU" sz="2800" dirty="0"/>
          </a:p>
          <a:p>
            <a:pPr marL="0" indent="0">
              <a:buNone/>
            </a:pPr>
            <a:r>
              <a:rPr lang="ru-RU" sz="2800" b="1" dirty="0">
                <a:solidFill>
                  <a:schemeClr val="accent2"/>
                </a:solidFill>
              </a:rPr>
              <a:t>Год постройки:</a:t>
            </a:r>
            <a:r>
              <a:rPr lang="ru-RU" sz="2800" dirty="0"/>
              <a:t> 1916 г., воссоздан в 1997 г.</a:t>
            </a:r>
          </a:p>
          <a:p>
            <a:pPr marL="0" indent="0">
              <a:buNone/>
            </a:pPr>
            <a:endParaRPr lang="ru-RU" sz="2800" dirty="0"/>
          </a:p>
          <a:p>
            <a:pPr marL="0" indent="0">
              <a:buNone/>
            </a:pPr>
            <a:r>
              <a:rPr lang="ru-RU" sz="2800" b="1" dirty="0">
                <a:solidFill>
                  <a:schemeClr val="accent2"/>
                </a:solidFill>
              </a:rPr>
              <a:t>Архитектурный стиль:</a:t>
            </a:r>
            <a:r>
              <a:rPr lang="ru-RU" sz="2800" dirty="0"/>
              <a:t> </a:t>
            </a:r>
            <a:r>
              <a:rPr lang="ru-RU" sz="2800" dirty="0" err="1"/>
              <a:t>неорусский</a:t>
            </a:r>
            <a:endParaRPr lang="ru-RU" sz="2800" dirty="0"/>
          </a:p>
          <a:p>
            <a:pPr marL="0" indent="0">
              <a:buNone/>
            </a:pPr>
            <a:endParaRPr lang="ru-RU" sz="2800" dirty="0"/>
          </a:p>
          <a:p>
            <a:pPr marL="0" indent="0">
              <a:buNone/>
            </a:pPr>
            <a:endParaRPr lang="ru-RU" sz="2800" dirty="0"/>
          </a:p>
          <a:p>
            <a:pPr marL="0" indent="0">
              <a:buNone/>
            </a:pPr>
            <a:endParaRPr lang="ru-RU" sz="2800" dirty="0"/>
          </a:p>
          <a:p>
            <a:pPr marL="0" indent="0">
              <a:buNone/>
            </a:pP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9867813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Цель исследования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16807" y="1737294"/>
            <a:ext cx="5053479" cy="4852192"/>
          </a:xfrm>
        </p:spPr>
        <p:txBody>
          <a:bodyPr>
            <a:normAutofit/>
          </a:bodyPr>
          <a:lstStyle/>
          <a:p>
            <a:pPr marL="0" indent="711200"/>
            <a:r>
              <a:rPr lang="ru-RU" sz="3200" dirty="0"/>
              <a:t>Определить  историческую ценность храма Святителя Николая </a:t>
            </a:r>
            <a:r>
              <a:rPr lang="ru-RU" sz="3200" dirty="0" err="1"/>
              <a:t>Мирликийского</a:t>
            </a:r>
            <a:r>
              <a:rPr lang="ru-RU" sz="3200" dirty="0"/>
              <a:t> у Соломенной Сторожки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73613" y="1737294"/>
            <a:ext cx="7130999" cy="4394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24964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Задачи исследования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07200" y="2013857"/>
            <a:ext cx="5158239" cy="3777622"/>
          </a:xfrm>
        </p:spPr>
        <p:txBody>
          <a:bodyPr>
            <a:normAutofit/>
          </a:bodyPr>
          <a:lstStyle/>
          <a:p>
            <a:pPr marL="0" indent="358775" algn="just"/>
            <a:r>
              <a:rPr lang="ru-RU" sz="2800" dirty="0"/>
              <a:t>Установить связь храма с событиями Первой мировой войны</a:t>
            </a:r>
          </a:p>
          <a:p>
            <a:pPr marL="0" indent="358775" algn="just"/>
            <a:endParaRPr lang="ru-RU" sz="2800" dirty="0"/>
          </a:p>
          <a:p>
            <a:pPr marL="0" indent="358775"/>
            <a:r>
              <a:rPr lang="ru-RU" sz="2800" dirty="0"/>
              <a:t>Исследовать истоки </a:t>
            </a:r>
            <a:r>
              <a:rPr lang="ru-RU" sz="2800" dirty="0" err="1"/>
              <a:t>неорусского</a:t>
            </a:r>
            <a:r>
              <a:rPr lang="ru-RU" sz="2800" dirty="0"/>
              <a:t> архитектурного стиля храма</a:t>
            </a:r>
          </a:p>
          <a:p>
            <a:pPr algn="just"/>
            <a:endParaRPr lang="ru-RU" sz="28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5652" y="1533578"/>
            <a:ext cx="5163747" cy="50830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7628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Источники информации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49995" y="1487280"/>
            <a:ext cx="10854617" cy="5199961"/>
          </a:xfrm>
        </p:spPr>
        <p:txBody>
          <a:bodyPr>
            <a:normAutofit fontScale="92500" lnSpcReduction="20000"/>
          </a:bodyPr>
          <a:lstStyle/>
          <a:p>
            <a:r>
              <a:rPr lang="ru-RU" dirty="0"/>
              <a:t>Официальный сайт храма </a:t>
            </a:r>
            <a:r>
              <a:rPr lang="en-US" dirty="0">
                <a:hlinkClick r:id="rId2"/>
              </a:rPr>
              <a:t>https://agios-nicolos.ru/</a:t>
            </a:r>
            <a:r>
              <a:rPr lang="ru-RU" dirty="0">
                <a:hlinkClick r:id="rId2"/>
              </a:rPr>
              <a:t>история-храма/</a:t>
            </a:r>
            <a:r>
              <a:rPr lang="ru-RU" dirty="0"/>
              <a:t> </a:t>
            </a:r>
          </a:p>
          <a:p>
            <a:r>
              <a:rPr lang="ru-RU" dirty="0"/>
              <a:t>Архитектурная сказка  Фёдора Шехтеля, 2010 </a:t>
            </a:r>
          </a:p>
          <a:p>
            <a:r>
              <a:rPr lang="ru-RU" dirty="0" err="1"/>
              <a:t>Вайнтрауб</a:t>
            </a:r>
            <a:r>
              <a:rPr lang="ru-RU" dirty="0"/>
              <a:t> Л. Р., Карпова М. Б., Скопин В. В. Храмы северного округа. — М.: Старая Басманная, 1997</a:t>
            </a:r>
          </a:p>
          <a:p>
            <a:r>
              <a:rPr lang="ru-RU" dirty="0"/>
              <a:t>А. Лепехин «Тула. Материалы для истории города», 2017 г.</a:t>
            </a:r>
          </a:p>
          <a:p>
            <a:r>
              <a:rPr lang="ru-RU" dirty="0"/>
              <a:t>Северный округ Москвы / Под ред. Е. Н. </a:t>
            </a:r>
            <a:r>
              <a:rPr lang="ru-RU" dirty="0" err="1"/>
              <a:t>Мачульского</a:t>
            </a:r>
            <a:r>
              <a:rPr lang="ru-RU" dirty="0"/>
              <a:t>. — М.: Энциклопедия российских деревень, 1995</a:t>
            </a:r>
          </a:p>
          <a:p>
            <a:r>
              <a:rPr lang="ru-RU" dirty="0"/>
              <a:t>Материалы музея храма Святителя Николая у Соломенной сторожки</a:t>
            </a:r>
          </a:p>
          <a:p>
            <a:r>
              <a:rPr lang="ru-RU" dirty="0"/>
              <a:t>Москва в церквях  </a:t>
            </a:r>
            <a:r>
              <a:rPr lang="en-US" dirty="0">
                <a:hlinkClick r:id="rId3"/>
              </a:rPr>
              <a:t>http://mos-churches.ru/blog/2012/10/15/hram-svyatitelya-nikolaya-u-solomennoy-storozhki/</a:t>
            </a:r>
            <a:endParaRPr lang="ru-RU" dirty="0"/>
          </a:p>
          <a:p>
            <a:r>
              <a:rPr lang="ru-RU" dirty="0"/>
              <a:t>Страничка в Википедии </a:t>
            </a:r>
            <a:r>
              <a:rPr lang="en-US" dirty="0">
                <a:hlinkClick r:id="rId4"/>
              </a:rPr>
              <a:t>https://ru.wikipedia.org/wiki/</a:t>
            </a:r>
            <a:r>
              <a:rPr lang="ru-RU" dirty="0" err="1">
                <a:hlinkClick r:id="rId4"/>
              </a:rPr>
              <a:t>Храм_Святителя_Николая_у_Соломенной_сторожки</a:t>
            </a:r>
            <a:r>
              <a:rPr lang="ru-RU" dirty="0"/>
              <a:t> </a:t>
            </a:r>
          </a:p>
          <a:p>
            <a:r>
              <a:rPr lang="ru-RU" dirty="0"/>
              <a:t>Прогулки по Москве  </a:t>
            </a:r>
            <a:r>
              <a:rPr lang="en-US" dirty="0">
                <a:hlinkClick r:id="rId5"/>
              </a:rPr>
              <a:t>https://liveinmsk.ru/places/monastyri-i-cerkvi/svyatitelya-nikolaya-u-solomennoi-storozhki</a:t>
            </a:r>
            <a:r>
              <a:rPr lang="ru-RU" dirty="0"/>
              <a:t> </a:t>
            </a:r>
          </a:p>
          <a:p>
            <a:r>
              <a:rPr lang="ru-RU" dirty="0"/>
              <a:t>Соломенная сторожка   </a:t>
            </a:r>
            <a:r>
              <a:rPr lang="en-US" dirty="0">
                <a:hlinkClick r:id="rId6"/>
              </a:rPr>
              <a:t>http://timstreet.ru/</a:t>
            </a:r>
            <a:r>
              <a:rPr lang="ru-RU" dirty="0"/>
              <a:t> </a:t>
            </a:r>
          </a:p>
          <a:p>
            <a:r>
              <a:rPr lang="ru-RU" dirty="0"/>
              <a:t>Радио «Вера» Храмы моего города </a:t>
            </a:r>
            <a:r>
              <a:rPr lang="en-US" dirty="0">
                <a:hlinkClick r:id="rId7"/>
              </a:rPr>
              <a:t>https://radiovera.ru/hramyi-moego-goroda-svyatogo-nikolaya-u-solomennoy-storozhki.html</a:t>
            </a: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349596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Гипотезы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21027" y="1592331"/>
            <a:ext cx="5724297" cy="4962705"/>
          </a:xfrm>
        </p:spPr>
        <p:txBody>
          <a:bodyPr>
            <a:normAutofit/>
          </a:bodyPr>
          <a:lstStyle/>
          <a:p>
            <a:r>
              <a:rPr lang="ru-RU" sz="2400" dirty="0"/>
              <a:t>Храм Святителя Николая у Соломенной сторожки является первым в России храмом-памятником в честь русского патриотизма в годы Первой мировой войны</a:t>
            </a:r>
          </a:p>
          <a:p>
            <a:endParaRPr lang="ru-RU" sz="2400" dirty="0"/>
          </a:p>
          <a:p>
            <a:r>
              <a:rPr lang="ru-RU" sz="2400" dirty="0"/>
              <a:t>Храм имеет важное культурологическое значение и является ярким представителем </a:t>
            </a:r>
            <a:r>
              <a:rPr lang="ru-RU" sz="2400" dirty="0" err="1"/>
              <a:t>неорусского</a:t>
            </a:r>
            <a:r>
              <a:rPr lang="ru-RU" sz="2400" dirty="0"/>
              <a:t> архитектурного стиля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24348" y="264847"/>
            <a:ext cx="4791968" cy="339275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24349" y="3800819"/>
            <a:ext cx="4791968" cy="30698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799972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Этапы исследования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744685" y="1763485"/>
            <a:ext cx="8164286" cy="3777622"/>
          </a:xfrm>
        </p:spPr>
        <p:txBody>
          <a:bodyPr>
            <a:noAutofit/>
          </a:bodyPr>
          <a:lstStyle/>
          <a:p>
            <a:pPr>
              <a:buFont typeface="+mj-lt"/>
              <a:buAutoNum type="arabicPeriod"/>
            </a:pPr>
            <a:r>
              <a:rPr lang="ru-RU" sz="2400" dirty="0"/>
              <a:t>Составление плана исследования</a:t>
            </a:r>
          </a:p>
          <a:p>
            <a:pPr>
              <a:buFont typeface="+mj-lt"/>
              <a:buAutoNum type="arabicPeriod"/>
            </a:pPr>
            <a:r>
              <a:rPr lang="ru-RU" sz="2400" dirty="0"/>
              <a:t>Поиск и анализ информации, исторических сведений</a:t>
            </a:r>
          </a:p>
          <a:p>
            <a:pPr>
              <a:buFont typeface="+mj-lt"/>
              <a:buAutoNum type="arabicPeriod"/>
            </a:pPr>
            <a:r>
              <a:rPr lang="ru-RU" sz="2400" dirty="0"/>
              <a:t>Посещение храма и находящегося в нем музея</a:t>
            </a:r>
          </a:p>
          <a:p>
            <a:pPr>
              <a:buFont typeface="+mj-lt"/>
              <a:buAutoNum type="arabicPeriod"/>
            </a:pPr>
            <a:r>
              <a:rPr lang="ru-RU" sz="2400" dirty="0"/>
              <a:t>Подтверждение/опровержение поставленных гипотез</a:t>
            </a:r>
          </a:p>
          <a:p>
            <a:pPr>
              <a:buFont typeface="+mj-lt"/>
              <a:buAutoNum type="arabicPeriod"/>
            </a:pPr>
            <a:r>
              <a:rPr lang="ru-RU" sz="2400" dirty="0"/>
              <a:t>Обобщение собранной информации, формулировка выводов</a:t>
            </a:r>
          </a:p>
          <a:p>
            <a:pPr>
              <a:buFont typeface="+mj-lt"/>
              <a:buAutoNum type="arabicPeriod"/>
            </a:pPr>
            <a:r>
              <a:rPr lang="ru-RU" sz="2400" dirty="0"/>
              <a:t>Подбор иллюстраций для доклада</a:t>
            </a:r>
          </a:p>
          <a:p>
            <a:pPr>
              <a:buFont typeface="+mj-lt"/>
              <a:buAutoNum type="arabicPeriod"/>
            </a:pPr>
            <a:r>
              <a:rPr lang="ru-RU" sz="2400" dirty="0"/>
              <a:t>Подготовка презентации, отражающей результаты проведенного исследования</a:t>
            </a:r>
          </a:p>
          <a:p>
            <a:pPr>
              <a:buFont typeface="+mj-lt"/>
              <a:buAutoNum type="arabicPeriod"/>
            </a:pPr>
            <a:endParaRPr lang="ru-RU" sz="24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53" r="6577" b="2221"/>
          <a:stretch/>
        </p:blipFill>
        <p:spPr>
          <a:xfrm>
            <a:off x="245857" y="2002972"/>
            <a:ext cx="3278303" cy="43434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10717377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806" y="278615"/>
            <a:ext cx="8911687" cy="1280890"/>
          </a:xfrm>
        </p:spPr>
        <p:txBody>
          <a:bodyPr/>
          <a:lstStyle/>
          <a:p>
            <a:r>
              <a:rPr lang="ru-RU" dirty="0"/>
              <a:t>Происхождение названия храма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66920" y="1077266"/>
            <a:ext cx="8174516" cy="3153209"/>
          </a:xfrm>
        </p:spPr>
        <p:txBody>
          <a:bodyPr>
            <a:normAutofit lnSpcReduction="10000"/>
          </a:bodyPr>
          <a:lstStyle/>
          <a:p>
            <a:r>
              <a:rPr lang="ru-RU" sz="2000" dirty="0">
                <a:solidFill>
                  <a:schemeClr val="tx1"/>
                </a:solidFill>
              </a:rPr>
              <a:t>В начале XX века местность, где располагался храм, представляла собой дачный посёлок, через который к селу Петровско-Разумовскому шла дорога.</a:t>
            </a:r>
          </a:p>
          <a:p>
            <a:r>
              <a:rPr lang="ru-RU" sz="2000" dirty="0">
                <a:solidFill>
                  <a:schemeClr val="tx1"/>
                </a:solidFill>
              </a:rPr>
              <a:t>Рядом находились лесные угодья Петровской лесной и земледельческой академии (ныне Российский государственный аграрный университет — МСХА им. К. А. Тимирязева).</a:t>
            </a:r>
          </a:p>
          <a:p>
            <a:r>
              <a:rPr lang="ru-RU" sz="2000" dirty="0">
                <a:solidFill>
                  <a:schemeClr val="tx1"/>
                </a:solidFill>
              </a:rPr>
              <a:t>Для охраны южной границы леса там стояла сторожевая будка с соломенной крышей — от неё храм и получил своё название.</a:t>
            </a:r>
          </a:p>
        </p:txBody>
      </p:sp>
      <p:pic>
        <p:nvPicPr>
          <p:cNvPr id="1026" name="Picture 2" descr="ÐÐ° ÑÐµÐ²ÐµÑÐµ ÐÐ¾ÑÐºÐ²Ñ ÑÑÑÐµÑÑÐ²ÑÐµÑ Ð¿ÑÐ¾ÐµÐ·Ð´ Ð¡Ð¾Ð»Ð¾Ð¼ÐµÐ½Ð½Ð¾Ð¹ ÑÑÐ¾ÑÐ¾Ð¶ÐºÐ¸, Ð° Ð² ÐºÐ¸Ð»Ð¾Ð¼ÐµÑÑÐµ Ð¾Ñ Ð½ÐµÐ³Ð¾, Ð½Ð° ÐÐ²Ð°Ð½Ð¾Ð²ÑÐºÐ¾Ð¹ ÑÐ»Ð¸ÑÐµ, Ð½Ð°ÑÐ¾Ð´Ð¸ÑÑÑ ÑÑÐ°Ð¼ ÐÐ¸ÐºÐ¾Ð»Ð°Ñ, &quot;ÑÑÐ¾ Ñ Ð¡Ð¾Ð»Ð¾Ð¼ÐµÐ½Ð½Ð¾Ð¹ ÑÑÐ¾ÑÐ¾Ð¶ÐºÐ¸&quot;. Ð ÑÑÐ°Ð¼, Ð¸ Ð¿ÑÐ¾ÐµÐ·Ð´, Ð¸ Ð½ÐµÐºÐ¾Ð³Ð´Ð° ÑÑÑÐµÑÑÐ²Ð¾Ð²Ð°Ð²ÑÐ°Ñ ÑÑÐ°Ð¼Ð²Ð°Ð¹Ð½Ð°Ñ Ð¾ÑÑÐ°Ð½Ð¾Ð²ÐºÐ° Ð¿Ð¾Ð»ÑÑÐ¸Ð»Ð¸ ÑÐ²Ð¾Ðµ Ð½Ð°Ð·Ð²Ð°Ð½Ð¸Ðµ Ð¾Ñ Ð¾Ð´Ð½Ð¾Ð³Ð¾ Ð½ÐµÐ±Ð¾Ð»ÑÑÐ¾Ð³Ð¾ Ð´Ð¾Ð¼Ð°, Ð½ÑÐ½Ðµ, Ðº ÑÐ¾Ð¶Ð°Ð»ÐµÐ½Ð¸Ñ, Ð½Ðµ ÑÐ¾ÑÑÐ°Ð½Ð¸Ð²ÑÐµÐ³Ð¾ÑÑ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90092" y="4026988"/>
            <a:ext cx="3453040" cy="27624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Ð Ð°ÑÐ¿Ð¾Ð»Ð¾Ð¶ÐµÐ½Ð¸Ðµ ÑÐ¾Ð»Ð¾Ð¼ÐµÐ½Ð½Ð¾Ð¹ ÑÑÐ¾ÑÐ¾Ð¶ÐºÐ¸ Ð½Ð° ÑÑÐ°Ð³Ð¼ÐµÐ½ÑÐµ ÐºÐ°ÑÑÑ ÐÐ¾ÑÐºÐ²Ñ 1912 Ð³Ð¾Ð´Ð°.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46365" y="4162518"/>
            <a:ext cx="4180153" cy="24913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ÐÐ´Ð¸Ð½ÑÑÐ²ÐµÐ½Ð½Ð¾Ðµ Ð¸Ð·Ð²ÐµÑÑÐ½Ð¾Ðµ ÑÐ¾ÑÐ¾ ÑÐ°ÑÑÐ¸ Ð·Ð´Ð°Ð½Ð¸Ñ Ð»ÐµÐ³ÐµÐ½Ð´Ð°ÑÐ½Ð¾Ð¹ Ð¡Ð¾Ð»Ð¾Ð¼ÐµÐ½Ð½Ð¾Ð¹ ÑÑÐ¾ÑÐ¾Ð¶ÐºÐ¸ - Ð³Ð»Ð¸Ð½Ð¾Ð±Ð¸ÑÐ½Ð¾Ð³Ð¾ Ð´Ð¾Ð¼Ð¸ÐºÐ°, Ñ ÐºÐ²Ð°ÑÑÐ¸ÑÐ¾Ð¹ Ð¿Ð¾Ð»Ð¸ÑÐµÐ¹ÑÐºÐ¾Ð³Ð¾ Ð¸ ÐºÐ¾Ð¼Ð½Ð°ÑÐ°Ð¼Ð¸ ÑÐµÑÐ½Ð¾ÑÐ°Ð±Ð¾ÑÐ¸Ñ. 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243" y="1638690"/>
            <a:ext cx="3595511" cy="50151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8532947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Храм как патриотический памятник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87287" y="1905000"/>
            <a:ext cx="11570714" cy="3777622"/>
          </a:xfrm>
        </p:spPr>
        <p:txBody>
          <a:bodyPr>
            <a:noAutofit/>
          </a:bodyPr>
          <a:lstStyle/>
          <a:p>
            <a:r>
              <a:rPr lang="ru-RU" sz="2000" dirty="0"/>
              <a:t>Храм построили всего за 1 месяц в 1916 году как </a:t>
            </a:r>
            <a:r>
              <a:rPr lang="ru-RU" sz="2000" b="1" dirty="0">
                <a:solidFill>
                  <a:schemeClr val="accent1"/>
                </a:solidFill>
              </a:rPr>
              <a:t>первый в России памятник Первой Мировой войне</a:t>
            </a:r>
            <a:r>
              <a:rPr lang="ru-RU" sz="2000" dirty="0"/>
              <a:t>.</a:t>
            </a:r>
          </a:p>
          <a:p>
            <a:r>
              <a:rPr lang="ru-RU" sz="2000" dirty="0"/>
              <a:t>Храм был освящён 20 июля 1916 года епископом Можайским Димитрием. На торжественной церемонии присутствовали Великая княгиня Елизавета Фёдоровна и генерал-губернатор Москвы, а профессор богословия священник И. А. Артоболевский произнёс речь о том, какое важное значение имеет этот храм.</a:t>
            </a:r>
          </a:p>
          <a:p>
            <a:r>
              <a:rPr lang="ru-RU" sz="2000" dirty="0"/>
              <a:t>Из московских газет 1916 г.:</a:t>
            </a:r>
          </a:p>
          <a:p>
            <a:pPr marL="0" indent="0">
              <a:spcBef>
                <a:spcPts val="1800"/>
              </a:spcBef>
              <a:buNone/>
            </a:pPr>
            <a:r>
              <a:rPr lang="ru-RU" sz="2400" b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400" b="1" i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Представляя собой археологическую ценность как собрание редчайших икон, этот храм является в то же время первой в России церковью-памятником переживаемых событий»</a:t>
            </a:r>
            <a:endParaRPr lang="ru-RU" sz="2400" b="1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39996607"/>
      </p:ext>
    </p:extLst>
  </p:cSld>
  <p:clrMapOvr>
    <a:masterClrMapping/>
  </p:clrMapOvr>
</p:sld>
</file>

<file path=ppt/theme/theme1.xml><?xml version="1.0" encoding="utf-8"?>
<a:theme xmlns:a="http://schemas.openxmlformats.org/drawingml/2006/main" name="HDOfficeLightV0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TM02900722[[fn=Совет директоров]]</Template>
  <TotalTime>3671</TotalTime>
  <Words>720</Words>
  <Application>Microsoft Office PowerPoint</Application>
  <PresentationFormat>Широкоэкранный</PresentationFormat>
  <Paragraphs>92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15</vt:i4>
      </vt:variant>
    </vt:vector>
  </HeadingPairs>
  <TitlesOfParts>
    <vt:vector size="25" baseType="lpstr">
      <vt:lpstr>Arial</vt:lpstr>
      <vt:lpstr>Calibri</vt:lpstr>
      <vt:lpstr>Calibri Light</vt:lpstr>
      <vt:lpstr>Century Gothic</vt:lpstr>
      <vt:lpstr>Monotype Corsiva</vt:lpstr>
      <vt:lpstr>Times New Roman</vt:lpstr>
      <vt:lpstr>Wingdings 2</vt:lpstr>
      <vt:lpstr>Wingdings 3</vt:lpstr>
      <vt:lpstr>HDOfficeLightV0</vt:lpstr>
      <vt:lpstr>Легкий дым</vt:lpstr>
      <vt:lpstr>Историческое и культурологическое значение Храма Святителя Николая у Соломенной сторожки  Автор: Куреленков Андрей, 6 “Н”  ГБОУ Школа № 1454 «Тимирязевская» Руководитель: учитель истории Орлова Е.В.</vt:lpstr>
      <vt:lpstr>Описание объекта исследования</vt:lpstr>
      <vt:lpstr>Цель исследования</vt:lpstr>
      <vt:lpstr>Задачи исследования</vt:lpstr>
      <vt:lpstr>Источники информации</vt:lpstr>
      <vt:lpstr>Гипотезы</vt:lpstr>
      <vt:lpstr>Этапы исследования</vt:lpstr>
      <vt:lpstr>Происхождение названия храма</vt:lpstr>
      <vt:lpstr>Храм как патриотический памятник</vt:lpstr>
      <vt:lpstr>Образцы при создании проекта храма – деревянные шатровые церкви русского Севера XVI—XVIII веков</vt:lpstr>
      <vt:lpstr>История строительства храма</vt:lpstr>
      <vt:lpstr>Культурологическое значение храма</vt:lpstr>
      <vt:lpstr>Оценка своего произведения автором</vt:lpstr>
      <vt:lpstr>Выводы по результатам исследования</vt:lpstr>
      <vt:lpstr>Источники информации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Sergey Kurelenkov</dc:creator>
  <cp:lastModifiedBy>Орлова Елена Викторовна</cp:lastModifiedBy>
  <cp:revision>42</cp:revision>
  <dcterms:created xsi:type="dcterms:W3CDTF">2019-03-15T15:10:46Z</dcterms:created>
  <dcterms:modified xsi:type="dcterms:W3CDTF">2019-04-17T07:07:51Z</dcterms:modified>
</cp:coreProperties>
</file>