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2" r:id="rId3"/>
    <p:sldId id="29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75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6C50DE-98C7-4FDD-8B92-4037E56E5864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BCAEE7-5B1F-43EC-9292-DF99B9D7C0A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5268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D00610-62FB-470D-9917-C5A5B0D8A6F6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D9B9-16F8-4E1A-9FF2-98DA4FA6CE2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17683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D00610-62FB-470D-9917-C5A5B0D8A6F6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D9B9-16F8-4E1A-9FF2-98DA4FA6CE20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6558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D00610-62FB-470D-9917-C5A5B0D8A6F6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D9B9-16F8-4E1A-9FF2-98DA4FA6CE2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0962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D00610-62FB-470D-9917-C5A5B0D8A6F6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D9B9-16F8-4E1A-9FF2-98DA4FA6CE20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32154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D00610-62FB-470D-9917-C5A5B0D8A6F6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7D9B9-16F8-4E1A-9FF2-98DA4FA6CE2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26837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B19119-DF74-4ED1-95DA-6C46D8270771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E1C6-5D84-46A2-835D-B8F70C173A3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23127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32CD4C0-11AF-42A3-98F6-8FA025520872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0E0E6-8781-4A96-B58D-9FD8E47BABA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8650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C6BDD8-FD6C-4988-9D83-51AB98B36FD2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296F7-6FEC-499F-837F-2F99BE6DCFB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8637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E0240E-8DEB-4DA0-8230-C66C0B61F5CF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2F5CC-3C9A-441C-BFBF-B48596888EC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870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7962DC-696E-44F8-8379-537B733ABA00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85EE5-2A1B-4083-9E6F-0B750FDF5FC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400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C3020A-DFFD-41B0-8C28-5C97E5A4165D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3CF86-CC2F-4210-A345-B221AD9B1C3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48829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CB09B1-8E29-4CF8-BA0A-6CBF41388D81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80C8D-4916-4464-B6D9-9802CBC4EEC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9199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602BEA-DBD0-493E-A66C-814B343F7288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C681A-D7A7-4A12-9E8E-2E2A294EB6C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4559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081255-7A84-4A4A-ACFB-01EB01408E93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4C26A-3199-4939-85A0-CAD8F922782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1883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0A71EB-52C3-4E35-B4F6-154273A3F534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F779D-FB08-442E-8FA2-28C9E9B8DDB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429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D00610-62FB-470D-9917-C5A5B0D8A6F6}" type="datetimeFigureOut">
              <a:rPr lang="ru-RU" smtClean="0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ED7D9B9-16F8-4E1A-9FF2-98DA4FA6CE2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9156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756592" y="1916832"/>
            <a:ext cx="7451725" cy="15573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>Pascal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en-US" sz="5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Модуль </a:t>
            </a:r>
            <a:r>
              <a:rPr lang="en-US" sz="5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GraphABC</a:t>
            </a:r>
            <a:r>
              <a:rPr lang="ru-RU" sz="5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BA4B9DF-7EA1-4EA5-BAD0-9146F132EE16}" type="slidenum">
              <a:rPr lang="ru-RU" altLang="ru-RU">
                <a:solidFill>
                  <a:srgbClr val="898989"/>
                </a:solidFill>
              </a:rPr>
              <a:pPr eaLnBrk="1" hangingPunct="1"/>
              <a:t>1</a:t>
            </a:fld>
            <a:endParaRPr lang="ru-RU" altLang="ru-RU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9DE4898-7E2B-4B1D-B095-98487DCEC80B}" type="slidenum">
              <a:rPr lang="ru-RU" altLang="ru-RU">
                <a:solidFill>
                  <a:srgbClr val="898989"/>
                </a:solidFill>
              </a:rPr>
              <a:pPr eaLnBrk="1" hangingPunct="1"/>
              <a:t>10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2652713" y="140493"/>
            <a:ext cx="2376488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Линии</a:t>
            </a: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428625" y="785813"/>
            <a:ext cx="7777163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LineTo(x,y</a:t>
            </a:r>
            <a:r>
              <a:rPr lang="ru-RU" altLang="ru-RU" sz="32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32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- рисует отрезок от текущего положения пера до точки (x,y); координаты пера при этом также становятся равными (x,y).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pSp>
        <p:nvGrpSpPr>
          <p:cNvPr id="12293" name="Group 13"/>
          <p:cNvGrpSpPr>
            <a:grpSpLocks/>
          </p:cNvGrpSpPr>
          <p:nvPr/>
        </p:nvGrpSpPr>
        <p:grpSpPr bwMode="auto">
          <a:xfrm>
            <a:off x="755650" y="3213100"/>
            <a:ext cx="4032250" cy="2901950"/>
            <a:chOff x="476" y="2024"/>
            <a:chExt cx="2540" cy="1828"/>
          </a:xfrm>
        </p:grpSpPr>
        <p:pic>
          <p:nvPicPr>
            <p:cNvPr id="12295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" y="2024"/>
              <a:ext cx="2540" cy="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9"/>
            <p:cNvSpPr txBox="1">
              <a:spLocks noChangeArrowheads="1"/>
            </p:cNvSpPr>
            <p:nvPr/>
          </p:nvSpPr>
          <p:spPr bwMode="auto">
            <a:xfrm>
              <a:off x="1565" y="2976"/>
              <a:ext cx="34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b="1">
                  <a:solidFill>
                    <a:srgbClr val="FF3300"/>
                  </a:solidFill>
                </a:rPr>
                <a:t>x,y</a:t>
              </a:r>
              <a:endParaRPr lang="ru-RU" altLang="ru-RU" b="1">
                <a:solidFill>
                  <a:srgbClr val="FF3300"/>
                </a:solidFill>
              </a:endParaRPr>
            </a:p>
          </p:txBody>
        </p:sp>
        <p:sp>
          <p:nvSpPr>
            <p:cNvPr id="12297" name="Oval 10"/>
            <p:cNvSpPr>
              <a:spLocks noChangeArrowheads="1"/>
            </p:cNvSpPr>
            <p:nvPr/>
          </p:nvSpPr>
          <p:spPr bwMode="auto">
            <a:xfrm>
              <a:off x="479" y="2110"/>
              <a:ext cx="45" cy="4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2298" name="Oval 11"/>
            <p:cNvSpPr>
              <a:spLocks noChangeArrowheads="1"/>
            </p:cNvSpPr>
            <p:nvPr/>
          </p:nvSpPr>
          <p:spPr bwMode="auto">
            <a:xfrm>
              <a:off x="1671" y="2916"/>
              <a:ext cx="45" cy="4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  <p:sp>
        <p:nvSpPr>
          <p:cNvPr id="12294" name="Text Box 12"/>
          <p:cNvSpPr txBox="1">
            <a:spLocks noChangeArrowheads="1"/>
          </p:cNvSpPr>
          <p:nvPr/>
        </p:nvSpPr>
        <p:spPr bwMode="auto">
          <a:xfrm>
            <a:off x="4929188" y="3071813"/>
            <a:ext cx="3643312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liniay;</a:t>
            </a:r>
            <a:endParaRPr lang="ru-RU" altLang="ru-RU" sz="320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 </a:t>
            </a:r>
            <a:r>
              <a:rPr lang="en-US" altLang="ru-RU" sz="3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</a:t>
            </a:r>
            <a:r>
              <a:rPr lang="en-US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(300,200);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7F3AE02-C1F0-45A3-B2D3-1CB5889C1562}" type="slidenum">
              <a:rPr lang="ru-RU" altLang="ru-RU">
                <a:solidFill>
                  <a:srgbClr val="898989"/>
                </a:solidFill>
              </a:rPr>
              <a:pPr eaLnBrk="1" hangingPunct="1"/>
              <a:t>11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13315" name="Rectangle 5"/>
          <p:cNvSpPr>
            <a:spLocks noChangeArrowheads="1"/>
          </p:cNvSpPr>
          <p:nvPr/>
        </p:nvSpPr>
        <p:spPr bwMode="auto">
          <a:xfrm>
            <a:off x="2374107" y="59239"/>
            <a:ext cx="2376487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Линии</a:t>
            </a:r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642938" y="785813"/>
            <a:ext cx="8215312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Line(x1,y1,x2,y2</a:t>
            </a:r>
            <a:r>
              <a:rPr lang="ru-RU" altLang="ru-RU" sz="32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- рисует отрезок с началом в точке (x1,y1) и концом</a:t>
            </a:r>
            <a:r>
              <a:rPr lang="en-US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в точке (x2,y2). </a:t>
            </a:r>
          </a:p>
        </p:txBody>
      </p:sp>
      <p:sp>
        <p:nvSpPr>
          <p:cNvPr id="13317" name="Text Box 10"/>
          <p:cNvSpPr txBox="1">
            <a:spLocks noChangeArrowheads="1"/>
          </p:cNvSpPr>
          <p:nvPr/>
        </p:nvSpPr>
        <p:spPr bwMode="auto">
          <a:xfrm>
            <a:off x="4429125" y="2857500"/>
            <a:ext cx="44291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6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liniay;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ru-RU" sz="3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6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36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  </a:t>
            </a:r>
          </a:p>
          <a:p>
            <a:pPr eaLnBrk="1" hangingPunct="1"/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line(100,50,500,250)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/>
            <a:r>
              <a:rPr lang="ru-RU" altLang="ru-RU" sz="36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  <p:grpSp>
        <p:nvGrpSpPr>
          <p:cNvPr id="13318" name="Group 22"/>
          <p:cNvGrpSpPr>
            <a:grpSpLocks/>
          </p:cNvGrpSpPr>
          <p:nvPr/>
        </p:nvGrpSpPr>
        <p:grpSpPr bwMode="auto">
          <a:xfrm>
            <a:off x="500063" y="2857500"/>
            <a:ext cx="3455987" cy="2654300"/>
            <a:chOff x="1292" y="2840"/>
            <a:chExt cx="1679" cy="1218"/>
          </a:xfrm>
        </p:grpSpPr>
        <p:pic>
          <p:nvPicPr>
            <p:cNvPr id="13319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2" y="2840"/>
              <a:ext cx="1679" cy="1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1"/>
            <p:cNvSpPr txBox="1">
              <a:spLocks noChangeArrowheads="1"/>
            </p:cNvSpPr>
            <p:nvPr/>
          </p:nvSpPr>
          <p:spPr bwMode="auto">
            <a:xfrm>
              <a:off x="1655" y="2931"/>
              <a:ext cx="401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b="1">
                  <a:solidFill>
                    <a:srgbClr val="FF3300"/>
                  </a:solidFill>
                </a:rPr>
                <a:t>x1,y1</a:t>
              </a:r>
              <a:endParaRPr lang="ru-RU" altLang="ru-RU" b="1">
                <a:solidFill>
                  <a:srgbClr val="FF3300"/>
                </a:solidFill>
              </a:endParaRPr>
            </a:p>
          </p:txBody>
        </p:sp>
        <p:sp>
          <p:nvSpPr>
            <p:cNvPr id="13321" name="Text Box 12"/>
            <p:cNvSpPr txBox="1">
              <a:spLocks noChangeArrowheads="1"/>
            </p:cNvSpPr>
            <p:nvPr/>
          </p:nvSpPr>
          <p:spPr bwMode="auto">
            <a:xfrm>
              <a:off x="2323" y="3582"/>
              <a:ext cx="400" cy="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b="1">
                  <a:solidFill>
                    <a:srgbClr val="FF3300"/>
                  </a:solidFill>
                </a:rPr>
                <a:t>x2,y2</a:t>
              </a:r>
              <a:endParaRPr lang="ru-RU" altLang="ru-RU" b="1">
                <a:solidFill>
                  <a:srgbClr val="FF3300"/>
                </a:solidFill>
              </a:endParaRPr>
            </a:p>
          </p:txBody>
        </p:sp>
        <p:sp>
          <p:nvSpPr>
            <p:cNvPr id="13322" name="Oval 16"/>
            <p:cNvSpPr>
              <a:spLocks noChangeArrowheads="1"/>
            </p:cNvSpPr>
            <p:nvPr/>
          </p:nvSpPr>
          <p:spPr bwMode="auto">
            <a:xfrm>
              <a:off x="1565" y="3034"/>
              <a:ext cx="45" cy="4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3323" name="Oval 17"/>
            <p:cNvSpPr>
              <a:spLocks noChangeArrowheads="1"/>
            </p:cNvSpPr>
            <p:nvPr/>
          </p:nvSpPr>
          <p:spPr bwMode="auto">
            <a:xfrm>
              <a:off x="2608" y="3566"/>
              <a:ext cx="45" cy="4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355402B-26B2-4540-B265-0E3053856251}" type="slidenum">
              <a:rPr lang="ru-RU" altLang="ru-RU">
                <a:solidFill>
                  <a:srgbClr val="898989"/>
                </a:solidFill>
              </a:rPr>
              <a:pPr eaLnBrk="1" hangingPunct="1"/>
              <a:t>12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14339" name="Rectangle 239"/>
          <p:cNvSpPr>
            <a:spLocks noChangeArrowheads="1"/>
          </p:cNvSpPr>
          <p:nvPr/>
        </p:nvSpPr>
        <p:spPr bwMode="auto">
          <a:xfrm>
            <a:off x="1763713" y="188913"/>
            <a:ext cx="56165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цвета</a:t>
            </a:r>
          </a:p>
        </p:txBody>
      </p:sp>
      <p:graphicFrame>
        <p:nvGraphicFramePr>
          <p:cNvPr id="56657" name="Group 337"/>
          <p:cNvGraphicFramePr>
            <a:graphicFrameLocks noGrp="1"/>
          </p:cNvGraphicFramePr>
          <p:nvPr/>
        </p:nvGraphicFramePr>
        <p:xfrm>
          <a:off x="250825" y="1125538"/>
          <a:ext cx="8713788" cy="448050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48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79925">
                <a:tc>
                  <a:txBody>
                    <a:bodyPr/>
                    <a:lstStyle/>
                    <a:p>
                      <a:pPr marL="1825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clBlack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черный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clPurple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фиолетовый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clWhite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белый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clMaroon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темно-красный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clRed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красный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clNavy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темно-синий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clGreen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зеленый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clBrown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коричневый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clBlue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синий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clSkyBlue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голубой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clYellow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желтый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clCream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кремовый </a:t>
                      </a:r>
                    </a:p>
                  </a:txBody>
                  <a:tcPr marT="45690" marB="456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825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clAqua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бирюзовый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clOlive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оливковый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clFuchsia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сиреневый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clTeal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сине-зеленый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clGray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темно-серый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clLime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ярко-зеленый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clMoneyGreen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цвет зеленых денег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clLtGray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светло-серый 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clDkGray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темно-серый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clMedGray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серый</a:t>
                      </a:r>
                      <a:b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clSilver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 серебряный </a:t>
                      </a:r>
                    </a:p>
                  </a:txBody>
                  <a:tcPr marT="45690" marB="456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8" name="Text Box 338"/>
          <p:cNvSpPr txBox="1">
            <a:spLocks noChangeArrowheads="1"/>
          </p:cNvSpPr>
          <p:nvPr/>
        </p:nvSpPr>
        <p:spPr bwMode="auto">
          <a:xfrm>
            <a:off x="1214438" y="5715000"/>
            <a:ext cx="62769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800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Random(16777215) – </a:t>
            </a:r>
            <a:r>
              <a:rPr lang="ru-RU" altLang="ru-RU" sz="2800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случайный цвет</a:t>
            </a:r>
            <a:r>
              <a:rPr lang="en-US" altLang="ru-RU" sz="2800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ru-RU" altLang="ru-RU" sz="2800" b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 всей палитры цветов Паскаля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B196A94-B6AE-4147-AEF9-A5C482F01467}" type="slidenum">
              <a:rPr lang="ru-RU" altLang="ru-RU">
                <a:solidFill>
                  <a:srgbClr val="898989"/>
                </a:solidFill>
              </a:rPr>
              <a:pPr eaLnBrk="1" hangingPunct="1"/>
              <a:t>13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1763688" y="76068"/>
            <a:ext cx="4321175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 линии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785813" y="857250"/>
            <a:ext cx="748823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SetPenColor(color</a:t>
            </a:r>
            <a:r>
              <a:rPr lang="ru-RU" altLang="ru-RU" sz="36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устанавливает цвет пера, задаваемый параметром 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color</a:t>
            </a:r>
            <a:r>
              <a:rPr lang="ru-RU" altLang="ru-RU" sz="36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071813"/>
            <a:ext cx="4298950" cy="311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5000625" y="3000375"/>
            <a:ext cx="38544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liniay;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en-US" altLang="ru-RU" sz="3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setpencolor(clred);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line(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30,30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350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AF16C61-EAE2-4DBF-A01E-CDB83866F8A0}" type="slidenum">
              <a:rPr lang="ru-RU" altLang="ru-RU">
                <a:solidFill>
                  <a:srgbClr val="898989"/>
                </a:solidFill>
              </a:rPr>
              <a:pPr eaLnBrk="1" hangingPunct="1"/>
              <a:t>14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1714500" y="214313"/>
            <a:ext cx="5616575" cy="84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Пунктирная линия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357188" y="1071563"/>
            <a:ext cx="835342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SetPenStyle(&lt;номер от 1 до 6&gt;); </a:t>
            </a: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 стиль пера, задаваемый номером. </a:t>
            </a: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3500438" y="2286000"/>
            <a:ext cx="5643562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prim;</a:t>
            </a:r>
          </a:p>
          <a:p>
            <a:pPr eaLnBrk="1" hangingPunct="1"/>
            <a:r>
              <a:rPr lang="en-US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en-US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etpencolor(clred);</a:t>
            </a:r>
            <a:endParaRPr lang="en-US" altLang="ru-RU" sz="240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SetPenStyle(1)</a:t>
            </a:r>
            <a:r>
              <a:rPr lang="ru-RU" altLang="ru-RU" sz="24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{1 - длинный штрих}</a:t>
            </a:r>
          </a:p>
          <a:p>
            <a:pPr eaLnBrk="1" hangingPunct="1"/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Line(10,100,350,100);</a:t>
            </a:r>
          </a:p>
          <a:p>
            <a:pPr eaLnBrk="1" hangingPunct="1"/>
            <a:r>
              <a:rPr lang="ru-RU" altLang="ru-RU" sz="24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SetPenStyle(2)</a:t>
            </a:r>
            <a:r>
              <a:rPr lang="ru-RU" altLang="ru-RU" sz="240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{2 - короткий штрих}</a:t>
            </a:r>
          </a:p>
          <a:p>
            <a:pPr eaLnBrk="1" hangingPunct="1"/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Line(10,125,350,125);</a:t>
            </a:r>
          </a:p>
          <a:p>
            <a:pPr eaLnBrk="1" hangingPunct="1"/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SetPenStyle(3);</a:t>
            </a:r>
            <a:r>
              <a:rPr lang="ru-RU" altLang="ru-RU" sz="24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{3 - штрих-пунктир}</a:t>
            </a:r>
          </a:p>
          <a:p>
            <a:pPr eaLnBrk="1" hangingPunct="1"/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Line(10,150,350,150);</a:t>
            </a:r>
          </a:p>
          <a:p>
            <a:pPr eaLnBrk="1" hangingPunct="1"/>
            <a:r>
              <a:rPr lang="en-US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  <p:grpSp>
        <p:nvGrpSpPr>
          <p:cNvPr id="16390" name="Group 14"/>
          <p:cNvGrpSpPr>
            <a:grpSpLocks/>
          </p:cNvGrpSpPr>
          <p:nvPr/>
        </p:nvGrpSpPr>
        <p:grpSpPr bwMode="auto">
          <a:xfrm>
            <a:off x="285750" y="2786063"/>
            <a:ext cx="3025775" cy="2592387"/>
            <a:chOff x="969" y="1535"/>
            <a:chExt cx="2501" cy="1814"/>
          </a:xfrm>
        </p:grpSpPr>
        <p:pic>
          <p:nvPicPr>
            <p:cNvPr id="16391" name="Picture 1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9" y="1535"/>
              <a:ext cx="2501" cy="1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2" name="Picture 1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1888"/>
              <a:ext cx="2250" cy="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B79BBFB-E700-46F6-9C09-06224298DDB8}" type="slidenum">
              <a:rPr lang="ru-RU" altLang="ru-RU">
                <a:solidFill>
                  <a:srgbClr val="898989"/>
                </a:solidFill>
              </a:rPr>
              <a:pPr eaLnBrk="1" hangingPunct="1"/>
              <a:t>15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1714500" y="0"/>
            <a:ext cx="5616575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Толщина линии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857250" y="642938"/>
            <a:ext cx="748823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SetPenWidth(n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- устанавливает ширину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толщину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пера, равную 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пикселям. </a:t>
            </a:r>
          </a:p>
        </p:txBody>
      </p:sp>
      <p:pic>
        <p:nvPicPr>
          <p:cNvPr id="1741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143125"/>
            <a:ext cx="4103687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4929188" y="2143125"/>
            <a:ext cx="385445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liniay;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en-US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setpenwidth(20);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setpencolor(clred);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line(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30,30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350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25F3283-38C1-48A7-8B81-6F728A550869}" type="slidenum">
              <a:rPr lang="ru-RU" altLang="ru-RU">
                <a:solidFill>
                  <a:srgbClr val="898989"/>
                </a:solidFill>
              </a:rPr>
              <a:pPr eaLnBrk="1" hangingPunct="1"/>
              <a:t>16</a:t>
            </a:fld>
            <a:endParaRPr lang="ru-RU" altLang="ru-RU">
              <a:solidFill>
                <a:srgbClr val="898989"/>
              </a:solidFill>
            </a:endParaRP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141663"/>
            <a:ext cx="4117975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4643438" y="2071688"/>
            <a:ext cx="4214812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treugolnik;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setpenwidth(20);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setpencolor(clred);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line(300,100,500,300);</a:t>
            </a:r>
          </a:p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lineto(100,300);</a:t>
            </a:r>
          </a:p>
          <a:p>
            <a:pPr eaLnBrk="1" hangingPunct="1"/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lineto(300,100);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floodfill(300,200,clgreen);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2357438" y="0"/>
            <a:ext cx="4392612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</a:t>
            </a:r>
          </a:p>
        </p:txBody>
      </p:sp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785813" y="785813"/>
            <a:ext cx="72739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Рисуется процедурами </a:t>
            </a:r>
          </a:p>
          <a:p>
            <a:pPr algn="ctr" eaLnBrk="1" hangingPunct="1"/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Line(x1,y1,x2,y2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LineTo(x,y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ru-RU" altLang="ru-RU" sz="3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EB1ED1C-0177-41E9-9F82-C9C2189EED41}" type="slidenum">
              <a:rPr lang="ru-RU" altLang="ru-RU">
                <a:solidFill>
                  <a:srgbClr val="898989"/>
                </a:solidFill>
              </a:rPr>
              <a:pPr eaLnBrk="1" hangingPunct="1"/>
              <a:t>17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2214563" y="0"/>
            <a:ext cx="4752975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357188" y="714375"/>
            <a:ext cx="850106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Rectangle(x1,y1,x2,y2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рисует прямоугольник, заданный координатами противоположных вершин (x1,y1) и (x2,y2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4365625" y="2928938"/>
            <a:ext cx="4684713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pryamougolnik;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en-US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Rectangle(50,50,200,200);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  <a:endParaRPr lang="ru-RU" altLang="ru-RU" sz="320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462" name="Group 14"/>
          <p:cNvGrpSpPr>
            <a:grpSpLocks/>
          </p:cNvGrpSpPr>
          <p:nvPr/>
        </p:nvGrpSpPr>
        <p:grpSpPr bwMode="auto">
          <a:xfrm>
            <a:off x="214313" y="2857500"/>
            <a:ext cx="3960812" cy="2892425"/>
            <a:chOff x="2880" y="2160"/>
            <a:chExt cx="2495" cy="1822"/>
          </a:xfrm>
        </p:grpSpPr>
        <p:pic>
          <p:nvPicPr>
            <p:cNvPr id="19463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2160"/>
              <a:ext cx="2495" cy="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10"/>
            <p:cNvSpPr txBox="1">
              <a:spLocks noChangeArrowheads="1"/>
            </p:cNvSpPr>
            <p:nvPr/>
          </p:nvSpPr>
          <p:spPr bwMode="auto">
            <a:xfrm>
              <a:off x="2971" y="2251"/>
              <a:ext cx="51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b="1">
                  <a:solidFill>
                    <a:srgbClr val="FF3300"/>
                  </a:solidFill>
                </a:rPr>
                <a:t>x1,y1</a:t>
              </a:r>
              <a:endParaRPr lang="ru-RU" altLang="ru-RU" b="1">
                <a:solidFill>
                  <a:srgbClr val="FF3300"/>
                </a:solidFill>
              </a:endParaRPr>
            </a:p>
          </p:txBody>
        </p:sp>
        <p:sp>
          <p:nvSpPr>
            <p:cNvPr id="19465" name="Text Box 11"/>
            <p:cNvSpPr txBox="1">
              <a:spLocks noChangeArrowheads="1"/>
            </p:cNvSpPr>
            <p:nvPr/>
          </p:nvSpPr>
          <p:spPr bwMode="auto">
            <a:xfrm>
              <a:off x="3515" y="3113"/>
              <a:ext cx="51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b="1">
                  <a:solidFill>
                    <a:srgbClr val="FF3300"/>
                  </a:solidFill>
                </a:rPr>
                <a:t>x2,y2</a:t>
              </a:r>
              <a:endParaRPr lang="ru-RU" altLang="ru-RU" b="1">
                <a:solidFill>
                  <a:srgbClr val="FF3300"/>
                </a:solidFill>
              </a:endParaRPr>
            </a:p>
          </p:txBody>
        </p:sp>
        <p:sp>
          <p:nvSpPr>
            <p:cNvPr id="19466" name="Oval 12"/>
            <p:cNvSpPr>
              <a:spLocks noChangeArrowheads="1"/>
            </p:cNvSpPr>
            <p:nvPr/>
          </p:nvSpPr>
          <p:spPr bwMode="auto">
            <a:xfrm>
              <a:off x="3061" y="2456"/>
              <a:ext cx="45" cy="4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9467" name="Oval 13"/>
            <p:cNvSpPr>
              <a:spLocks noChangeArrowheads="1"/>
            </p:cNvSpPr>
            <p:nvPr/>
          </p:nvSpPr>
          <p:spPr bwMode="auto">
            <a:xfrm>
              <a:off x="3651" y="3040"/>
              <a:ext cx="45" cy="4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5643563" y="6492875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E6B98B4-7E30-46CE-9681-F62579A49A4C}" type="slidenum">
              <a:rPr lang="ru-RU" altLang="ru-RU">
                <a:solidFill>
                  <a:srgbClr val="898989"/>
                </a:solidFill>
              </a:rPr>
              <a:pPr eaLnBrk="1" hangingPunct="1"/>
              <a:t>18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1928813" y="0"/>
            <a:ext cx="5184775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Заливка цветом</a:t>
            </a:r>
          </a:p>
        </p:txBody>
      </p:sp>
      <p:sp>
        <p:nvSpPr>
          <p:cNvPr id="20484" name="Text Box 3"/>
          <p:cNvSpPr txBox="1">
            <a:spLocks noChangeArrowheads="1"/>
          </p:cNvSpPr>
          <p:nvPr/>
        </p:nvSpPr>
        <p:spPr bwMode="auto">
          <a:xfrm>
            <a:off x="785813" y="714375"/>
            <a:ext cx="785812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FloodFill(x,y,color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3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заливает область одного цвета цветом color, начиная с точки (x,y). </a:t>
            </a:r>
          </a:p>
        </p:txBody>
      </p:sp>
      <p:sp>
        <p:nvSpPr>
          <p:cNvPr id="20485" name="Text Box 4"/>
          <p:cNvSpPr txBox="1">
            <a:spLocks noChangeArrowheads="1"/>
          </p:cNvSpPr>
          <p:nvPr/>
        </p:nvSpPr>
        <p:spPr bwMode="auto">
          <a:xfrm>
            <a:off x="4214813" y="2786063"/>
            <a:ext cx="4929187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pryamougolnik;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Rectangle(50,50,200,200);</a:t>
            </a:r>
            <a:endParaRPr lang="ru-RU" altLang="ru-RU" sz="320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FloodFill(100,100,clBlue);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  <a:endParaRPr lang="ru-RU" altLang="ru-RU" sz="320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486" name="Group 14"/>
          <p:cNvGrpSpPr>
            <a:grpSpLocks/>
          </p:cNvGrpSpPr>
          <p:nvPr/>
        </p:nvGrpSpPr>
        <p:grpSpPr bwMode="auto">
          <a:xfrm>
            <a:off x="285750" y="2786063"/>
            <a:ext cx="3714750" cy="3000375"/>
            <a:chOff x="385" y="1933"/>
            <a:chExt cx="2450" cy="1951"/>
          </a:xfrm>
        </p:grpSpPr>
        <p:pic>
          <p:nvPicPr>
            <p:cNvPr id="20487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" y="1933"/>
              <a:ext cx="2450" cy="1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8" name="Text Box 8"/>
            <p:cNvSpPr txBox="1">
              <a:spLocks noChangeArrowheads="1"/>
            </p:cNvSpPr>
            <p:nvPr/>
          </p:nvSpPr>
          <p:spPr bwMode="auto">
            <a:xfrm>
              <a:off x="467" y="2070"/>
              <a:ext cx="51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b="1">
                  <a:solidFill>
                    <a:srgbClr val="FF3300"/>
                  </a:solidFill>
                </a:rPr>
                <a:t>x1,y1</a:t>
              </a:r>
              <a:endParaRPr lang="ru-RU" altLang="ru-RU" b="1">
                <a:solidFill>
                  <a:srgbClr val="FF3300"/>
                </a:solidFill>
              </a:endParaRPr>
            </a:p>
          </p:txBody>
        </p:sp>
        <p:sp>
          <p:nvSpPr>
            <p:cNvPr id="20489" name="Text Box 9"/>
            <p:cNvSpPr txBox="1">
              <a:spLocks noChangeArrowheads="1"/>
            </p:cNvSpPr>
            <p:nvPr/>
          </p:nvSpPr>
          <p:spPr bwMode="auto">
            <a:xfrm>
              <a:off x="1091" y="2847"/>
              <a:ext cx="51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ru-RU" b="1">
                  <a:solidFill>
                    <a:srgbClr val="FF3300"/>
                  </a:solidFill>
                </a:rPr>
                <a:t>x2,y2</a:t>
              </a:r>
              <a:endParaRPr lang="ru-RU" altLang="ru-RU" b="1">
                <a:solidFill>
                  <a:srgbClr val="FF3300"/>
                </a:solidFill>
              </a:endParaRPr>
            </a:p>
          </p:txBody>
        </p:sp>
        <p:sp>
          <p:nvSpPr>
            <p:cNvPr id="20490" name="Oval 10"/>
            <p:cNvSpPr>
              <a:spLocks noChangeArrowheads="1"/>
            </p:cNvSpPr>
            <p:nvPr/>
          </p:nvSpPr>
          <p:spPr bwMode="auto">
            <a:xfrm>
              <a:off x="581" y="2249"/>
              <a:ext cx="41" cy="46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20491" name="Oval 11"/>
            <p:cNvSpPr>
              <a:spLocks noChangeArrowheads="1"/>
            </p:cNvSpPr>
            <p:nvPr/>
          </p:nvSpPr>
          <p:spPr bwMode="auto">
            <a:xfrm>
              <a:off x="1151" y="2863"/>
              <a:ext cx="42" cy="45"/>
            </a:xfrm>
            <a:prstGeom prst="ellipse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374F599-7D4A-4367-B652-A35278115010}" type="slidenum">
              <a:rPr lang="ru-RU" altLang="ru-RU">
                <a:solidFill>
                  <a:srgbClr val="898989"/>
                </a:solidFill>
              </a:rPr>
              <a:pPr eaLnBrk="1" hangingPunct="1"/>
              <a:t>19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1507" name="Rectangle 2"/>
          <p:cNvSpPr>
            <a:spLocks noChangeArrowheads="1"/>
          </p:cNvSpPr>
          <p:nvPr/>
        </p:nvSpPr>
        <p:spPr bwMode="auto">
          <a:xfrm>
            <a:off x="1714500" y="0"/>
            <a:ext cx="56165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Заливка кистью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214313" y="571500"/>
            <a:ext cx="864235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SetBrushColor(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color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3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 цвет кисти. </a:t>
            </a:r>
            <a:r>
              <a:rPr lang="ru-RU" altLang="ru-RU" sz="320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Заливка кистью распространяется на </a:t>
            </a:r>
            <a:r>
              <a:rPr lang="ru-RU" altLang="ru-RU" sz="3200" u="sng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замкнутый контур</a:t>
            </a:r>
            <a:r>
              <a:rPr lang="ru-RU" altLang="ru-RU" sz="320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описание которого следует за процедурой установки цвета кисти.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3924300" y="2997200"/>
            <a:ext cx="4862513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zalivka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_kist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SetBrushColor(cl</a:t>
            </a:r>
            <a:r>
              <a:rPr lang="en-US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Rectangle(50,50,300,300); end.</a:t>
            </a: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" r="22421" b="2101"/>
          <a:stretch>
            <a:fillRect/>
          </a:stretch>
        </p:blipFill>
        <p:spPr bwMode="auto">
          <a:xfrm>
            <a:off x="285750" y="2928938"/>
            <a:ext cx="3163888" cy="273685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29187"/>
            <a:ext cx="4851400" cy="280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251520" y="476672"/>
            <a:ext cx="734377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Для запуска Паскаль АВС необходимо запустить ярлык </a:t>
            </a:r>
            <a:r>
              <a:rPr lang="ru-RU" altLang="ru-RU" sz="2400" u="sng" dirty="0" err="1">
                <a:solidFill>
                  <a:srgbClr val="000000"/>
                </a:solidFill>
                <a:latin typeface="Arial" panose="020B0604020202020204" pitchFamily="34" charset="0"/>
              </a:rPr>
              <a:t>Pascal</a:t>
            </a:r>
            <a:r>
              <a:rPr lang="ru-RU" altLang="ru-RU" sz="2400" u="sng" dirty="0">
                <a:solidFill>
                  <a:srgbClr val="000000"/>
                </a:solidFill>
                <a:latin typeface="Arial" panose="020B0604020202020204" pitchFamily="34" charset="0"/>
              </a:rPr>
              <a:t> ABC</a:t>
            </a:r>
            <a:r>
              <a:rPr lang="ru-RU" alt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. На экране появится среда программирования Паскаль АВС (оболочка). Среда программирования – это пакет взаимосвязанных файлов, которые позволяют набирать, редактировать, запускать и отлаживать программы.</a:t>
            </a:r>
          </a:p>
          <a:p>
            <a:pPr algn="just" eaLnBrk="1" hangingPunct="1"/>
            <a:r>
              <a:rPr lang="ru-RU" alt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После запуска ярлыка на рабочем столе открывается окно: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74B5F43-7BFF-445F-9A22-4FA3F5417A2C}" type="slidenum">
              <a:rPr lang="ru-RU" altLang="ru-RU">
                <a:solidFill>
                  <a:srgbClr val="898989"/>
                </a:solidFill>
              </a:rPr>
              <a:pPr eaLnBrk="1" hangingPunct="1"/>
              <a:t>20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1714500" y="0"/>
            <a:ext cx="56165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Заливка кистью</a:t>
            </a:r>
          </a:p>
        </p:txBody>
      </p:sp>
      <p:sp>
        <p:nvSpPr>
          <p:cNvPr id="22532" name="Text Box 3"/>
          <p:cNvSpPr txBox="1">
            <a:spLocks noChangeArrowheads="1"/>
          </p:cNvSpPr>
          <p:nvPr/>
        </p:nvSpPr>
        <p:spPr bwMode="auto">
          <a:xfrm>
            <a:off x="214313" y="500063"/>
            <a:ext cx="8569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SetBrushStyle(номер</a:t>
            </a:r>
            <a:r>
              <a:rPr lang="en-US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en-US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0 </a:t>
            </a:r>
            <a:r>
              <a:rPr lang="ru-RU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7</a:t>
            </a:r>
            <a:r>
              <a:rPr lang="ru-RU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название</a:t>
            </a:r>
            <a:r>
              <a:rPr lang="ru-RU" altLang="ru-RU" sz="24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 стиль кисти, задаваемый номером или символической константой. </a:t>
            </a:r>
            <a:endParaRPr lang="ru-RU" altLang="ru-RU" sz="2400" b="1">
              <a:solidFill>
                <a:srgbClr val="80008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000625" y="1349375"/>
            <a:ext cx="2952750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Program p12_zalivka;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SetBrushColor(clAqua);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SetBrushStyle(1);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Rectangle(10,10,100,100);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SetBrushColor(clRed);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SetBrushStyle(2);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Rectangle(110,10,200,100);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SetBrushColor(clBlue);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SetBrushStyle(3);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Rectangle(210,10,300,100);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SetBrushColor(clGreen);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SetBrushStyle(4);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Rectangle(10,110,100,210);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SetBrushColor(clYellow);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SetBrushStyle(5);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Rectangle(110,110,200,210);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SetBrushColor(clBlack);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SetBrushStyle(6);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Rectangle(210,110,300,210);</a:t>
            </a:r>
          </a:p>
          <a:p>
            <a:pPr eaLnBrk="1" hangingPunct="1"/>
            <a:r>
              <a:rPr lang="ru-RU" altLang="ru-RU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  <p:pic>
        <p:nvPicPr>
          <p:cNvPr id="2253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928813"/>
            <a:ext cx="3362325" cy="27146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5" name="Text Box 10"/>
          <p:cNvSpPr txBox="1">
            <a:spLocks noChangeArrowheads="1"/>
          </p:cNvSpPr>
          <p:nvPr/>
        </p:nvSpPr>
        <p:spPr bwMode="auto">
          <a:xfrm>
            <a:off x="357188" y="5157788"/>
            <a:ext cx="42148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 умолчанию задается стиль 0 – сплошная заливка цветом.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9D54464-248E-4B69-ADF2-2197DC8B14BF}" type="slidenum">
              <a:rPr lang="ru-RU" altLang="ru-RU">
                <a:solidFill>
                  <a:srgbClr val="898989"/>
                </a:solidFill>
              </a:rPr>
              <a:pPr eaLnBrk="1" hangingPunct="1"/>
              <a:t>21</a:t>
            </a:fld>
            <a:endParaRPr lang="ru-RU" altLang="ru-RU">
              <a:solidFill>
                <a:srgbClr val="898989"/>
              </a:solidFill>
            </a:endParaRP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786063"/>
            <a:ext cx="3600450" cy="260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 Box 5"/>
          <p:cNvSpPr txBox="1">
            <a:spLocks noChangeArrowheads="1"/>
          </p:cNvSpPr>
          <p:nvPr/>
        </p:nvSpPr>
        <p:spPr bwMode="auto">
          <a:xfrm>
            <a:off x="4357688" y="2071688"/>
            <a:ext cx="5026025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pryamougolnik;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SetPenColor(clred);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SetPenWidth(20);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Rectangle(50,50,200,200);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FloodFill(100,100,clBlue);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177800" y="61781"/>
            <a:ext cx="741680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 и толщина контура</a:t>
            </a:r>
          </a:p>
        </p:txBody>
      </p:sp>
      <p:sp>
        <p:nvSpPr>
          <p:cNvPr id="23558" name="Text Box 7"/>
          <p:cNvSpPr txBox="1">
            <a:spLocks noChangeArrowheads="1"/>
          </p:cNvSpPr>
          <p:nvPr/>
        </p:nvSpPr>
        <p:spPr bwMode="auto">
          <a:xfrm>
            <a:off x="714375" y="785813"/>
            <a:ext cx="6985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Задаются процедурами </a:t>
            </a:r>
            <a:r>
              <a:rPr lang="en-US" altLang="ru-RU" sz="3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SetPenWidth</a:t>
            </a:r>
            <a:r>
              <a:rPr lang="en-US" alt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(w</a:t>
            </a:r>
            <a:r>
              <a:rPr lang="ru-RU" alt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alt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SetPenColor</a:t>
            </a:r>
            <a:r>
              <a:rPr lang="en-US" alt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(color</a:t>
            </a:r>
            <a:r>
              <a:rPr lang="ru-RU" alt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0801E83-4DAE-464C-BE00-59B261BB2F1D}" type="slidenum">
              <a:rPr lang="ru-RU" altLang="ru-RU">
                <a:solidFill>
                  <a:srgbClr val="898989"/>
                </a:solidFill>
              </a:rPr>
              <a:pPr eaLnBrk="1" hangingPunct="1"/>
              <a:t>22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214313" y="785813"/>
            <a:ext cx="86439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n-US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Circle(x,y,r</a:t>
            </a:r>
            <a:r>
              <a:rPr lang="ru-RU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рисует окружность с центром в точке (x,y) и радиусом r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24580" name="Rectangle 5"/>
          <p:cNvSpPr>
            <a:spLocks noChangeArrowheads="1"/>
          </p:cNvSpPr>
          <p:nvPr/>
        </p:nvSpPr>
        <p:spPr bwMode="auto">
          <a:xfrm>
            <a:off x="2357438" y="0"/>
            <a:ext cx="4392612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Окружность</a:t>
            </a:r>
          </a:p>
        </p:txBody>
      </p:sp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571750"/>
            <a:ext cx="3743325" cy="267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 Box 7"/>
          <p:cNvSpPr txBox="1">
            <a:spLocks noChangeArrowheads="1"/>
          </p:cNvSpPr>
          <p:nvPr/>
        </p:nvSpPr>
        <p:spPr bwMode="auto">
          <a:xfrm>
            <a:off x="4357688" y="2500313"/>
            <a:ext cx="4786312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circle;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Circle(</a:t>
            </a:r>
            <a:r>
              <a:rPr lang="en-US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00,200,100);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FloodFill(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,clred);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  <p:sp>
        <p:nvSpPr>
          <p:cNvPr id="24583" name="Oval 8"/>
          <p:cNvSpPr>
            <a:spLocks noChangeArrowheads="1"/>
          </p:cNvSpPr>
          <p:nvPr/>
        </p:nvSpPr>
        <p:spPr bwMode="auto">
          <a:xfrm>
            <a:off x="2744788" y="4279900"/>
            <a:ext cx="71437" cy="7143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4584" name="Text Box 9"/>
          <p:cNvSpPr txBox="1">
            <a:spLocks noChangeArrowheads="1"/>
          </p:cNvSpPr>
          <p:nvPr/>
        </p:nvSpPr>
        <p:spPr bwMode="auto">
          <a:xfrm>
            <a:off x="2339975" y="4292600"/>
            <a:ext cx="823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/>
              <a:t>x1,y1</a:t>
            </a:r>
            <a:endParaRPr lang="ru-RU" altLang="ru-RU" b="1"/>
          </a:p>
        </p:txBody>
      </p:sp>
      <p:sp>
        <p:nvSpPr>
          <p:cNvPr id="24585" name="Line 11"/>
          <p:cNvSpPr>
            <a:spLocks noChangeShapeType="1"/>
          </p:cNvSpPr>
          <p:nvPr/>
        </p:nvSpPr>
        <p:spPr bwMode="auto">
          <a:xfrm flipV="1">
            <a:off x="2790825" y="4005263"/>
            <a:ext cx="43180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4586" name="Text Box 14"/>
          <p:cNvSpPr txBox="1">
            <a:spLocks noChangeArrowheads="1"/>
          </p:cNvSpPr>
          <p:nvPr/>
        </p:nvSpPr>
        <p:spPr bwMode="auto">
          <a:xfrm>
            <a:off x="2843213" y="3860800"/>
            <a:ext cx="2936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/>
              <a:t>r</a:t>
            </a:r>
            <a:endParaRPr lang="ru-RU" alt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4DB6B9E-A614-405E-813E-0FFE414FE274}" type="slidenum">
              <a:rPr lang="ru-RU" altLang="ru-RU">
                <a:solidFill>
                  <a:srgbClr val="898989"/>
                </a:solidFill>
              </a:rPr>
              <a:pPr eaLnBrk="1" hangingPunct="1"/>
              <a:t>23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5603" name="Rectangle 4"/>
          <p:cNvSpPr>
            <a:spLocks noChangeArrowheads="1"/>
          </p:cNvSpPr>
          <p:nvPr/>
        </p:nvSpPr>
        <p:spPr bwMode="auto">
          <a:xfrm>
            <a:off x="3143250" y="0"/>
            <a:ext cx="2736850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Эллипс</a:t>
            </a:r>
          </a:p>
        </p:txBody>
      </p: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357188" y="714375"/>
            <a:ext cx="8135937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Ellipse(x1,y1,x2,y2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- рисует эллипс, заданный своим описанным прямоугольником с координатами противоположных вершин (x1,y1) и (x2,y2).</a:t>
            </a:r>
          </a:p>
        </p:txBody>
      </p:sp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3857625" y="2500313"/>
            <a:ext cx="4767263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oval;</a:t>
            </a:r>
          </a:p>
          <a:p>
            <a:pPr eaLnBrk="1" hangingPunct="1"/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en-US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egin</a:t>
            </a:r>
          </a:p>
          <a:p>
            <a:pPr eaLnBrk="1" hangingPunct="1"/>
            <a:r>
              <a:rPr lang="ru-RU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Ellipse(50,50,200,350);</a:t>
            </a:r>
          </a:p>
          <a:p>
            <a:pPr eaLnBrk="1" hangingPunct="1"/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FloodFill(50+100,50+100,clred);</a:t>
            </a:r>
          </a:p>
          <a:p>
            <a:pPr eaLnBrk="1" hangingPunct="1"/>
            <a:r>
              <a:rPr lang="ru-RU" altLang="ru-RU" sz="2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Ellipse(250,150,550,300);</a:t>
            </a:r>
          </a:p>
          <a:p>
            <a:pPr eaLnBrk="1" hangingPunct="1"/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FloodFill(250+100,150+100,clBlue);</a:t>
            </a:r>
          </a:p>
          <a:p>
            <a:pPr eaLnBrk="1" hangingPunct="1"/>
            <a:r>
              <a:rPr lang="ru-RU" altLang="ru-RU" sz="24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  <p:pic>
        <p:nvPicPr>
          <p:cNvPr id="2560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786063"/>
            <a:ext cx="3519487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Text Box 10"/>
          <p:cNvSpPr txBox="1">
            <a:spLocks noChangeArrowheads="1"/>
          </p:cNvSpPr>
          <p:nvPr/>
        </p:nvSpPr>
        <p:spPr bwMode="auto">
          <a:xfrm>
            <a:off x="376238" y="33813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5608" name="Text Box 11"/>
          <p:cNvSpPr txBox="1">
            <a:spLocks noChangeArrowheads="1"/>
          </p:cNvSpPr>
          <p:nvPr/>
        </p:nvSpPr>
        <p:spPr bwMode="auto">
          <a:xfrm>
            <a:off x="539750" y="3357563"/>
            <a:ext cx="8239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FF3300"/>
                </a:solidFill>
              </a:rPr>
              <a:t>x1,y1</a:t>
            </a:r>
            <a:endParaRPr lang="ru-RU" altLang="ru-RU" b="1">
              <a:solidFill>
                <a:srgbClr val="FF3300"/>
              </a:solidFill>
            </a:endParaRPr>
          </a:p>
        </p:txBody>
      </p:sp>
      <p:sp>
        <p:nvSpPr>
          <p:cNvPr id="25609" name="Text Box 12"/>
          <p:cNvSpPr txBox="1">
            <a:spLocks noChangeArrowheads="1"/>
          </p:cNvSpPr>
          <p:nvPr/>
        </p:nvSpPr>
        <p:spPr bwMode="auto">
          <a:xfrm>
            <a:off x="1187450" y="5589588"/>
            <a:ext cx="8239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FF3300"/>
                </a:solidFill>
              </a:rPr>
              <a:t>x</a:t>
            </a:r>
            <a:r>
              <a:rPr lang="ru-RU" altLang="ru-RU" b="1">
                <a:solidFill>
                  <a:srgbClr val="FF3300"/>
                </a:solidFill>
              </a:rPr>
              <a:t>2</a:t>
            </a:r>
            <a:r>
              <a:rPr lang="en-US" altLang="ru-RU" b="1">
                <a:solidFill>
                  <a:srgbClr val="FF3300"/>
                </a:solidFill>
              </a:rPr>
              <a:t>,y</a:t>
            </a:r>
            <a:r>
              <a:rPr lang="ru-RU" altLang="ru-RU" b="1">
                <a:solidFill>
                  <a:srgbClr val="FF3300"/>
                </a:solidFill>
              </a:rPr>
              <a:t>2</a:t>
            </a:r>
          </a:p>
        </p:txBody>
      </p:sp>
      <p:sp>
        <p:nvSpPr>
          <p:cNvPr id="25610" name="Oval 13"/>
          <p:cNvSpPr>
            <a:spLocks noChangeArrowheads="1"/>
          </p:cNvSpPr>
          <p:nvPr/>
        </p:nvSpPr>
        <p:spPr bwMode="auto">
          <a:xfrm>
            <a:off x="674688" y="3659188"/>
            <a:ext cx="66675" cy="71437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5611" name="Oval 14"/>
          <p:cNvSpPr>
            <a:spLocks noChangeArrowheads="1"/>
          </p:cNvSpPr>
          <p:nvPr/>
        </p:nvSpPr>
        <p:spPr bwMode="auto">
          <a:xfrm>
            <a:off x="1928813" y="4303713"/>
            <a:ext cx="66675" cy="71437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5612" name="Oval 15"/>
          <p:cNvSpPr>
            <a:spLocks noChangeArrowheads="1"/>
          </p:cNvSpPr>
          <p:nvPr/>
        </p:nvSpPr>
        <p:spPr bwMode="auto">
          <a:xfrm>
            <a:off x="1633538" y="5532438"/>
            <a:ext cx="66675" cy="71437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5613" name="Oval 16"/>
          <p:cNvSpPr>
            <a:spLocks noChangeArrowheads="1"/>
          </p:cNvSpPr>
          <p:nvPr/>
        </p:nvSpPr>
        <p:spPr bwMode="auto">
          <a:xfrm>
            <a:off x="3767138" y="5208588"/>
            <a:ext cx="66675" cy="71437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5614" name="Text Box 17"/>
          <p:cNvSpPr txBox="1">
            <a:spLocks noChangeArrowheads="1"/>
          </p:cNvSpPr>
          <p:nvPr/>
        </p:nvSpPr>
        <p:spPr bwMode="auto">
          <a:xfrm>
            <a:off x="1763713" y="4005263"/>
            <a:ext cx="8239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FF3300"/>
                </a:solidFill>
              </a:rPr>
              <a:t>x1,y1</a:t>
            </a:r>
            <a:endParaRPr lang="ru-RU" altLang="ru-RU" b="1">
              <a:solidFill>
                <a:srgbClr val="FF3300"/>
              </a:solidFill>
            </a:endParaRPr>
          </a:p>
        </p:txBody>
      </p:sp>
      <p:sp>
        <p:nvSpPr>
          <p:cNvPr id="25615" name="Text Box 18"/>
          <p:cNvSpPr txBox="1">
            <a:spLocks noChangeArrowheads="1"/>
          </p:cNvSpPr>
          <p:nvPr/>
        </p:nvSpPr>
        <p:spPr bwMode="auto">
          <a:xfrm>
            <a:off x="3348038" y="5300663"/>
            <a:ext cx="8239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FF3300"/>
                </a:solidFill>
              </a:rPr>
              <a:t>x</a:t>
            </a:r>
            <a:r>
              <a:rPr lang="ru-RU" altLang="ru-RU" b="1">
                <a:solidFill>
                  <a:srgbClr val="FF3300"/>
                </a:solidFill>
              </a:rPr>
              <a:t>2</a:t>
            </a:r>
            <a:r>
              <a:rPr lang="en-US" altLang="ru-RU" b="1">
                <a:solidFill>
                  <a:srgbClr val="FF3300"/>
                </a:solidFill>
              </a:rPr>
              <a:t>,y</a:t>
            </a:r>
            <a:r>
              <a:rPr lang="ru-RU" altLang="ru-RU" b="1">
                <a:solidFill>
                  <a:srgbClr val="FF3300"/>
                </a:solidFill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874306A-A64C-4BD6-84B6-CC6790FF36F3}" type="slidenum">
              <a:rPr lang="ru-RU" altLang="ru-RU">
                <a:solidFill>
                  <a:srgbClr val="898989"/>
                </a:solidFill>
              </a:rPr>
              <a:pPr eaLnBrk="1" hangingPunct="1"/>
              <a:t>24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6627" name="Rectangle 4"/>
          <p:cNvSpPr>
            <a:spLocks noChangeArrowheads="1"/>
          </p:cNvSpPr>
          <p:nvPr/>
        </p:nvSpPr>
        <p:spPr bwMode="auto">
          <a:xfrm>
            <a:off x="2000250" y="0"/>
            <a:ext cx="5329238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Дуга окружности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214313" y="1125538"/>
            <a:ext cx="8715375" cy="237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Arc(x,y,r,a1,a2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Рисует дугу окружности с центром в точке (x,y) и радиусом r, заключенной между двумя лучами, образующими углы a1 и a2 с осью OX </a:t>
            </a:r>
            <a:r>
              <a:rPr lang="ru-RU" altLang="ru-RU" sz="2800" b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(a1 и a2 – вещественные, задаются в градусах и отсчитываются против часовой стрелки).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3857625"/>
            <a:ext cx="3527425" cy="252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4429125" y="3571875"/>
            <a:ext cx="453072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duga;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  <a:endParaRPr lang="en-US" altLang="ru-RU" sz="320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SetPenWidth(10);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Arc(300,2</a:t>
            </a:r>
            <a:r>
              <a:rPr lang="en-US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0,150,45,135);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  <p:sp>
        <p:nvSpPr>
          <p:cNvPr id="26631" name="Oval 8"/>
          <p:cNvSpPr>
            <a:spLocks noChangeArrowheads="1"/>
          </p:cNvSpPr>
          <p:nvPr/>
        </p:nvSpPr>
        <p:spPr bwMode="auto">
          <a:xfrm>
            <a:off x="2700338" y="5084763"/>
            <a:ext cx="71437" cy="71437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6632" name="Text Box 9"/>
          <p:cNvSpPr txBox="1">
            <a:spLocks noChangeArrowheads="1"/>
          </p:cNvSpPr>
          <p:nvPr/>
        </p:nvSpPr>
        <p:spPr bwMode="auto">
          <a:xfrm>
            <a:off x="2484438" y="5084763"/>
            <a:ext cx="5445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chemeClr val="tx2"/>
                </a:solidFill>
              </a:rPr>
              <a:t>x,y</a:t>
            </a:r>
            <a:endParaRPr lang="ru-RU" altLang="ru-RU" b="1">
              <a:solidFill>
                <a:schemeClr val="tx2"/>
              </a:solidFill>
            </a:endParaRPr>
          </a:p>
        </p:txBody>
      </p:sp>
      <p:sp>
        <p:nvSpPr>
          <p:cNvPr id="26633" name="Line 10"/>
          <p:cNvSpPr>
            <a:spLocks noChangeShapeType="1"/>
          </p:cNvSpPr>
          <p:nvPr/>
        </p:nvSpPr>
        <p:spPr bwMode="auto">
          <a:xfrm flipH="1" flipV="1">
            <a:off x="2249488" y="4479925"/>
            <a:ext cx="484187" cy="635000"/>
          </a:xfrm>
          <a:prstGeom prst="line">
            <a:avLst/>
          </a:prstGeom>
          <a:noFill/>
          <a:ln w="3175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4" name="Text Box 11"/>
          <p:cNvSpPr txBox="1">
            <a:spLocks noChangeArrowheads="1"/>
          </p:cNvSpPr>
          <p:nvPr/>
        </p:nvSpPr>
        <p:spPr bwMode="auto">
          <a:xfrm>
            <a:off x="2339975" y="4437063"/>
            <a:ext cx="2936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b="1"/>
              <a:t>r</a:t>
            </a:r>
            <a:endParaRPr lang="ru-RU" altLang="ru-RU" b="1"/>
          </a:p>
        </p:txBody>
      </p:sp>
      <p:sp>
        <p:nvSpPr>
          <p:cNvPr id="26635" name="Line 13"/>
          <p:cNvSpPr>
            <a:spLocks noChangeShapeType="1"/>
          </p:cNvSpPr>
          <p:nvPr/>
        </p:nvSpPr>
        <p:spPr bwMode="auto">
          <a:xfrm>
            <a:off x="2733675" y="5114925"/>
            <a:ext cx="157162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6" name="Line 14"/>
          <p:cNvSpPr>
            <a:spLocks noChangeShapeType="1"/>
          </p:cNvSpPr>
          <p:nvPr/>
        </p:nvSpPr>
        <p:spPr bwMode="auto">
          <a:xfrm flipV="1">
            <a:off x="2724150" y="4381500"/>
            <a:ext cx="1114425" cy="7524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7" name="Line 16"/>
          <p:cNvSpPr>
            <a:spLocks noChangeShapeType="1"/>
          </p:cNvSpPr>
          <p:nvPr/>
        </p:nvSpPr>
        <p:spPr bwMode="auto">
          <a:xfrm flipH="1" flipV="1">
            <a:off x="1552575" y="4343400"/>
            <a:ext cx="1181100" cy="7810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38" name="Rectangle 17"/>
          <p:cNvSpPr>
            <a:spLocks noChangeArrowheads="1"/>
          </p:cNvSpPr>
          <p:nvPr/>
        </p:nvSpPr>
        <p:spPr bwMode="auto">
          <a:xfrm>
            <a:off x="1331913" y="4292600"/>
            <a:ext cx="3024187" cy="14414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26639" name="Picture 3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4508500"/>
            <a:ext cx="3105150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14144A9-338A-42BC-95B1-774F0649AA77}" type="slidenum">
              <a:rPr lang="ru-RU" altLang="ru-RU">
                <a:solidFill>
                  <a:srgbClr val="898989"/>
                </a:solidFill>
              </a:rPr>
              <a:pPr eaLnBrk="1" hangingPunct="1"/>
              <a:t>25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0" y="714375"/>
            <a:ext cx="87868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Pie(x,y,r,a1,a2</a:t>
            </a:r>
            <a:r>
              <a:rPr lang="ru-RU" altLang="ru-RU" sz="32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- рисует сектор окружности, ограниченный дугой </a:t>
            </a:r>
            <a:r>
              <a:rPr lang="ru-RU" altLang="ru-RU" sz="3200" b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(параметры процедуры имеют тот же смысл, что и в процедуре Arc).</a:t>
            </a: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3205162" y="87312"/>
            <a:ext cx="2376488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Сектор</a:t>
            </a:r>
          </a:p>
        </p:txBody>
      </p:sp>
      <p:sp>
        <p:nvSpPr>
          <p:cNvPr id="27653" name="Text Box 7"/>
          <p:cNvSpPr txBox="1">
            <a:spLocks noChangeArrowheads="1"/>
          </p:cNvSpPr>
          <p:nvPr/>
        </p:nvSpPr>
        <p:spPr bwMode="auto">
          <a:xfrm>
            <a:off x="4000500" y="2571750"/>
            <a:ext cx="48641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sector;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Pie(300,200,100,0,90);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FloodFill(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300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+10,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-10,clAqua);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  <p:grpSp>
        <p:nvGrpSpPr>
          <p:cNvPr id="27654" name="Group 13"/>
          <p:cNvGrpSpPr>
            <a:grpSpLocks/>
          </p:cNvGrpSpPr>
          <p:nvPr/>
        </p:nvGrpSpPr>
        <p:grpSpPr bwMode="auto">
          <a:xfrm>
            <a:off x="285750" y="2786063"/>
            <a:ext cx="3451225" cy="2881312"/>
            <a:chOff x="431" y="1888"/>
            <a:chExt cx="2174" cy="1815"/>
          </a:xfrm>
        </p:grpSpPr>
        <p:pic>
          <p:nvPicPr>
            <p:cNvPr id="27655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1888"/>
              <a:ext cx="2174" cy="18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56" name="Picture 1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024"/>
              <a:ext cx="1187" cy="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ED1F681-E10F-4840-B81B-2446D8FC5F01}" type="slidenum">
              <a:rPr lang="ru-RU" altLang="ru-RU">
                <a:solidFill>
                  <a:srgbClr val="898989"/>
                </a:solidFill>
              </a:rPr>
              <a:pPr eaLnBrk="1" hangingPunct="1"/>
              <a:t>26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500063" y="214313"/>
            <a:ext cx="8316912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текста в графическое окно</a:t>
            </a:r>
          </a:p>
        </p:txBody>
      </p:sp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500063" y="785813"/>
            <a:ext cx="835183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TextOut(x,y,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выводит строку текста в позицию (x,y) </a:t>
            </a:r>
            <a:r>
              <a:rPr lang="ru-RU" altLang="ru-RU" sz="2800" b="1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(точка (x,y) задает верхний левый угол прямоугольника, который будет содержать текст).</a:t>
            </a:r>
          </a:p>
        </p:txBody>
      </p:sp>
      <p:pic>
        <p:nvPicPr>
          <p:cNvPr id="2867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029" b="42000"/>
          <a:stretch>
            <a:fillRect/>
          </a:stretch>
        </p:blipFill>
        <p:spPr bwMode="auto">
          <a:xfrm>
            <a:off x="214313" y="2928938"/>
            <a:ext cx="3297237" cy="30718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8" name="Text Box 7"/>
          <p:cNvSpPr txBox="1">
            <a:spLocks noChangeArrowheads="1"/>
          </p:cNvSpPr>
          <p:nvPr/>
        </p:nvSpPr>
        <p:spPr bwMode="auto">
          <a:xfrm>
            <a:off x="3786188" y="2714625"/>
            <a:ext cx="5143500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text;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en-US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TextOut(100,30,'Квадрат');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Rectangle(50,50,200,200);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FloodFill(55,55,clBlue);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  <a:endParaRPr lang="ru-RU" altLang="ru-RU" sz="320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E19D362-2C5E-4B60-81AB-B4EA3AD5AD68}" type="slidenum">
              <a:rPr lang="ru-RU" altLang="ru-RU">
                <a:solidFill>
                  <a:srgbClr val="898989"/>
                </a:solidFill>
              </a:rPr>
              <a:pPr eaLnBrk="1" hangingPunct="1"/>
              <a:t>27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107504" y="453447"/>
            <a:ext cx="831691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со шрифтом</a:t>
            </a:r>
          </a:p>
        </p:txBody>
      </p:sp>
      <p:sp>
        <p:nvSpPr>
          <p:cNvPr id="29700" name="Text Box 3"/>
          <p:cNvSpPr txBox="1">
            <a:spLocks noChangeArrowheads="1"/>
          </p:cNvSpPr>
          <p:nvPr/>
        </p:nvSpPr>
        <p:spPr bwMode="auto">
          <a:xfrm>
            <a:off x="250825" y="1341438"/>
            <a:ext cx="842486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SetFontName(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altLang="ru-RU" sz="3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3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 </a:t>
            </a:r>
            <a:r>
              <a:rPr lang="en-US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	    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шрифта.</a:t>
            </a:r>
          </a:p>
          <a:p>
            <a:pPr algn="just" eaLnBrk="1" hangingPunct="1"/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SetFontColor(color</a:t>
            </a:r>
            <a:r>
              <a:rPr lang="ru-RU" altLang="ru-RU" sz="3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- устанавливает цвет 	</a:t>
            </a:r>
            <a:r>
              <a:rPr lang="en-US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шрифта.</a:t>
            </a:r>
          </a:p>
          <a:p>
            <a:pPr algn="just" eaLnBrk="1" hangingPunct="1"/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SetFontSize(sz) 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  размер 	</a:t>
            </a:r>
            <a:r>
              <a:rPr lang="en-US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шрифта в пунктах.</a:t>
            </a:r>
          </a:p>
          <a:p>
            <a:pPr algn="just" eaLnBrk="1" hangingPunct="1"/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SetFontStyle(fs)</a:t>
            </a:r>
            <a:r>
              <a:rPr lang="ru-RU" altLang="ru-RU" sz="3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  стиль 	</a:t>
            </a:r>
            <a:r>
              <a:rPr lang="en-US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шрифта.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3153F88-D91F-4D15-9C36-9950F1EC1922}" type="slidenum">
              <a:rPr lang="ru-RU" altLang="ru-RU">
                <a:solidFill>
                  <a:srgbClr val="898989"/>
                </a:solidFill>
              </a:rPr>
              <a:pPr eaLnBrk="1" hangingPunct="1"/>
              <a:t>28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30723" name="Text Box 6"/>
          <p:cNvSpPr txBox="1">
            <a:spLocks noChangeArrowheads="1"/>
          </p:cNvSpPr>
          <p:nvPr/>
        </p:nvSpPr>
        <p:spPr bwMode="auto">
          <a:xfrm>
            <a:off x="-468560" y="259425"/>
            <a:ext cx="8316912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шрифта</a:t>
            </a:r>
          </a:p>
        </p:txBody>
      </p:sp>
      <p:sp>
        <p:nvSpPr>
          <p:cNvPr id="30724" name="Text Box 7"/>
          <p:cNvSpPr txBox="1">
            <a:spLocks noChangeArrowheads="1"/>
          </p:cNvSpPr>
          <p:nvPr/>
        </p:nvSpPr>
        <p:spPr bwMode="auto">
          <a:xfrm>
            <a:off x="571500" y="857250"/>
            <a:ext cx="7921625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349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 умолчанию установлен шрифт, имеющий наименование MS Sans Serif. </a:t>
            </a:r>
          </a:p>
          <a:p>
            <a:pPr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распространенные шрифты – это 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Times, Arial и Courier New</a:t>
            </a: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Наименование шрифта можно набирать без учета регистра. </a:t>
            </a:r>
            <a:endParaRPr lang="en-US" alt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</a:t>
            </a:r>
            <a:r>
              <a:rPr lang="ru-RU" altLang="ru-RU" sz="32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ru-RU" sz="3200" b="1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</a:t>
            </a:r>
            <a:r>
              <a:rPr lang="en-US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ru-RU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‘Times’</a:t>
            </a:r>
            <a:r>
              <a:rPr lang="ru-RU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 eaLnBrk="1" hangingPunct="1"/>
            <a:endParaRPr lang="ru-RU" altLang="ru-RU" sz="28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F17801C-0B76-4C1C-8248-FB7DE96289D9}" type="slidenum">
              <a:rPr lang="ru-RU" altLang="ru-RU">
                <a:solidFill>
                  <a:srgbClr val="898989"/>
                </a:solidFill>
              </a:rPr>
              <a:pPr eaLnBrk="1" hangingPunct="1"/>
              <a:t>29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-252536" y="144463"/>
            <a:ext cx="8316912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Стиль шрифта</a:t>
            </a:r>
          </a:p>
        </p:txBody>
      </p:sp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357188" y="785813"/>
            <a:ext cx="79581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534988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Задается именованными константами:</a:t>
            </a:r>
          </a:p>
        </p:txBody>
      </p:sp>
      <p:sp>
        <p:nvSpPr>
          <p:cNvPr id="31749" name="Text Box 7"/>
          <p:cNvSpPr txBox="1">
            <a:spLocks noChangeArrowheads="1"/>
          </p:cNvSpPr>
          <p:nvPr/>
        </p:nvSpPr>
        <p:spPr bwMode="auto">
          <a:xfrm>
            <a:off x="0" y="1500188"/>
            <a:ext cx="842486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fsNormal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– обычный; 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fsBold 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– жирный; 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fsItalic 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– наклонный; 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fsBoldItalic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– жирный наклонный; 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fsUnderline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– подчеркнутый; 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fsBoldUnderline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– жирный подчеркнутый; 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fsItalicUnderline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– наклонный подчеркнутый; 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fsBoldItalicUnderline</a:t>
            </a:r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 – жирный наклонный 					     подчеркнутый.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/>
          <p:cNvSpPr txBox="1">
            <a:spLocks noChangeArrowheads="1"/>
          </p:cNvSpPr>
          <p:nvPr/>
        </p:nvSpPr>
        <p:spPr bwMode="auto">
          <a:xfrm>
            <a:off x="539552" y="1196752"/>
            <a:ext cx="7208837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400" dirty="0">
                <a:solidFill>
                  <a:srgbClr val="000000"/>
                </a:solidFill>
                <a:latin typeface="Arial" panose="020B0604020202020204" pitchFamily="34" charset="0"/>
              </a:rPr>
              <a:t>Первая строка экрана – меню интегрированной среды, следующая строка – панель инструментов, нижняя строка экрана – строка подсказки и состояния интегрированной среды. Между ними расположено окно редактирования – рабочее поле, в котором можно открывать несколько вкладок для разных программ.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20D62B5-3E22-4EC5-AA48-177E855FE751}" type="slidenum">
              <a:rPr lang="ru-RU" altLang="ru-RU">
                <a:solidFill>
                  <a:srgbClr val="898989"/>
                </a:solidFill>
              </a:rPr>
              <a:pPr eaLnBrk="1" hangingPunct="1"/>
              <a:t>30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32771" name="Text Box 5"/>
          <p:cNvSpPr txBox="1">
            <a:spLocks noChangeArrowheads="1"/>
          </p:cNvSpPr>
          <p:nvPr/>
        </p:nvSpPr>
        <p:spPr bwMode="auto">
          <a:xfrm>
            <a:off x="285750" y="428625"/>
            <a:ext cx="6769100" cy="621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Program text;</a:t>
            </a:r>
          </a:p>
          <a:p>
            <a:pPr eaLnBrk="1" hangingPunct="1"/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en-US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SetFont</a:t>
            </a:r>
            <a:r>
              <a:rPr lang="en-US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Name</a:t>
            </a:r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‘Arial’</a:t>
            </a:r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eaLnBrk="1" hangingPunct="1"/>
            <a:r>
              <a:rPr lang="en-US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SetFontSize(20);</a:t>
            </a:r>
          </a:p>
          <a:p>
            <a:pPr eaLnBrk="1" hangingPunct="1"/>
            <a:r>
              <a:rPr lang="en-US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SetFontColor(clRed);</a:t>
            </a:r>
          </a:p>
          <a:p>
            <a:pPr eaLnBrk="1" hangingPunct="1"/>
            <a:r>
              <a:rPr lang="en-US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TextOut(10,10,‘обычный');</a:t>
            </a:r>
          </a:p>
          <a:p>
            <a:pPr eaLnBrk="1" hangingPunct="1"/>
            <a:r>
              <a:rPr lang="en-US" altLang="ru-RU" sz="2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SetFontStyle(fsItalic);</a:t>
            </a:r>
          </a:p>
          <a:p>
            <a:pPr eaLnBrk="1" hangingPunct="1"/>
            <a:r>
              <a:rPr lang="en-US" altLang="ru-RU" sz="2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SetFontColor(clBlue);</a:t>
            </a:r>
          </a:p>
          <a:p>
            <a:pPr eaLnBrk="1" hangingPunct="1"/>
            <a:r>
              <a:rPr lang="en-US" altLang="ru-RU" sz="2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TextOut(10,50,‘наклонный');</a:t>
            </a:r>
          </a:p>
          <a:p>
            <a:pPr eaLnBrk="1" hangingPunct="1"/>
            <a:r>
              <a:rPr lang="en-US" altLang="ru-RU" sz="20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SetFontStyle(fsBold);</a:t>
            </a:r>
          </a:p>
          <a:p>
            <a:pPr eaLnBrk="1" hangingPunct="1"/>
            <a:r>
              <a:rPr lang="en-US" altLang="ru-RU" sz="20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SetFontColor(Random(16777215));</a:t>
            </a:r>
          </a:p>
          <a:p>
            <a:pPr eaLnBrk="1" hangingPunct="1"/>
            <a:r>
              <a:rPr lang="en-US" altLang="ru-RU" sz="20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TextOut(10,90,‘жирный');</a:t>
            </a:r>
          </a:p>
          <a:p>
            <a:pPr eaLnBrk="1" hangingPunct="1"/>
            <a:r>
              <a:rPr lang="en-US" altLang="ru-RU" sz="2000" b="1">
                <a:solidFill>
                  <a:srgbClr val="CCFF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rgbClr val="66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SetFontStyle(fsUnderline);</a:t>
            </a:r>
          </a:p>
          <a:p>
            <a:pPr eaLnBrk="1" hangingPunct="1"/>
            <a:r>
              <a:rPr lang="en-US" altLang="ru-RU" sz="2000" b="1">
                <a:solidFill>
                  <a:srgbClr val="66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rgbClr val="66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SetFontColor(Random(16777215));</a:t>
            </a:r>
          </a:p>
          <a:p>
            <a:pPr eaLnBrk="1" hangingPunct="1"/>
            <a:r>
              <a:rPr lang="en-US" altLang="ru-RU" sz="2000" b="1">
                <a:solidFill>
                  <a:srgbClr val="66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rgbClr val="6666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TextOut(10,130,‘подчеркнутый');</a:t>
            </a:r>
          </a:p>
          <a:p>
            <a:pPr eaLnBrk="1" hangingPunct="1"/>
            <a:r>
              <a:rPr lang="en-US" altLang="ru-RU" sz="2000" b="1">
                <a:solidFill>
                  <a:srgbClr val="9966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SetFontStyle(fsBoldItalicUnderline);</a:t>
            </a:r>
          </a:p>
          <a:p>
            <a:pPr eaLnBrk="1" hangingPunct="1"/>
            <a:r>
              <a:rPr lang="en-US" altLang="ru-RU" sz="2000" b="1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SetFontColor(Random(16777215));</a:t>
            </a:r>
          </a:p>
          <a:p>
            <a:pPr eaLnBrk="1" hangingPunct="1"/>
            <a:r>
              <a:rPr lang="en-US" altLang="ru-RU" sz="2000" b="1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000" b="1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TextOut(10,170,</a:t>
            </a:r>
            <a:r>
              <a:rPr lang="en-US" altLang="ru-RU" sz="2000" b="1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altLang="ru-RU" sz="2000" b="1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жирный, наклонный, подчеркнутый');</a:t>
            </a:r>
          </a:p>
          <a:p>
            <a:pPr eaLnBrk="1" hangingPunct="1"/>
            <a:r>
              <a:rPr lang="ru-RU" altLang="ru-RU" b="1"/>
              <a:t>end.</a:t>
            </a:r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714375" y="0"/>
            <a:ext cx="2197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</a:t>
            </a:r>
          </a:p>
        </p:txBody>
      </p:sp>
      <p:pic>
        <p:nvPicPr>
          <p:cNvPr id="3277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928688"/>
            <a:ext cx="4146550" cy="2389187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CEEF397-5231-4FA1-AA3F-708A2054C0C1}" type="slidenum">
              <a:rPr lang="ru-RU" altLang="ru-RU">
                <a:solidFill>
                  <a:srgbClr val="898989"/>
                </a:solidFill>
              </a:rPr>
              <a:pPr eaLnBrk="1" hangingPunct="1"/>
              <a:t>31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971600" y="130330"/>
            <a:ext cx="56165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цвета</a:t>
            </a:r>
          </a:p>
        </p:txBody>
      </p:sp>
      <p:sp>
        <p:nvSpPr>
          <p:cNvPr id="33796" name="Text Box 5"/>
          <p:cNvSpPr txBox="1">
            <a:spLocks noChangeArrowheads="1"/>
          </p:cNvSpPr>
          <p:nvPr/>
        </p:nvSpPr>
        <p:spPr bwMode="auto">
          <a:xfrm>
            <a:off x="500063" y="857250"/>
            <a:ext cx="8135937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51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Цвет можно задавать и с помощью функции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RGB(r,g,b)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где r, g и b – целые числа в диапазоне от 0 до 255. </a:t>
            </a:r>
          </a:p>
          <a:p>
            <a:pPr algn="just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Функция возвращает целое значение, являющееся кодом цвета, который содержит красную, зеленую и синюю составляющие с интенсивностями r, g и b соответственно (0 соответствует минимальной интенсивности, 255 – максимальной).</a:t>
            </a:r>
          </a:p>
          <a:p>
            <a:pPr algn="just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RGB(255,255,255)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– соответствует белому цвету.</a:t>
            </a:r>
          </a:p>
          <a:p>
            <a:pPr algn="just" eaLnBrk="1" hangingPunct="1"/>
            <a:r>
              <a:rPr lang="ru-RU" altLang="ru-RU" sz="28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RGB(0,0,0)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– соответствует черному цвету.</a:t>
            </a:r>
          </a:p>
          <a:p>
            <a:pPr algn="just" eaLnBrk="1" hangingPunct="1"/>
            <a:endParaRPr lang="ru-RU" altLang="ru-RU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7EC3DA1-E26B-4149-A0FC-60A5CCB44AAE}" type="slidenum">
              <a:rPr lang="ru-RU" altLang="ru-RU">
                <a:solidFill>
                  <a:srgbClr val="898989"/>
                </a:solidFill>
              </a:rPr>
              <a:pPr eaLnBrk="1" hangingPunct="1"/>
              <a:t>32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156678" name="Text Box 6"/>
          <p:cNvSpPr txBox="1">
            <a:spLocks noChangeArrowheads="1"/>
          </p:cNvSpPr>
          <p:nvPr/>
        </p:nvSpPr>
        <p:spPr bwMode="auto">
          <a:xfrm>
            <a:off x="3643313" y="928688"/>
            <a:ext cx="5500687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Program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color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uses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GraphABC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begin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Clearwindow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rgb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(200,150,250));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TextOut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(93,30,' Квадрат ');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Rectangle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(50,50,200,200);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FloodFill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(55,55,clRed);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TextOut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(275,30,' Эллипс');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Ellipse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(250,50,350,200);    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FloodFill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(250+50,50+50,clYellow);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end</a:t>
            </a:r>
            <a:r>
              <a:rPr lang="ru-RU" sz="28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482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51" b="25087"/>
          <a:stretch>
            <a:fillRect/>
          </a:stretch>
        </p:blipFill>
        <p:spPr bwMode="auto">
          <a:xfrm>
            <a:off x="0" y="2714625"/>
            <a:ext cx="3463925" cy="2798763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1" name="Text Box 8"/>
          <p:cNvSpPr txBox="1">
            <a:spLocks noChangeArrowheads="1"/>
          </p:cNvSpPr>
          <p:nvPr/>
        </p:nvSpPr>
        <p:spPr bwMode="auto">
          <a:xfrm>
            <a:off x="857250" y="0"/>
            <a:ext cx="271303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r>
              <a:rPr lang="ru-RU" altLang="ru-RU" sz="4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300B4F-B992-42E7-976A-88F856DA63E1}" type="slidenum">
              <a:rPr lang="ru-RU" altLang="ru-RU">
                <a:solidFill>
                  <a:srgbClr val="898989"/>
                </a:solidFill>
              </a:rPr>
              <a:pPr eaLnBrk="1" hangingPunct="1"/>
              <a:t>33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-180528" y="274638"/>
            <a:ext cx="831691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текста в графическое окно</a:t>
            </a:r>
          </a:p>
        </p:txBody>
      </p:sp>
      <p:sp>
        <p:nvSpPr>
          <p:cNvPr id="35844" name="Text Box 6"/>
          <p:cNvSpPr txBox="1">
            <a:spLocks noChangeArrowheads="1"/>
          </p:cNvSpPr>
          <p:nvPr/>
        </p:nvSpPr>
        <p:spPr bwMode="auto">
          <a:xfrm>
            <a:off x="3214688" y="2214563"/>
            <a:ext cx="57150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text2;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</a:t>
            </a:r>
            <a:r>
              <a:rPr lang="ru-RU" altLang="ru-RU" sz="28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Crt</a:t>
            </a:r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,GraphABC;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clrscr;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hidecursor; </a:t>
            </a:r>
            <a:r>
              <a:rPr lang="en-US" altLang="ru-RU" sz="280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ru-RU" altLang="ru-RU" sz="280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скрывает текстовый курсор</a:t>
            </a:r>
            <a:r>
              <a:rPr lang="en-US" altLang="ru-RU" sz="2800">
                <a:solidFill>
                  <a:srgbClr val="008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  <a:endParaRPr lang="ru-RU" altLang="ru-RU" sz="2800">
              <a:solidFill>
                <a:srgbClr val="008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gotoXY(12,3);   write(‘Квадрат');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Rectangle(50,50,200,200);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FloodFill(55,55,clYellow);</a:t>
            </a:r>
          </a:p>
          <a:p>
            <a:pPr eaLnBrk="1" hangingPunct="1"/>
            <a:r>
              <a:rPr lang="ru-RU" altLang="ru-RU" sz="28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  <p:sp>
        <p:nvSpPr>
          <p:cNvPr id="35845" name="Text Box 7"/>
          <p:cNvSpPr txBox="1">
            <a:spLocks noChangeArrowheads="1"/>
          </p:cNvSpPr>
          <p:nvPr/>
        </p:nvSpPr>
        <p:spPr bwMode="auto">
          <a:xfrm>
            <a:off x="357188" y="785813"/>
            <a:ext cx="842486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Текст можно вывести с помощью операторов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Gotoxy(x,y)</a:t>
            </a:r>
            <a:r>
              <a:rPr lang="en-US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Write(‘</a:t>
            </a:r>
            <a:r>
              <a:rPr lang="ru-RU" altLang="ru-RU" sz="28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</a:t>
            </a:r>
            <a:r>
              <a:rPr lang="en-US" altLang="ru-RU" sz="28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’)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, подключив дополнительно модуль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2800" b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Crt</a:t>
            </a:r>
            <a:r>
              <a:rPr lang="en-US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" t="2307" r="1508"/>
          <a:stretch>
            <a:fillRect/>
          </a:stretch>
        </p:blipFill>
        <p:spPr bwMode="auto">
          <a:xfrm>
            <a:off x="214313" y="2786063"/>
            <a:ext cx="2857500" cy="250031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29A9663-C788-41B0-840C-A0CB2EDB12D6}" type="slidenum">
              <a:rPr lang="ru-RU" altLang="ru-RU">
                <a:solidFill>
                  <a:srgbClr val="898989"/>
                </a:solidFill>
              </a:rPr>
              <a:pPr eaLnBrk="1" hangingPunct="1"/>
              <a:t>34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539750" y="1125538"/>
            <a:ext cx="7993063" cy="501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4291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LoadPicture(fname)</a:t>
            </a:r>
          </a:p>
          <a:p>
            <a:pPr algn="just"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n:=LoadPicture(fname) –</a:t>
            </a:r>
            <a:r>
              <a:rPr lang="ru-RU" altLang="ru-RU" sz="32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ru-RU" sz="32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загружает рисунок из файла с именем fname в оперативную память и возвращает описатель рисунка в целую переменную n; если файл не найден, то возникает ошибка времени выполнения. </a:t>
            </a:r>
            <a:endParaRPr lang="en-US" alt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Загружать можно рисунки в формате .bmp, .jpg или .gif.</a:t>
            </a:r>
          </a:p>
          <a:p>
            <a:pPr eaLnBrk="1" hangingPunct="1"/>
            <a:endParaRPr lang="ru-RU" alt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-324544" y="361064"/>
            <a:ext cx="831691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Загрузка готового рисунка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64164B5-B7FE-4032-AA83-65E3AE084EE7}" type="slidenum">
              <a:rPr lang="ru-RU" altLang="ru-RU">
                <a:solidFill>
                  <a:srgbClr val="898989"/>
                </a:solidFill>
              </a:rPr>
              <a:pPr eaLnBrk="1" hangingPunct="1"/>
              <a:t>35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37891" name="Text Box 4"/>
          <p:cNvSpPr txBox="1">
            <a:spLocks noChangeArrowheads="1"/>
          </p:cNvSpPr>
          <p:nvPr/>
        </p:nvSpPr>
        <p:spPr bwMode="auto">
          <a:xfrm>
            <a:off x="785813" y="785813"/>
            <a:ext cx="7561262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DrawPicture(n,x,y);</a:t>
            </a:r>
          </a:p>
          <a:p>
            <a:pPr eaLnBrk="1" hangingPunct="1"/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Выводит рисунок с описателем n в позицию (x,y) графического окна. </a:t>
            </a:r>
          </a:p>
        </p:txBody>
      </p:sp>
      <p:sp>
        <p:nvSpPr>
          <p:cNvPr id="37892" name="Text Box 5"/>
          <p:cNvSpPr txBox="1">
            <a:spLocks noChangeArrowheads="1"/>
          </p:cNvSpPr>
          <p:nvPr/>
        </p:nvSpPr>
        <p:spPr bwMode="auto">
          <a:xfrm>
            <a:off x="285750" y="0"/>
            <a:ext cx="88582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рисунка в графическое окно</a:t>
            </a:r>
          </a:p>
        </p:txBody>
      </p:sp>
      <p:pic>
        <p:nvPicPr>
          <p:cNvPr id="3789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43250"/>
            <a:ext cx="3959225" cy="266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Text Box 7"/>
          <p:cNvSpPr txBox="1">
            <a:spLocks noChangeArrowheads="1"/>
          </p:cNvSpPr>
          <p:nvPr/>
        </p:nvSpPr>
        <p:spPr bwMode="auto">
          <a:xfrm>
            <a:off x="4000500" y="2786063"/>
            <a:ext cx="51435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var pic: integer;</a:t>
            </a:r>
          </a:p>
          <a:p>
            <a:pPr eaLnBrk="1" hangingPunct="1"/>
            <a:r>
              <a:rPr lang="en-US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egin</a:t>
            </a:r>
          </a:p>
          <a:p>
            <a:pPr eaLnBrk="1" hangingPunct="1"/>
            <a:r>
              <a:rPr lang="en-US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pic:=LoadPicture('demo.bmp');</a:t>
            </a:r>
          </a:p>
          <a:p>
            <a:pPr eaLnBrk="1" hangingPunct="1"/>
            <a:r>
              <a:rPr lang="en-US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DrawPicture(pic,10,10);</a:t>
            </a:r>
          </a:p>
          <a:p>
            <a:pPr eaLnBrk="1" hangingPunct="1"/>
            <a:r>
              <a:rPr lang="en-US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DestroyPicture(pic);</a:t>
            </a:r>
          </a:p>
          <a:p>
            <a:pPr eaLnBrk="1" hangingPunct="1"/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984F6C5-A444-4353-B59A-79E5CF37CF24}" type="slidenum">
              <a:rPr lang="ru-RU" altLang="ru-RU">
                <a:solidFill>
                  <a:srgbClr val="898989"/>
                </a:solidFill>
              </a:rPr>
              <a:pPr eaLnBrk="1" hangingPunct="1"/>
              <a:t>36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539750" y="1916113"/>
            <a:ext cx="7704138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SavePicture(n</a:t>
            </a:r>
            <a:r>
              <a:rPr lang="en-US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endParaRPr lang="ru-RU" altLang="ru-RU" sz="40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Сохраняет рисунок с описателем n в файл с именем fname. Рисунки можно сохранять в формате .bmp, .jpg или .gif.</a:t>
            </a: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-73025" y="548680"/>
            <a:ext cx="831691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созданного рисунка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928938"/>
            <a:ext cx="2808287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429375" y="6286500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7FDB6B7-D72F-4E96-90B0-06F5819931D3}" type="slidenum">
              <a:rPr lang="ru-RU" altLang="ru-RU">
                <a:solidFill>
                  <a:srgbClr val="898989"/>
                </a:solidFill>
              </a:rPr>
              <a:pPr eaLnBrk="1" hangingPunct="1"/>
              <a:t>37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39940" name="Rectangle 5"/>
          <p:cNvSpPr>
            <a:spLocks noChangeArrowheads="1"/>
          </p:cNvSpPr>
          <p:nvPr/>
        </p:nvSpPr>
        <p:spPr bwMode="auto">
          <a:xfrm>
            <a:off x="1259632" y="-22302"/>
            <a:ext cx="561657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Заливка кистью</a:t>
            </a:r>
          </a:p>
        </p:txBody>
      </p:sp>
      <p:sp>
        <p:nvSpPr>
          <p:cNvPr id="39941" name="Text Box 6"/>
          <p:cNvSpPr txBox="1">
            <a:spLocks noChangeArrowheads="1"/>
          </p:cNvSpPr>
          <p:nvPr/>
        </p:nvSpPr>
        <p:spPr bwMode="auto">
          <a:xfrm>
            <a:off x="285750" y="571500"/>
            <a:ext cx="8643938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28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SetBrushPicture</a:t>
            </a:r>
            <a:r>
              <a:rPr lang="ru-RU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‘</a:t>
            </a:r>
            <a:r>
              <a:rPr lang="ru-RU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fname</a:t>
            </a:r>
            <a:r>
              <a:rPr lang="en-US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ru-RU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endParaRPr lang="ru-RU" altLang="ru-RU" sz="280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 в качестве образца для закраски кистью образец, хранящийся в файле fname,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при этом текущий цвет кисти при закраске игнорируется.</a:t>
            </a:r>
          </a:p>
        </p:txBody>
      </p:sp>
      <p:sp>
        <p:nvSpPr>
          <p:cNvPr id="39942" name="Text Box 7"/>
          <p:cNvSpPr txBox="1">
            <a:spLocks noChangeArrowheads="1"/>
          </p:cNvSpPr>
          <p:nvPr/>
        </p:nvSpPr>
        <p:spPr bwMode="auto">
          <a:xfrm>
            <a:off x="3286125" y="2500313"/>
            <a:ext cx="585787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  <a:r>
              <a:rPr lang="en-US" altLang="ru-RU" sz="32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SetBrushPicture('brush4.bmp');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Ellipse(0,0,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640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  <p:pic>
        <p:nvPicPr>
          <p:cNvPr id="3994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4" t="2820"/>
          <a:stretch>
            <a:fillRect/>
          </a:stretch>
        </p:blipFill>
        <p:spPr bwMode="auto">
          <a:xfrm>
            <a:off x="357188" y="4572000"/>
            <a:ext cx="2303462" cy="206375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364323"/>
            <a:ext cx="6858000" cy="1184275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b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Подключение дополнительных библиотек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866238"/>
            <a:ext cx="7929563" cy="4357687"/>
          </a:xfrm>
        </p:spPr>
        <p:txBody>
          <a:bodyPr>
            <a:normAutofit/>
          </a:bodyPr>
          <a:lstStyle/>
          <a:p>
            <a:pPr marL="0" indent="544513" algn="just" eaLnBrk="1" hangingPunct="1">
              <a:buFont typeface="Wingdings" panose="05000000000000000000" pitchFamily="2" charset="2"/>
              <a:buNone/>
              <a:tabLst>
                <a:tab pos="2338388" algn="l"/>
              </a:tabLst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в графическом </a:t>
            </a:r>
            <a:endParaRPr lang="en-US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544513" algn="just" eaLnBrk="1" hangingPunct="1">
              <a:buFont typeface="Wingdings" panose="05000000000000000000" pitchFamily="2" charset="2"/>
              <a:buNone/>
              <a:tabLst>
                <a:tab pos="2338388" algn="l"/>
              </a:tabLst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режиме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</a:t>
            </a:r>
            <a:endParaRPr lang="en-US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544513" algn="just" eaLnBrk="1" hangingPunct="1">
              <a:buFont typeface="Wingdings" panose="05000000000000000000" pitchFamily="2" charset="2"/>
              <a:buNone/>
              <a:tabLst>
                <a:tab pos="2338388" algn="l"/>
              </a:tabLst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подключение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модуля </a:t>
            </a:r>
            <a:r>
              <a:rPr lang="en-US" altLang="ru-RU" sz="32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GraphABC</a:t>
            </a:r>
            <a:r>
              <a:rPr lang="ru-RU" alt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544513" algn="just" eaLnBrk="1" hangingPunct="1">
              <a:buFont typeface="Wingdings" panose="05000000000000000000" pitchFamily="2" charset="2"/>
              <a:buNone/>
              <a:tabLst>
                <a:tab pos="2338388" algn="l"/>
              </a:tabLst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инструкцией программы </a:t>
            </a:r>
            <a:endParaRPr lang="en-US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544513" algn="just" eaLnBrk="1" hangingPunct="1">
              <a:buFont typeface="Wingdings" panose="05000000000000000000" pitchFamily="2" charset="2"/>
              <a:buNone/>
              <a:tabLst>
                <a:tab pos="2338388" algn="l"/>
              </a:tabLst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инструкция</a:t>
            </a:r>
            <a:endParaRPr lang="en-US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544513" algn="just" eaLnBrk="1" hangingPunct="1">
              <a:buFont typeface="Wingdings" panose="05000000000000000000" pitchFamily="2" charset="2"/>
              <a:buNone/>
              <a:tabLst>
                <a:tab pos="2338388" algn="l"/>
              </a:tabLst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2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</a:t>
            </a:r>
            <a:r>
              <a:rPr lang="en-US" altLang="ru-RU" sz="3200" b="1" dirty="0" err="1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GraphABC</a:t>
            </a:r>
            <a:r>
              <a:rPr lang="en-US" altLang="ru-RU" sz="32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sz="3200" b="1" dirty="0" smtClean="0">
              <a:solidFill>
                <a:srgbClr val="FF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F1C354B-D9DC-491E-B61E-14980D3675E3}" type="slidenum">
              <a:rPr lang="ru-RU" altLang="ru-RU">
                <a:solidFill>
                  <a:srgbClr val="898989"/>
                </a:solidFill>
              </a:rPr>
              <a:pPr eaLnBrk="1" hangingPunct="1"/>
              <a:t>4</a:t>
            </a:fld>
            <a:endParaRPr lang="ru-RU" altLang="ru-RU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B879EEB-D78E-41B9-8C52-0CD464FDFE79}" type="slidenum">
              <a:rPr lang="ru-RU" altLang="ru-RU">
                <a:solidFill>
                  <a:srgbClr val="898989"/>
                </a:solidFill>
              </a:rPr>
              <a:pPr eaLnBrk="1" hangingPunct="1"/>
              <a:t>5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7171" name="Rectangle 6"/>
          <p:cNvSpPr>
            <a:spLocks noChangeArrowheads="1"/>
          </p:cNvSpPr>
          <p:nvPr/>
        </p:nvSpPr>
        <p:spPr bwMode="auto">
          <a:xfrm>
            <a:off x="611560" y="425450"/>
            <a:ext cx="6838950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 режим</a:t>
            </a:r>
          </a:p>
        </p:txBody>
      </p:sp>
      <p:sp>
        <p:nvSpPr>
          <p:cNvPr id="7172" name="Text Box 9"/>
          <p:cNvSpPr txBox="1">
            <a:spLocks noChangeArrowheads="1"/>
          </p:cNvSpPr>
          <p:nvPr/>
        </p:nvSpPr>
        <p:spPr bwMode="auto">
          <a:xfrm>
            <a:off x="111918" y="1403350"/>
            <a:ext cx="7559675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619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 экран </a:t>
            </a:r>
            <a:r>
              <a:rPr lang="en-US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alt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alABC</a:t>
            </a:r>
            <a:endParaRPr lang="en-US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умолчанию) 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содержит </a:t>
            </a:r>
            <a:r>
              <a:rPr lang="en-US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64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</a:t>
            </a:r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точек</a:t>
            </a:r>
            <a:endParaRPr lang="en-US" alt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горизонтали и </a:t>
            </a:r>
            <a:r>
              <a:rPr lang="en-US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00 </a:t>
            </a:r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точек</a:t>
            </a:r>
            <a:endParaRPr lang="en-US" alt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вертикали.</a:t>
            </a:r>
          </a:p>
        </p:txBody>
      </p:sp>
      <p:sp>
        <p:nvSpPr>
          <p:cNvPr id="7173" name="Text Box 11"/>
          <p:cNvSpPr txBox="1">
            <a:spLocks noChangeArrowheads="1"/>
          </p:cNvSpPr>
          <p:nvPr/>
        </p:nvSpPr>
        <p:spPr bwMode="auto">
          <a:xfrm>
            <a:off x="4382793" y="3129528"/>
            <a:ext cx="2160587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 точек</a:t>
            </a:r>
          </a:p>
        </p:txBody>
      </p:sp>
      <p:sp>
        <p:nvSpPr>
          <p:cNvPr id="7174" name="Text Box 12"/>
          <p:cNvSpPr txBox="1">
            <a:spLocks noChangeArrowheads="1"/>
          </p:cNvSpPr>
          <p:nvPr/>
        </p:nvSpPr>
        <p:spPr bwMode="auto">
          <a:xfrm rot="-5400000">
            <a:off x="3207544" y="4920457"/>
            <a:ext cx="1368425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400 точек</a:t>
            </a:r>
          </a:p>
        </p:txBody>
      </p:sp>
      <p:pic>
        <p:nvPicPr>
          <p:cNvPr id="7175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802" y="3553251"/>
            <a:ext cx="4465637" cy="323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 Box 14"/>
          <p:cNvSpPr txBox="1">
            <a:spLocks noChangeArrowheads="1"/>
          </p:cNvSpPr>
          <p:nvPr/>
        </p:nvSpPr>
        <p:spPr bwMode="auto">
          <a:xfrm>
            <a:off x="73987" y="3825393"/>
            <a:ext cx="32035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 отсчета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altLang="ru-RU" sz="2800" b="1" dirty="0">
                <a:solidFill>
                  <a:srgbClr val="800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левый верхний угол экрана</a:t>
            </a:r>
          </a:p>
        </p:txBody>
      </p:sp>
      <p:sp>
        <p:nvSpPr>
          <p:cNvPr id="7177" name="Oval 15"/>
          <p:cNvSpPr>
            <a:spLocks noChangeArrowheads="1"/>
          </p:cNvSpPr>
          <p:nvPr/>
        </p:nvSpPr>
        <p:spPr bwMode="auto">
          <a:xfrm>
            <a:off x="4151753" y="3388290"/>
            <a:ext cx="142875" cy="142875"/>
          </a:xfrm>
          <a:prstGeom prst="ellipse">
            <a:avLst/>
          </a:prstGeom>
          <a:solidFill>
            <a:srgbClr val="C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178" name="Line 16"/>
          <p:cNvSpPr>
            <a:spLocks noChangeShapeType="1"/>
          </p:cNvSpPr>
          <p:nvPr/>
        </p:nvSpPr>
        <p:spPr bwMode="auto">
          <a:xfrm flipV="1">
            <a:off x="3277561" y="3553250"/>
            <a:ext cx="815013" cy="45181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320120" y="3465727"/>
            <a:ext cx="3786187" cy="158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209526" y="3466520"/>
            <a:ext cx="1588" cy="271462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81" name="TextBox 16"/>
          <p:cNvSpPr txBox="1">
            <a:spLocks noChangeArrowheads="1"/>
          </p:cNvSpPr>
          <p:nvPr/>
        </p:nvSpPr>
        <p:spPr bwMode="auto">
          <a:xfrm>
            <a:off x="8092824" y="3095625"/>
            <a:ext cx="285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82" name="TextBox 17"/>
          <p:cNvSpPr txBox="1">
            <a:spLocks noChangeArrowheads="1"/>
          </p:cNvSpPr>
          <p:nvPr/>
        </p:nvSpPr>
        <p:spPr bwMode="auto">
          <a:xfrm>
            <a:off x="3888160" y="6135686"/>
            <a:ext cx="285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0E033181-D1B8-4D45-A0B8-7D30ACDCE4DB}" type="slidenum">
              <a:rPr lang="ru-RU" altLang="ru-RU">
                <a:solidFill>
                  <a:srgbClr val="898989"/>
                </a:solidFill>
              </a:rPr>
              <a:pPr eaLnBrk="1" hangingPunct="1"/>
              <a:t>6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618983" y="332656"/>
            <a:ext cx="6838950" cy="70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экраном</a:t>
            </a: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395536" y="1700808"/>
            <a:ext cx="7488237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3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SetWindow</a:t>
            </a:r>
            <a:r>
              <a:rPr lang="en-US" alt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Size</a:t>
            </a:r>
            <a:r>
              <a:rPr lang="ru-RU" alt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sz="36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x,y</a:t>
            </a:r>
            <a:r>
              <a:rPr lang="ru-RU" alt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 ширину</a:t>
            </a:r>
            <a:r>
              <a:rPr lang="en-US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высоту графического окна;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072188" y="6143625"/>
            <a:ext cx="2133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E51D7C0-800D-4DEE-B189-7B48E5794A66}" type="slidenum">
              <a:rPr lang="ru-RU" altLang="ru-RU">
                <a:solidFill>
                  <a:srgbClr val="898989"/>
                </a:solidFill>
              </a:rPr>
              <a:pPr eaLnBrk="1" hangingPunct="1"/>
              <a:t>7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9219" name="Text Box 4"/>
          <p:cNvSpPr txBox="1">
            <a:spLocks noChangeArrowheads="1"/>
          </p:cNvSpPr>
          <p:nvPr/>
        </p:nvSpPr>
        <p:spPr bwMode="auto">
          <a:xfrm>
            <a:off x="0" y="963461"/>
            <a:ext cx="86058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ru-RU" altLang="ru-RU" sz="3200" b="1" dirty="0" err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ClearWindow</a:t>
            </a:r>
            <a:r>
              <a:rPr lang="ru-RU" altLang="ru-RU" sz="32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очищает графическое окно белым цветом.</a:t>
            </a:r>
          </a:p>
          <a:p>
            <a:pPr eaLnBrk="1" hangingPunct="1"/>
            <a:r>
              <a:rPr lang="ru-RU" altLang="ru-RU" sz="3200" b="1" dirty="0" err="1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ClearWindow</a:t>
            </a:r>
            <a:r>
              <a:rPr lang="ru-RU" altLang="ru-RU" sz="32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ru-RU" sz="32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color</a:t>
            </a:r>
            <a:r>
              <a:rPr lang="ru-RU" altLang="ru-RU" sz="3200" b="1" dirty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очищает графическое окно указанным цветом</a:t>
            </a:r>
            <a:r>
              <a:rPr lang="en-US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0" name="Text Box 5"/>
          <p:cNvSpPr txBox="1">
            <a:spLocks noChangeArrowheads="1"/>
          </p:cNvSpPr>
          <p:nvPr/>
        </p:nvSpPr>
        <p:spPr bwMode="auto">
          <a:xfrm>
            <a:off x="0" y="211137"/>
            <a:ext cx="748823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Очистка графического окна</a:t>
            </a:r>
          </a:p>
        </p:txBody>
      </p:sp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4679950" y="2949575"/>
            <a:ext cx="446405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clear;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 </a:t>
            </a:r>
          </a:p>
          <a:p>
            <a:pPr eaLnBrk="1" hangingPunct="1"/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  <a:endParaRPr lang="ru-RU" altLang="ru-RU" sz="320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ClearWindow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ClearWindow (cl</a:t>
            </a:r>
            <a:r>
              <a:rPr lang="en-US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MoneyGreen</a:t>
            </a:r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</a:t>
            </a:r>
            <a:endParaRPr lang="en-US" altLang="ru-RU" sz="32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  <a:p>
            <a:pPr eaLnBrk="1" hangingPunct="1"/>
            <a:endParaRPr lang="ru-RU" altLang="ru-RU" sz="2400">
              <a:solidFill>
                <a:srgbClr val="000099"/>
              </a:solidFill>
            </a:endParaRPr>
          </a:p>
        </p:txBody>
      </p:sp>
      <p:sp>
        <p:nvSpPr>
          <p:cNvPr id="9222" name="Text Box 9"/>
          <p:cNvSpPr txBox="1">
            <a:spLocks noChangeArrowheads="1"/>
          </p:cNvSpPr>
          <p:nvPr/>
        </p:nvSpPr>
        <p:spPr bwMode="auto">
          <a:xfrm>
            <a:off x="285750" y="5643563"/>
            <a:ext cx="37861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800" b="1">
                <a:solidFill>
                  <a:srgbClr val="00808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 зеленых денег</a:t>
            </a:r>
          </a:p>
        </p:txBody>
      </p:sp>
      <p:pic>
        <p:nvPicPr>
          <p:cNvPr id="922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000375"/>
            <a:ext cx="3743325" cy="270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CDA40F6-2536-426E-BEE1-09FDFF2B0E3A}" type="slidenum">
              <a:rPr lang="ru-RU" altLang="ru-RU">
                <a:solidFill>
                  <a:srgbClr val="898989"/>
                </a:solidFill>
              </a:rPr>
              <a:pPr eaLnBrk="1" hangingPunct="1"/>
              <a:t>8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628688" y="201918"/>
            <a:ext cx="6264275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Графические примитивы</a:t>
            </a:r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1112083" y="965579"/>
            <a:ext cx="5297487" cy="5174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5963" indent="-715963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AutoNum type="arabicPeriod"/>
            </a:pPr>
            <a:r>
              <a:rPr lang="ru-RU" altLang="ru-RU" sz="32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</a:t>
            </a:r>
          </a:p>
          <a:p>
            <a:pPr eaLnBrk="1" hangingPunct="1">
              <a:lnSpc>
                <a:spcPct val="150000"/>
              </a:lnSpc>
              <a:buFontTx/>
              <a:buAutoNum type="arabicPeriod"/>
            </a:pPr>
            <a:r>
              <a:rPr lang="ru-RU" altLang="ru-RU" sz="32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Линия</a:t>
            </a:r>
          </a:p>
          <a:p>
            <a:pPr eaLnBrk="1" hangingPunct="1">
              <a:lnSpc>
                <a:spcPct val="150000"/>
              </a:lnSpc>
              <a:buFontTx/>
              <a:buAutoNum type="arabicPeriod"/>
            </a:pPr>
            <a:r>
              <a:rPr lang="ru-RU" altLang="ru-RU" sz="32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Прямоугольник </a:t>
            </a:r>
          </a:p>
          <a:p>
            <a:pPr eaLnBrk="1" hangingPunct="1">
              <a:lnSpc>
                <a:spcPct val="150000"/>
              </a:lnSpc>
              <a:buFontTx/>
              <a:buAutoNum type="arabicPeriod"/>
            </a:pPr>
            <a:r>
              <a:rPr lang="ru-RU" altLang="ru-RU" sz="32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Окружность</a:t>
            </a:r>
          </a:p>
          <a:p>
            <a:pPr eaLnBrk="1" hangingPunct="1">
              <a:lnSpc>
                <a:spcPct val="150000"/>
              </a:lnSpc>
              <a:buFontTx/>
              <a:buAutoNum type="arabicPeriod"/>
            </a:pPr>
            <a:r>
              <a:rPr lang="ru-RU" altLang="ru-RU" sz="32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Эллипс</a:t>
            </a:r>
          </a:p>
          <a:p>
            <a:pPr eaLnBrk="1" hangingPunct="1">
              <a:lnSpc>
                <a:spcPct val="150000"/>
              </a:lnSpc>
              <a:buFontTx/>
              <a:buAutoNum type="arabicPeriod"/>
            </a:pPr>
            <a:r>
              <a:rPr lang="ru-RU" altLang="ru-RU" sz="32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Сектор</a:t>
            </a:r>
          </a:p>
          <a:p>
            <a:pPr eaLnBrk="1" hangingPunct="1">
              <a:lnSpc>
                <a:spcPct val="150000"/>
              </a:lnSpc>
              <a:buFontTx/>
              <a:buAutoNum type="arabicPeriod"/>
            </a:pPr>
            <a:r>
              <a:rPr lang="ru-RU" altLang="ru-RU" sz="32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Дуга</a:t>
            </a:r>
          </a:p>
        </p:txBody>
      </p:sp>
      <p:sp>
        <p:nvSpPr>
          <p:cNvPr id="10245" name="Line 6"/>
          <p:cNvSpPr>
            <a:spLocks noChangeShapeType="1"/>
          </p:cNvSpPr>
          <p:nvPr/>
        </p:nvSpPr>
        <p:spPr bwMode="auto">
          <a:xfrm>
            <a:off x="5508625" y="1844675"/>
            <a:ext cx="1584325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5857875" y="2571750"/>
            <a:ext cx="1295400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7" name="Oval 8"/>
          <p:cNvSpPr>
            <a:spLocks noChangeArrowheads="1"/>
          </p:cNvSpPr>
          <p:nvPr/>
        </p:nvSpPr>
        <p:spPr bwMode="auto">
          <a:xfrm>
            <a:off x="6011863" y="3357563"/>
            <a:ext cx="936625" cy="936625"/>
          </a:xfrm>
          <a:prstGeom prst="ellipse">
            <a:avLst/>
          </a:prstGeom>
          <a:solidFill>
            <a:srgbClr val="44F4F8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0248" name="Oval 9"/>
          <p:cNvSpPr>
            <a:spLocks noChangeArrowheads="1"/>
          </p:cNvSpPr>
          <p:nvPr/>
        </p:nvSpPr>
        <p:spPr bwMode="auto">
          <a:xfrm rot="-5400000">
            <a:off x="4467225" y="3962400"/>
            <a:ext cx="576263" cy="1223963"/>
          </a:xfrm>
          <a:prstGeom prst="ellipse">
            <a:avLst/>
          </a:prstGeom>
          <a:solidFill>
            <a:srgbClr val="33CC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0249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4929188"/>
            <a:ext cx="1060450" cy="1036637"/>
          </a:xfrm>
          <a:prstGeom prst="rect">
            <a:avLst/>
          </a:prstGeom>
          <a:solidFill>
            <a:srgbClr val="FF33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5929313"/>
            <a:ext cx="273685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1" name="Oval 15"/>
          <p:cNvSpPr>
            <a:spLocks noChangeArrowheads="1"/>
          </p:cNvSpPr>
          <p:nvPr/>
        </p:nvSpPr>
        <p:spPr bwMode="auto">
          <a:xfrm>
            <a:off x="6072188" y="1143000"/>
            <a:ext cx="144462" cy="144463"/>
          </a:xfrm>
          <a:prstGeom prst="ellipse">
            <a:avLst/>
          </a:prstGeom>
          <a:solidFill>
            <a:srgbClr val="6600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60573D7-442C-4AC9-86AA-156BBDAC3932}" type="slidenum">
              <a:rPr lang="ru-RU" altLang="ru-RU">
                <a:solidFill>
                  <a:srgbClr val="898989"/>
                </a:solidFill>
              </a:rPr>
              <a:pPr eaLnBrk="1" hangingPunct="1"/>
              <a:t>9</a:t>
            </a:fld>
            <a:endParaRPr lang="ru-RU" altLang="ru-RU">
              <a:solidFill>
                <a:srgbClr val="898989"/>
              </a:solidFill>
            </a:endParaRPr>
          </a:p>
        </p:txBody>
      </p:sp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2627784" y="349880"/>
            <a:ext cx="2376487" cy="84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</a:t>
            </a:r>
          </a:p>
        </p:txBody>
      </p:sp>
      <p:sp>
        <p:nvSpPr>
          <p:cNvPr id="11268" name="Text Box 6"/>
          <p:cNvSpPr txBox="1">
            <a:spLocks noChangeArrowheads="1"/>
          </p:cNvSpPr>
          <p:nvPr/>
        </p:nvSpPr>
        <p:spPr bwMode="auto">
          <a:xfrm>
            <a:off x="539750" y="1412875"/>
            <a:ext cx="77771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/>
            <a:r>
              <a:rPr lang="en-US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SetPixel(x,y,color</a:t>
            </a:r>
            <a:r>
              <a:rPr lang="ru-RU" altLang="ru-RU" sz="36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altLang="ru-RU" sz="36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Закрашивает один пиксел с координатами (x,y) цветом color </a:t>
            </a:r>
          </a:p>
        </p:txBody>
      </p:sp>
      <p:sp>
        <p:nvSpPr>
          <p:cNvPr id="11269" name="Text Box 7"/>
          <p:cNvSpPr txBox="1">
            <a:spLocks noChangeArrowheads="1"/>
          </p:cNvSpPr>
          <p:nvPr/>
        </p:nvSpPr>
        <p:spPr bwMode="auto">
          <a:xfrm>
            <a:off x="4429125" y="3286125"/>
            <a:ext cx="4529138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 </a:t>
            </a:r>
            <a:r>
              <a:rPr lang="en-US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tochka</a:t>
            </a:r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uses GraphABC;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begin</a:t>
            </a:r>
          </a:p>
          <a:p>
            <a:pPr eaLnBrk="1" hangingPunct="1"/>
            <a:r>
              <a:rPr lang="ru-RU" altLang="ru-RU" sz="32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SetPixel(300,200,clred);</a:t>
            </a:r>
          </a:p>
          <a:p>
            <a:pPr eaLnBrk="1" hangingPunct="1"/>
            <a:r>
              <a:rPr lang="ru-RU" altLang="ru-RU" sz="320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end.</a:t>
            </a:r>
          </a:p>
        </p:txBody>
      </p:sp>
      <p:pic>
        <p:nvPicPr>
          <p:cNvPr id="1127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357563"/>
            <a:ext cx="3455988" cy="250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127</TotalTime>
  <Words>1497</Words>
  <Application>Microsoft Office PowerPoint</Application>
  <PresentationFormat>Экран (4:3)</PresentationFormat>
  <Paragraphs>353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2" baseType="lpstr">
      <vt:lpstr>Calibri</vt:lpstr>
      <vt:lpstr>Arial</vt:lpstr>
      <vt:lpstr>Times New Roman</vt:lpstr>
      <vt:lpstr>Wingdings</vt:lpstr>
      <vt:lpstr>Аспект</vt:lpstr>
      <vt:lpstr>Pascal ABC Модуль GraphABC </vt:lpstr>
      <vt:lpstr>Презентация PowerPoint</vt:lpstr>
      <vt:lpstr>Презентация PowerPoint</vt:lpstr>
      <vt:lpstr>Подключение дополнительных библиотек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Pascal ABC Модуль GraphABC</dc:title>
  <dc:creator>User</dc:creator>
  <cp:lastModifiedBy>Виктория Латышева</cp:lastModifiedBy>
  <cp:revision>20</cp:revision>
  <dcterms:created xsi:type="dcterms:W3CDTF">2013-11-10T12:43:48Z</dcterms:created>
  <dcterms:modified xsi:type="dcterms:W3CDTF">2019-06-07T13:54:03Z</dcterms:modified>
</cp:coreProperties>
</file>