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BA25A-0120-477E-8FD4-3DF303BBAA28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F2BA8-2FB1-4166-8103-8A9F83C68F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2DD541-3FC8-4A81-8764-E6AF0DEBD76C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BF5DDCD-5181-418D-94AD-CEA744497D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Гражданское право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571612"/>
            <a:ext cx="34671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Особая категория гражданских прав, которые с рождения принадлежат ему, неотделимы от него. Эти права не связаны с обладанием и распоряжением имущества</a:t>
            </a:r>
          </a:p>
          <a:p>
            <a:r>
              <a:rPr lang="ru-RU" dirty="0" smtClean="0"/>
              <a:t>Право на жизнь (жить и распоряжаться своей жизнью)</a:t>
            </a:r>
          </a:p>
          <a:p>
            <a:r>
              <a:rPr lang="ru-RU" dirty="0" smtClean="0"/>
              <a:t>Право на имя (возможность изменить имя)</a:t>
            </a:r>
          </a:p>
          <a:p>
            <a:r>
              <a:rPr lang="ru-RU" dirty="0" smtClean="0"/>
              <a:t>Право на честь и достоинство</a:t>
            </a:r>
          </a:p>
          <a:p>
            <a:r>
              <a:rPr lang="ru-RU" dirty="0" smtClean="0"/>
              <a:t>Право на здоровье</a:t>
            </a:r>
          </a:p>
          <a:p>
            <a:r>
              <a:rPr lang="ru-RU" dirty="0" smtClean="0"/>
              <a:t>Право на тайну частной жизни и ее неприкосновенность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Личные неимущественные права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рождения, неотделимы от человека.</a:t>
            </a:r>
          </a:p>
          <a:p>
            <a:r>
              <a:rPr lang="ru-RU" dirty="0" smtClean="0"/>
              <a:t>Не связаны с обладанием и распоряжением имуществом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неимущественные права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10" y="3357562"/>
            <a:ext cx="2214578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Право на жизнь</a:t>
            </a: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44" y="3286124"/>
            <a:ext cx="2143140" cy="2786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Право на имя</a:t>
            </a: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715140" y="3214686"/>
            <a:ext cx="2143140" cy="27860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</a:rPr>
              <a:t>Право на честь и достоинство</a:t>
            </a:r>
            <a:endParaRPr lang="ru-RU" sz="20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Исключительные права как </a:t>
            </a:r>
            <a:r>
              <a:rPr lang="ru-RU" b="1" i="1" dirty="0" smtClean="0"/>
              <a:t>личного неимущественного, так и имущественного </a:t>
            </a:r>
            <a:r>
              <a:rPr lang="ru-RU" dirty="0" smtClean="0"/>
              <a:t>характера на результаты интеллектуальной деятельности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Право на интеллектуальную собственность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7224" y="3357562"/>
            <a:ext cx="3071834" cy="3143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Авторское право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86380" y="3286124"/>
            <a:ext cx="3071834" cy="32861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Патентное право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(Охрана интеллектуальной собственности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Переход прав и обязанностей умершего лица к его наследникам в соответствии с нормами права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наследование</a:t>
            </a:r>
            <a:endParaRPr lang="ru-RU" b="1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14348" y="2643182"/>
            <a:ext cx="7572428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10000"/>
                  </a:schemeClr>
                </a:solidFill>
              </a:rPr>
              <a:t>наследодатель</a:t>
            </a:r>
            <a:endParaRPr lang="ru-RU" sz="28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0" y="4857760"/>
            <a:ext cx="5857884" cy="98583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Первая очередь: дети, супруги, родители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0" y="5857892"/>
            <a:ext cx="5429288" cy="70008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Вторая очередь: родные братья, сестры, дедушка, бабушка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85720" y="4143380"/>
            <a:ext cx="3714776" cy="70008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 закону</a:t>
            </a:r>
            <a:endParaRPr lang="ru-RU" sz="2400" b="1" dirty="0"/>
          </a:p>
        </p:txBody>
      </p:sp>
      <p:sp>
        <p:nvSpPr>
          <p:cNvPr id="11" name="Овал 10"/>
          <p:cNvSpPr/>
          <p:nvPr/>
        </p:nvSpPr>
        <p:spPr>
          <a:xfrm>
            <a:off x="2928926" y="3714752"/>
            <a:ext cx="3357586" cy="70008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наследники</a:t>
            </a: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715008" y="4071942"/>
            <a:ext cx="3428992" cy="7858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По завещанию</a:t>
            </a: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Возникают по поводу обладания каким-либо имуществом  или по поводу его передачи одним лицом другому</a:t>
            </a:r>
          </a:p>
          <a:p>
            <a:r>
              <a:rPr lang="ru-RU" dirty="0" smtClean="0"/>
              <a:t>Ответственность по поводу права владения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Имущественные права</a:t>
            </a:r>
            <a:endParaRPr lang="ru-RU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Объекты имущественных прав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Делимые и неделимые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Движимые и недвижимые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214686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143380"/>
            <a:ext cx="1762124" cy="1762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14752"/>
            <a:ext cx="2738430" cy="205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2214554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Деньги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1928794" y="2500306"/>
            <a:ext cx="1428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Содержимое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Объекты гражданского права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b="0" dirty="0" smtClean="0">
                <a:solidFill>
                  <a:srgbClr val="FF0000"/>
                </a:solidFill>
              </a:rPr>
              <a:t>Ценные бумаги</a:t>
            </a:r>
            <a:endParaRPr lang="ru-RU" b="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929066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5357826"/>
            <a:ext cx="14287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2500306"/>
            <a:ext cx="1428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00892" y="3500438"/>
            <a:ext cx="1857383" cy="123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86380" y="4643446"/>
            <a:ext cx="96202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Предусмотренные законом меры, направленные на восстановление нарушенного гражданского права субъекта или на обеспечение этот права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Признание права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Восстановление положения, существовавшего до нарушения права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Возмещение убытков и взыскание неустойки</a:t>
            </a:r>
          </a:p>
          <a:p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Компенсация морального ущерба</a:t>
            </a:r>
          </a:p>
          <a:p>
            <a:r>
              <a:rPr lang="ru-RU" dirty="0" smtClean="0">
                <a:solidFill>
                  <a:schemeClr val="accent4"/>
                </a:solidFill>
              </a:rPr>
              <a:t>Обращение в суд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Защита гражданских прав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имущественные или личные неимущественные отношения на основе принципов равенства</a:t>
            </a:r>
            <a:r>
              <a:rPr lang="ru-RU" dirty="0" smtClean="0"/>
              <a:t>, неприкосновенности всех форм собственности и свободы заключения договоров их участниками, недопустимости произвольного вмешательства кого-либо в частные дела, необходимости беспрепятственного осуществления гражданских прав, обеспечения восстановления нарушенных прав, их судебной защиты; гражданское право является ядром частного права.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Гражданские правоотношения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Элементы гражданских правоотношений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0" y="2428868"/>
            <a:ext cx="3071802" cy="1643074"/>
          </a:xfrm>
          <a:prstGeom prst="ellips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Объекты правоотношений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28926" y="2500306"/>
            <a:ext cx="3214710" cy="1643074"/>
          </a:xfrm>
          <a:prstGeom prst="ellips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Содержание правоотношений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72198" y="2500306"/>
            <a:ext cx="3071802" cy="164307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Субъекты правоотношений</a:t>
            </a:r>
            <a:endParaRPr lang="ru-RU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Субъекты гражданского права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14414" y="2428868"/>
            <a:ext cx="2071702" cy="26432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Граждане (физические лица)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7620" y="2357430"/>
            <a:ext cx="2000264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Юридические лица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357950" y="2357430"/>
            <a:ext cx="2000264" cy="27146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Государство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Граждане (физические лица)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Гражданская правоспособность – </a:t>
            </a:r>
            <a:r>
              <a:rPr lang="ru-RU" sz="2800" b="1" dirty="0" smtClean="0">
                <a:solidFill>
                  <a:srgbClr val="FF0000"/>
                </a:solidFill>
              </a:rPr>
              <a:t>возможность иметь </a:t>
            </a:r>
            <a:r>
              <a:rPr lang="ru-RU" sz="2800" dirty="0" smtClean="0"/>
              <a:t>указанные в законах права и обязанности:</a:t>
            </a:r>
          </a:p>
          <a:p>
            <a:r>
              <a:rPr lang="ru-RU" sz="2800" dirty="0" smtClean="0"/>
              <a:t>Право на частную собственность – владение движимым и недвижимым имуществом</a:t>
            </a:r>
            <a:endParaRPr lang="ru-RU" sz="2800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Гражданская дееспособность – </a:t>
            </a:r>
            <a:r>
              <a:rPr lang="ru-RU" b="1" dirty="0" smtClean="0">
                <a:solidFill>
                  <a:srgbClr val="FF0000"/>
                </a:solidFill>
              </a:rPr>
              <a:t>осознанная способность своими действиями </a:t>
            </a:r>
            <a:r>
              <a:rPr lang="ru-RU" dirty="0" smtClean="0"/>
              <a:t>осуществлять гражданские права.</a:t>
            </a:r>
          </a:p>
          <a:p>
            <a:r>
              <a:rPr lang="ru-RU" dirty="0" smtClean="0"/>
              <a:t>До 6 лет – полностью </a:t>
            </a:r>
            <a:r>
              <a:rPr lang="ru-RU" sz="2900" dirty="0" smtClean="0"/>
              <a:t>недееспособный</a:t>
            </a:r>
          </a:p>
          <a:p>
            <a:r>
              <a:rPr lang="ru-RU" dirty="0" smtClean="0"/>
              <a:t>6-14 – в целом недееспособный (распоряжение карманными деньгами)</a:t>
            </a:r>
          </a:p>
          <a:p>
            <a:r>
              <a:rPr lang="ru-RU" dirty="0" smtClean="0"/>
              <a:t>14-18 – частичная дееспособность (распоряжение заработанными средствами, но родители несут ответственность)</a:t>
            </a:r>
          </a:p>
          <a:p>
            <a:r>
              <a:rPr lang="ru-RU" dirty="0" smtClean="0"/>
              <a:t>18 – полная дееспособность</a:t>
            </a:r>
          </a:p>
          <a:p>
            <a:r>
              <a:rPr lang="ru-RU" dirty="0" smtClean="0"/>
              <a:t>(16-18 – предприниматели, работающие; вступившие в брак)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Коммерческие и некоммерческие организации</a:t>
            </a:r>
            <a:r>
              <a:rPr lang="ru-RU" dirty="0" smtClean="0"/>
              <a:t>, имеющие в собственности или управлении обособленное имущество, имеющие возможность от своего имени вступать в гражданские правоотношения</a:t>
            </a:r>
          </a:p>
          <a:p>
            <a:r>
              <a:rPr lang="ru-RU" dirty="0" smtClean="0"/>
              <a:t>Заводы, магазины, школы, детские сады и др.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Регистрация</a:t>
            </a:r>
            <a:r>
              <a:rPr lang="ru-RU" dirty="0" smtClean="0"/>
              <a:t> юридического лица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Юридические лица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6518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>Государство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Российская Федерация, субъекты Российской Федерации, муниципальные образования – организации, обладающие </a:t>
            </a:r>
            <a:r>
              <a:rPr lang="ru-RU" dirty="0" smtClean="0">
                <a:solidFill>
                  <a:srgbClr val="FF0000"/>
                </a:solidFill>
              </a:rPr>
              <a:t>властными </a:t>
            </a:r>
            <a:r>
              <a:rPr lang="ru-RU" dirty="0" smtClean="0"/>
              <a:t>полномочиями.</a:t>
            </a:r>
          </a:p>
          <a:p>
            <a:r>
              <a:rPr lang="ru-RU" dirty="0" smtClean="0"/>
              <a:t>Выступают в отношениях, регулируемых гражданским законодательством, на </a:t>
            </a:r>
            <a:r>
              <a:rPr lang="ru-RU" b="1" dirty="0" smtClean="0">
                <a:solidFill>
                  <a:srgbClr val="FF0000"/>
                </a:solidFill>
              </a:rPr>
              <a:t>равных </a:t>
            </a:r>
            <a:r>
              <a:rPr lang="ru-RU" dirty="0" smtClean="0"/>
              <a:t>началах с иными участниками этих отношений – гражданами и юридическими лицами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Объекты гражданских правоотношений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42976" y="1428736"/>
            <a:ext cx="642942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Это те ценности, по поводу которых субъекты вступают в правоотношения в сфере гражданского права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14414" y="2357430"/>
            <a:ext cx="6357982" cy="91440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Вещи, деньги, ценные бумаги, имущественные права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214414" y="3286124"/>
            <a:ext cx="6357982" cy="9144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Услуги и выполненные работы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14414" y="4214818"/>
            <a:ext cx="6357982" cy="91440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Интеллектуальная собственность в виде результатов интеллектуальной собственности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14414" y="5143512"/>
            <a:ext cx="6357982" cy="91440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</a:t>
            </a:r>
            <a:r>
              <a:rPr lang="ru-RU" dirty="0" smtClean="0">
                <a:solidFill>
                  <a:schemeClr val="bg1"/>
                </a:solidFill>
              </a:rPr>
              <a:t>нформация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214414" y="5943600"/>
            <a:ext cx="6429420" cy="91440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Нематериальные блага 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ои рисунки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7180"/>
            <a:ext cx="9144000" cy="696518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FF0000"/>
              </a:solidFill>
            </a:endParaRP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Права и обязанности</a:t>
            </a:r>
            <a:r>
              <a:rPr lang="ru-RU" dirty="0" smtClean="0"/>
              <a:t>, которые касаются непосредственных участников данного правоотношения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Содержание гражданских правоотношений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149</TotalTime>
  <Words>521</Words>
  <Application>Microsoft Office PowerPoint</Application>
  <PresentationFormat>Экран (4:3)</PresentationFormat>
  <Paragraphs>95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Гражданское право</vt:lpstr>
      <vt:lpstr>Гражданские правоотношения</vt:lpstr>
      <vt:lpstr>Элементы гражданских правоотношений</vt:lpstr>
      <vt:lpstr>Субъекты гражданского права</vt:lpstr>
      <vt:lpstr>Граждане (физические лица)</vt:lpstr>
      <vt:lpstr>Юридические лица</vt:lpstr>
      <vt:lpstr>Государство</vt:lpstr>
      <vt:lpstr>Объекты гражданских правоотношений</vt:lpstr>
      <vt:lpstr>Содержание гражданских правоотношений</vt:lpstr>
      <vt:lpstr>Личные неимущественные права</vt:lpstr>
      <vt:lpstr>Личные неимущественные права</vt:lpstr>
      <vt:lpstr>Право на интеллектуальную собственность</vt:lpstr>
      <vt:lpstr>наследование</vt:lpstr>
      <vt:lpstr>Имущественные права</vt:lpstr>
      <vt:lpstr>Объекты имущественных прав</vt:lpstr>
      <vt:lpstr>Объекты гражданского права</vt:lpstr>
      <vt:lpstr>Защита гражданских прав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Гражданское право</dc:title>
  <dc:creator>Admin</dc:creator>
  <cp:lastModifiedBy>вечерка</cp:lastModifiedBy>
  <cp:revision>19</cp:revision>
  <dcterms:created xsi:type="dcterms:W3CDTF">2012-02-05T07:53:37Z</dcterms:created>
  <dcterms:modified xsi:type="dcterms:W3CDTF">2017-02-28T05:06:22Z</dcterms:modified>
</cp:coreProperties>
</file>