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sldIdLst>
    <p:sldId id="311" r:id="rId2"/>
    <p:sldId id="277" r:id="rId3"/>
    <p:sldId id="283" r:id="rId4"/>
    <p:sldId id="289" r:id="rId5"/>
    <p:sldId id="291" r:id="rId6"/>
    <p:sldId id="295" r:id="rId7"/>
    <p:sldId id="296" r:id="rId8"/>
    <p:sldId id="298" r:id="rId9"/>
    <p:sldId id="270" r:id="rId10"/>
    <p:sldId id="300" r:id="rId11"/>
    <p:sldId id="302" r:id="rId12"/>
    <p:sldId id="303" r:id="rId13"/>
    <p:sldId id="304" r:id="rId14"/>
    <p:sldId id="308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8455" autoAdjust="0"/>
  </p:normalViewPr>
  <p:slideViewPr>
    <p:cSldViewPr>
      <p:cViewPr>
        <p:scale>
          <a:sx n="96" d="100"/>
          <a:sy n="96" d="100"/>
        </p:scale>
        <p:origin x="-636" y="9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88640"/>
            <a:ext cx="7992888" cy="6480720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endParaRPr lang="ru-RU" sz="3200" b="1" dirty="0" smtClean="0"/>
          </a:p>
          <a:p>
            <a:pPr marL="18288" indent="0" algn="ctr">
              <a:buNone/>
            </a:pPr>
            <a:r>
              <a:rPr lang="ru-RU" sz="3600" b="1" dirty="0" smtClean="0"/>
              <a:t> </a:t>
            </a:r>
            <a:r>
              <a:rPr lang="ru-RU" sz="3600" b="1" dirty="0" smtClean="0"/>
              <a:t>КОНСТИТУЦИОННОЕ </a:t>
            </a:r>
            <a:r>
              <a:rPr lang="ru-RU" sz="3600" b="1" dirty="0" smtClean="0"/>
              <a:t>ПРАВО РОССИЙСКОЙ </a:t>
            </a:r>
            <a:r>
              <a:rPr lang="ru-RU" sz="3600" b="1" dirty="0" smtClean="0"/>
              <a:t>ФЕДЕРАЦИИ</a:t>
            </a:r>
            <a:endParaRPr lang="ru-RU" sz="3600" b="1" dirty="0" smtClean="0"/>
          </a:p>
          <a:p>
            <a:pPr marL="18288" indent="0" algn="ctr">
              <a:buNone/>
            </a:pPr>
            <a:endParaRPr lang="ru-RU" sz="3600" b="1" dirty="0" smtClean="0"/>
          </a:p>
          <a:p>
            <a:pPr marL="18288" indent="0" algn="ctr">
              <a:buNone/>
            </a:pPr>
            <a:endParaRPr lang="ru-RU" sz="3600" b="1" dirty="0"/>
          </a:p>
          <a:p>
            <a:pPr marL="18288" indent="0" algn="ctr">
              <a:buNone/>
            </a:pPr>
            <a:endParaRPr lang="ru-RU" sz="36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777240" y="5791200"/>
            <a:ext cx="7543800" cy="87816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07369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260350"/>
            <a:ext cx="8712968" cy="6481018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4000" b="1" dirty="0" smtClean="0">
                <a:effectLst/>
              </a:rPr>
              <a:t>Статья 17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4000" dirty="0" smtClean="0">
                <a:effectLst/>
              </a:rPr>
              <a:t>   </a:t>
            </a:r>
            <a:r>
              <a:rPr lang="ru-RU" sz="3600" dirty="0" smtClean="0">
                <a:effectLst/>
              </a:rPr>
              <a:t>Основные права и свободы человека принадлежат каждому от рождения</a:t>
            </a:r>
          </a:p>
          <a:p>
            <a:pPr marL="18288" indent="0" algn="ctr" eaLnBrk="1" hangingPunct="1">
              <a:buNone/>
              <a:defRPr/>
            </a:pPr>
            <a:r>
              <a:rPr lang="ru-RU" sz="4000" b="1" dirty="0" smtClean="0">
                <a:effectLst/>
              </a:rPr>
              <a:t>Статья 20</a:t>
            </a:r>
          </a:p>
          <a:p>
            <a:pPr marL="18288" indent="0" algn="ctr" eaLnBrk="1" hangingPunct="1">
              <a:buNone/>
              <a:defRPr/>
            </a:pPr>
            <a:r>
              <a:rPr lang="ru-RU" sz="4000" dirty="0" smtClean="0">
                <a:effectLst/>
              </a:rPr>
              <a:t> Каждый имеет право на жизнь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marL="18288" indent="0" eaLnBrk="1" hangingPunct="1">
              <a:buNone/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marL="18288" indent="0" eaLnBrk="1" hangingPunct="1">
              <a:buNone/>
              <a:defRPr/>
            </a:pPr>
            <a:endParaRPr lang="ru-RU" dirty="0">
              <a:solidFill>
                <a:schemeClr val="accent2"/>
              </a:solidFill>
            </a:endParaRPr>
          </a:p>
          <a:p>
            <a:pPr marL="18288" indent="0" eaLnBrk="1" hangingPunct="1">
              <a:buNone/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marL="18288" indent="0" eaLnBrk="1" hangingPunct="1">
              <a:buNone/>
              <a:defRPr/>
            </a:pPr>
            <a:endParaRPr lang="ru-RU" dirty="0">
              <a:solidFill>
                <a:schemeClr val="accent2"/>
              </a:solidFill>
            </a:endParaRPr>
          </a:p>
          <a:p>
            <a:pPr marL="18288" indent="0" eaLnBrk="1" hangingPunct="1">
              <a:buNone/>
              <a:defRPr/>
            </a:pPr>
            <a:endParaRPr lang="ru-RU" dirty="0" smtClean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accent2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accent2"/>
              </a:solidFill>
            </a:endParaRPr>
          </a:p>
        </p:txBody>
      </p:sp>
      <p:pic>
        <p:nvPicPr>
          <p:cNvPr id="11266" name="Picture 2" descr="C:\Users\Asus\Desktop\ГАЛИНЫ ФОТКИ\12 SDC  106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33056"/>
            <a:ext cx="196445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2877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10000">
        <p:split orient="vert"/>
      </p:transition>
    </mc:Choice>
    <mc:Fallback>
      <p:transition spd="slow" advClick="0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260350"/>
            <a:ext cx="8352606" cy="6264275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3200" dirty="0" smtClean="0">
                <a:solidFill>
                  <a:schemeClr val="accent2"/>
                </a:solidFill>
                <a:effectLst/>
              </a:rPr>
              <a:t>  </a:t>
            </a:r>
            <a:r>
              <a:rPr lang="ru-RU" sz="3200" b="1" dirty="0" smtClean="0">
                <a:effectLst/>
              </a:rPr>
              <a:t>Статья 37</a:t>
            </a:r>
            <a:r>
              <a:rPr lang="ru-RU" sz="3200" dirty="0" smtClean="0">
                <a:effectLst/>
              </a:rPr>
              <a:t>  Каждый имеет право на труд, право выбирать род деятельности и профессию. </a:t>
            </a:r>
          </a:p>
          <a:p>
            <a:pPr marL="18288" indent="0" algn="ctr" eaLnBrk="1" hangingPunct="1">
              <a:buNone/>
              <a:defRPr/>
            </a:pPr>
            <a:r>
              <a:rPr lang="ru-RU" sz="3200" dirty="0" smtClean="0">
                <a:effectLst/>
              </a:rPr>
              <a:t>Каждый</a:t>
            </a:r>
            <a:r>
              <a:rPr lang="ru-RU" sz="3200" dirty="0">
                <a:effectLst/>
              </a:rPr>
              <a:t> </a:t>
            </a:r>
            <a:r>
              <a:rPr lang="ru-RU" sz="3200" dirty="0" smtClean="0">
                <a:effectLst/>
              </a:rPr>
              <a:t>имеет право на отдых.</a:t>
            </a:r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140968"/>
            <a:ext cx="4391026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" name="Picture 2" descr="http://explorekarelia.ru/resources/119002-original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3140968"/>
            <a:ext cx="3929090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29880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549275"/>
            <a:ext cx="8104216" cy="6048375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3200" b="1" dirty="0" smtClean="0">
                <a:effectLst/>
              </a:rPr>
              <a:t>Статья 41</a:t>
            </a:r>
            <a:r>
              <a:rPr lang="ru-RU" sz="3200" dirty="0" smtClean="0">
                <a:effectLst/>
              </a:rPr>
              <a:t>  Каждый имеет право на охрану здоровья и медицинскую помощь</a:t>
            </a:r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 smtClean="0"/>
          </a:p>
        </p:txBody>
      </p:sp>
      <p:pic>
        <p:nvPicPr>
          <p:cNvPr id="10242" name="Picture 2" descr="&amp;Fcy;&amp;ocy;&amp;tcy;&amp;ocy;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3143248"/>
            <a:ext cx="3500462" cy="2495546"/>
          </a:xfrm>
          <a:prstGeom prst="rect">
            <a:avLst/>
          </a:prstGeom>
          <a:noFill/>
        </p:spPr>
      </p:pic>
      <p:pic>
        <p:nvPicPr>
          <p:cNvPr id="10244" name="Picture 4" descr="&amp;Fcy;&amp;ocy;&amp;tcy;&amp;ocy; 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3143248"/>
            <a:ext cx="3714776" cy="25003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46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552" y="332656"/>
            <a:ext cx="8208912" cy="6311054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3200" b="1" dirty="0" smtClean="0">
                <a:effectLst/>
              </a:rPr>
              <a:t>Статья 43  </a:t>
            </a:r>
            <a:r>
              <a:rPr lang="ru-RU" sz="3200" dirty="0" smtClean="0"/>
              <a:t>Каждый имеет право на    образование</a:t>
            </a:r>
          </a:p>
          <a:p>
            <a:pPr marL="18288" indent="0" algn="ctr" eaLnBrk="1" hangingPunct="1">
              <a:buNone/>
              <a:defRPr/>
            </a:pPr>
            <a:endParaRPr lang="ru-RU" sz="3200" dirty="0" smtClean="0"/>
          </a:p>
          <a:p>
            <a:pPr eaLnBrk="1" hangingPunct="1"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eaLnBrk="1" hangingPunct="1">
              <a:buNone/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buNone/>
              <a:defRPr/>
            </a:pPr>
            <a:endParaRPr lang="ru-RU" dirty="0"/>
          </a:p>
          <a:p>
            <a:pPr>
              <a:defRPr/>
            </a:pPr>
            <a:endParaRPr lang="ru-RU" dirty="0" smtClean="0"/>
          </a:p>
          <a:p>
            <a:pPr eaLnBrk="1" hangingPunct="1">
              <a:buNone/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9218" name="Picture 2" descr="http://bezformata.ru/content/Images/000/021/978/image21978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2060847"/>
            <a:ext cx="5184576" cy="35523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2140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333374"/>
            <a:ext cx="7618412" cy="6263977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3600" b="1" dirty="0" smtClean="0"/>
              <a:t>Статья 58</a:t>
            </a:r>
            <a:r>
              <a:rPr lang="ru-RU" sz="3600" b="1" dirty="0" smtClean="0">
                <a:solidFill>
                  <a:schemeClr val="accent2"/>
                </a:solidFill>
              </a:rPr>
              <a:t>  </a:t>
            </a:r>
            <a:r>
              <a:rPr lang="ru-RU" sz="3600" b="1" dirty="0" smtClean="0"/>
              <a:t>Каждый обязан сохранять природу и окружающую среду, бережно относиться к природным богатствам.</a:t>
            </a: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  <a:p>
            <a:pPr marL="18288" indent="0" eaLnBrk="1" hangingPunct="1">
              <a:buNone/>
              <a:defRPr/>
            </a:pPr>
            <a:endParaRPr lang="ru-RU" dirty="0"/>
          </a:p>
          <a:p>
            <a:pPr marL="18288" indent="0" eaLnBrk="1" hangingPunct="1">
              <a:buNone/>
              <a:defRPr/>
            </a:pPr>
            <a:endParaRPr lang="ru-RU" dirty="0" smtClean="0"/>
          </a:p>
        </p:txBody>
      </p:sp>
      <p:pic>
        <p:nvPicPr>
          <p:cNvPr id="8194" name="Picture 2" descr="http://doseng.org/uploads/posts/2013-11/1383885847_1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357562"/>
            <a:ext cx="3786214" cy="2643206"/>
          </a:xfrm>
          <a:prstGeom prst="rect">
            <a:avLst/>
          </a:prstGeom>
          <a:noFill/>
        </p:spPr>
      </p:pic>
      <p:pic>
        <p:nvPicPr>
          <p:cNvPr id="8196" name="Picture 4" descr="http://bygaga.com.ua/uploads/posts/1357650850_krasivie_foto_prirodi_i_jivotnih-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357563"/>
            <a:ext cx="3929090" cy="2643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4910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476250"/>
            <a:ext cx="7402512" cy="5649913"/>
          </a:xfrm>
        </p:spPr>
        <p:txBody>
          <a:bodyPr/>
          <a:lstStyle/>
          <a:p>
            <a:pPr marL="18288" indent="0" algn="ctr" eaLnBrk="1" hangingPunct="1">
              <a:buNone/>
              <a:defRPr/>
            </a:pPr>
            <a:r>
              <a:rPr lang="ru-RU" sz="3600" dirty="0" smtClean="0">
                <a:effectLst/>
              </a:rPr>
              <a:t>Статья 59 </a:t>
            </a:r>
            <a:r>
              <a:rPr lang="ru-RU" sz="3600" dirty="0" smtClean="0">
                <a:solidFill>
                  <a:schemeClr val="accent2"/>
                </a:solidFill>
                <a:effectLst/>
              </a:rPr>
              <a:t> </a:t>
            </a:r>
            <a:r>
              <a:rPr lang="ru-RU" sz="3600" dirty="0" smtClean="0">
                <a:effectLst/>
              </a:rPr>
              <a:t>Защита Отечества является долгом и обязанностью гражданина Российской Федерации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65201"/>
            <a:ext cx="1866900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284538"/>
            <a:ext cx="3024187" cy="214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244939"/>
            <a:ext cx="22177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57860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 advClick="0" advTm="10000">
        <p14:reveal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404813"/>
            <a:ext cx="8640763" cy="572135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КОНСТИТУЦИЯ   РОССИЙСКОЙ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ФЕДЕРАЦИИ  –  ОСНОВНОЙ  ЗАКОН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ГОСУДАРСТВА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/>
              <a:t> </a:t>
            </a:r>
            <a:r>
              <a:rPr lang="ru-RU" sz="2800" b="1" i="1" dirty="0" smtClean="0"/>
              <a:t>                  План: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1) История Конституции.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2) Основы государственного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/>
              <a:t>у</a:t>
            </a:r>
            <a:r>
              <a:rPr lang="ru-RU" sz="2800" b="1" i="1" dirty="0" smtClean="0"/>
              <a:t>стройства.</a:t>
            </a:r>
            <a:endParaRPr lang="ru-RU" sz="2800" b="1" i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3) Основные права и свободы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/>
              <a:t>ч</a:t>
            </a:r>
            <a:r>
              <a:rPr lang="ru-RU" sz="2800" b="1" i="1" dirty="0" smtClean="0"/>
              <a:t>еловека.</a:t>
            </a:r>
            <a:endParaRPr lang="ru-RU" sz="2800" b="1" i="1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i="1" dirty="0" smtClean="0"/>
              <a:t>4) Обязанности гражданина.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i="1" dirty="0" smtClean="0"/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204864"/>
            <a:ext cx="1895475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455237"/>
      </p:ext>
    </p:extLst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087374" cy="69443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История Конституции РФ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836712"/>
            <a:ext cx="8676456" cy="5760640"/>
          </a:xfrm>
        </p:spPr>
        <p:txBody>
          <a:bodyPr>
            <a:normAutofit fontScale="62500" lnSpcReduction="20000"/>
          </a:bodyPr>
          <a:lstStyle/>
          <a:p>
            <a:pPr marL="18288" indent="0">
              <a:buNone/>
            </a:pPr>
            <a:r>
              <a:rPr lang="ru-RU" b="1" dirty="0" smtClean="0">
                <a:effectLst/>
              </a:rPr>
              <a:t>                                                                                                      </a:t>
            </a:r>
            <a:r>
              <a:rPr lang="ru-RU" sz="3600" b="1" dirty="0" smtClean="0">
                <a:effectLst/>
              </a:rPr>
              <a:t>Конституция </a:t>
            </a:r>
            <a:r>
              <a:rPr lang="ru-RU" sz="3600" b="1" dirty="0">
                <a:effectLst/>
              </a:rPr>
              <a:t>как </a:t>
            </a:r>
            <a:r>
              <a:rPr lang="ru-RU" sz="3600" b="1" dirty="0" smtClean="0">
                <a:effectLst/>
              </a:rPr>
              <a:t>таковая</a:t>
            </a: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</a:t>
            </a:r>
            <a:r>
              <a:rPr lang="ru-RU" sz="3600" b="1" dirty="0">
                <a:effectLst/>
              </a:rPr>
              <a:t>начала своё становление </a:t>
            </a:r>
            <a:br>
              <a:rPr lang="ru-RU" sz="3600" b="1" dirty="0">
                <a:effectLst/>
              </a:rPr>
            </a:br>
            <a:r>
              <a:rPr lang="ru-RU" sz="3600" b="1" dirty="0" smtClean="0">
                <a:effectLst/>
              </a:rPr>
              <a:t>                                                                  в </a:t>
            </a:r>
            <a:r>
              <a:rPr lang="ru-RU" sz="3600" b="1" dirty="0">
                <a:effectLst/>
              </a:rPr>
              <a:t>начале XIX века. </a:t>
            </a:r>
            <a:r>
              <a:rPr lang="ru-RU" sz="3600" b="1" dirty="0" smtClean="0">
                <a:effectLst/>
              </a:rPr>
              <a:t>  </a:t>
            </a:r>
          </a:p>
          <a:p>
            <a:pPr marL="18288" indent="0">
              <a:buNone/>
            </a:pPr>
            <a:r>
              <a:rPr lang="ru-RU" sz="3600" b="1" dirty="0" smtClean="0">
                <a:effectLst/>
              </a:rPr>
              <a:t>                                                              Большое </a:t>
            </a:r>
            <a:r>
              <a:rPr lang="ru-RU" sz="3600" b="1" dirty="0">
                <a:effectLst/>
              </a:rPr>
              <a:t>значение </a:t>
            </a:r>
            <a:r>
              <a:rPr lang="ru-RU" sz="3600" b="1" dirty="0" smtClean="0">
                <a:effectLst/>
              </a:rPr>
              <a:t>для</a:t>
            </a:r>
          </a:p>
          <a:p>
            <a:pPr marL="18288" indent="0">
              <a:buNone/>
            </a:pPr>
            <a:r>
              <a:rPr lang="ru-RU" sz="3600" b="1" dirty="0" smtClean="0">
                <a:effectLst/>
              </a:rPr>
              <a:t>                                                                    истории </a:t>
            </a:r>
            <a:r>
              <a:rPr lang="ru-RU" sz="3600" b="1" dirty="0">
                <a:effectLst/>
              </a:rPr>
              <a:t>данного </a:t>
            </a:r>
            <a:endParaRPr lang="ru-RU" sz="3600" b="1" dirty="0" smtClean="0">
              <a:effectLst/>
            </a:endParaRP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        документа </a:t>
            </a:r>
            <a:r>
              <a:rPr lang="ru-RU" sz="3600" b="1" dirty="0">
                <a:effectLst/>
              </a:rPr>
              <a:t>имел </a:t>
            </a:r>
            <a:endParaRPr lang="ru-RU" sz="3600" b="1" dirty="0" smtClean="0">
              <a:effectLst/>
            </a:endParaRP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 «План </a:t>
            </a:r>
            <a:r>
              <a:rPr lang="ru-RU" sz="3600" b="1" dirty="0">
                <a:effectLst/>
              </a:rPr>
              <a:t>государственного </a:t>
            </a:r>
            <a:endParaRPr lang="ru-RU" sz="3600" b="1" dirty="0" smtClean="0">
              <a:effectLst/>
            </a:endParaRP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   преобразования</a:t>
            </a:r>
            <a:r>
              <a:rPr lang="ru-RU" sz="3600" b="1" dirty="0">
                <a:effectLst/>
              </a:rPr>
              <a:t>» </a:t>
            </a:r>
            <a:r>
              <a:rPr lang="ru-RU" sz="3600" b="1" dirty="0" smtClean="0">
                <a:effectLst/>
              </a:rPr>
              <a:t>графа</a:t>
            </a: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Михаила </a:t>
            </a:r>
            <a:r>
              <a:rPr lang="ru-RU" sz="3600" b="1" dirty="0">
                <a:effectLst/>
              </a:rPr>
              <a:t>Сперанского» (</a:t>
            </a:r>
            <a:r>
              <a:rPr lang="ru-RU" sz="3600" b="1" dirty="0" smtClean="0">
                <a:effectLst/>
              </a:rPr>
              <a:t>1809), </a:t>
            </a: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а </a:t>
            </a:r>
            <a:r>
              <a:rPr lang="ru-RU" sz="3600" b="1" dirty="0">
                <a:effectLst/>
              </a:rPr>
              <a:t>также «</a:t>
            </a:r>
            <a:r>
              <a:rPr lang="ru-RU" sz="3600" b="1" dirty="0" smtClean="0">
                <a:effectLst/>
              </a:rPr>
              <a:t>Государственная</a:t>
            </a: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       уставная </a:t>
            </a:r>
            <a:r>
              <a:rPr lang="ru-RU" sz="3600" b="1" dirty="0">
                <a:effectLst/>
              </a:rPr>
              <a:t>грамота </a:t>
            </a:r>
            <a:endParaRPr lang="ru-RU" sz="3600" b="1" dirty="0" smtClean="0">
              <a:effectLst/>
            </a:endParaRPr>
          </a:p>
          <a:p>
            <a:pPr marL="18288" indent="0">
              <a:buNone/>
            </a:pPr>
            <a:r>
              <a:rPr lang="ru-RU" sz="3600" b="1" dirty="0">
                <a:effectLst/>
              </a:rPr>
              <a:t> </a:t>
            </a:r>
            <a:r>
              <a:rPr lang="ru-RU" sz="3600" b="1" dirty="0" smtClean="0">
                <a:effectLst/>
              </a:rPr>
              <a:t>                                                               Российской  империи»</a:t>
            </a:r>
          </a:p>
          <a:p>
            <a:pPr marL="18288" indent="0">
              <a:buNone/>
            </a:pPr>
            <a:r>
              <a:rPr lang="ru-RU" sz="3600" b="1" dirty="0" smtClean="0">
                <a:effectLst/>
              </a:rPr>
              <a:t>                                                       Николая Новосильцева (1818)</a:t>
            </a:r>
            <a:endParaRPr lang="ru-RU" sz="3600" dirty="0">
              <a:effectLst/>
            </a:endParaRPr>
          </a:p>
          <a:p>
            <a:pPr marL="18288" indent="0" algn="r">
              <a:buNone/>
            </a:pPr>
            <a:endParaRPr lang="ru-RU" dirty="0" smtClean="0"/>
          </a:p>
          <a:p>
            <a:pPr marL="18288" indent="0" algn="r">
              <a:buNone/>
            </a:pPr>
            <a:endParaRPr lang="ru-RU" dirty="0"/>
          </a:p>
          <a:p>
            <a:pPr marL="18288" indent="0" algn="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52028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852936"/>
            <a:ext cx="2772308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65246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32656"/>
            <a:ext cx="8640960" cy="6336703"/>
          </a:xfrm>
        </p:spPr>
        <p:txBody>
          <a:bodyPr>
            <a:normAutofit fontScale="55000" lnSpcReduction="20000"/>
          </a:bodyPr>
          <a:lstStyle/>
          <a:p>
            <a:pPr marL="18288" indent="0">
              <a:buNone/>
            </a:pPr>
            <a:endParaRPr lang="ru-RU" dirty="0">
              <a:effectLst/>
            </a:endParaRPr>
          </a:p>
          <a:p>
            <a:pPr marL="18288" indent="0">
              <a:buNone/>
            </a:pPr>
            <a:r>
              <a:rPr lang="ru-RU" b="1" dirty="0" smtClean="0">
                <a:effectLst/>
              </a:rPr>
              <a:t>                                                                                         </a:t>
            </a:r>
            <a:r>
              <a:rPr lang="ru-RU" sz="4400" b="1" dirty="0" smtClean="0">
                <a:effectLst/>
              </a:rPr>
              <a:t>Государем-реформатором по</a:t>
            </a:r>
          </a:p>
          <a:p>
            <a:pPr marL="18288" indent="0">
              <a:buNone/>
            </a:pPr>
            <a:r>
              <a:rPr lang="ru-RU" sz="4400" b="1" dirty="0">
                <a:effectLst/>
              </a:rPr>
              <a:t> </a:t>
            </a:r>
            <a:r>
              <a:rPr lang="ru-RU" sz="4400" b="1" dirty="0" smtClean="0">
                <a:effectLst/>
              </a:rPr>
              <a:t>                                            </a:t>
            </a:r>
            <a:r>
              <a:rPr lang="ru-RU" sz="4400" b="1" dirty="0">
                <a:effectLst/>
              </a:rPr>
              <a:t>праву считается Александр </a:t>
            </a:r>
            <a:r>
              <a:rPr lang="ru-RU" sz="4400" b="1" dirty="0" smtClean="0">
                <a:effectLst/>
              </a:rPr>
              <a:t>II.</a:t>
            </a:r>
          </a:p>
          <a:p>
            <a:pPr marL="18288" indent="0">
              <a:buNone/>
            </a:pPr>
            <a:r>
              <a:rPr lang="ru-RU" sz="3800" b="1" dirty="0">
                <a:effectLst/>
              </a:rPr>
              <a:t> </a:t>
            </a:r>
            <a:r>
              <a:rPr lang="ru-RU" sz="3800" b="1" dirty="0" smtClean="0">
                <a:effectLst/>
              </a:rPr>
              <a:t>                                                           </a:t>
            </a:r>
            <a:r>
              <a:rPr lang="ru-RU" sz="3800" dirty="0" smtClean="0">
                <a:effectLst/>
              </a:rPr>
              <a:t>   </a:t>
            </a:r>
            <a:r>
              <a:rPr lang="ru-RU" sz="4400" dirty="0" smtClean="0">
                <a:effectLst/>
              </a:rPr>
              <a:t>При </a:t>
            </a:r>
            <a:r>
              <a:rPr lang="ru-RU" sz="4400" dirty="0">
                <a:effectLst/>
              </a:rPr>
              <a:t>нём были </a:t>
            </a:r>
            <a:r>
              <a:rPr lang="ru-RU" sz="4400" dirty="0" smtClean="0">
                <a:effectLst/>
              </a:rPr>
              <a:t>приняты</a:t>
            </a:r>
          </a:p>
          <a:p>
            <a:pPr marL="18288" indent="0">
              <a:buNone/>
            </a:pPr>
            <a:r>
              <a:rPr lang="ru-RU" sz="4400" dirty="0">
                <a:effectLst/>
              </a:rPr>
              <a:t> </a:t>
            </a:r>
            <a:r>
              <a:rPr lang="ru-RU" sz="4400" dirty="0" smtClean="0">
                <a:effectLst/>
              </a:rPr>
              <a:t>                                                  Земское </a:t>
            </a:r>
            <a:r>
              <a:rPr lang="ru-RU" sz="4400" dirty="0">
                <a:effectLst/>
              </a:rPr>
              <a:t>положение 1864 года, </a:t>
            </a:r>
            <a:endParaRPr lang="ru-RU" sz="4400" dirty="0" smtClean="0">
              <a:effectLst/>
            </a:endParaRPr>
          </a:p>
          <a:p>
            <a:pPr marL="18288" indent="0">
              <a:buNone/>
            </a:pPr>
            <a:r>
              <a:rPr lang="ru-RU" sz="4400" dirty="0">
                <a:effectLst/>
              </a:rPr>
              <a:t> </a:t>
            </a:r>
            <a:r>
              <a:rPr lang="ru-RU" sz="4400" dirty="0" smtClean="0">
                <a:effectLst/>
              </a:rPr>
              <a:t>                                                  </a:t>
            </a:r>
            <a:r>
              <a:rPr lang="ru-RU" sz="4400" dirty="0" err="1" smtClean="0">
                <a:effectLst/>
              </a:rPr>
              <a:t>Городовое</a:t>
            </a:r>
            <a:r>
              <a:rPr lang="ru-RU" sz="4400" dirty="0" smtClean="0">
                <a:effectLst/>
              </a:rPr>
              <a:t> </a:t>
            </a:r>
            <a:r>
              <a:rPr lang="ru-RU" sz="4400" dirty="0">
                <a:effectLst/>
              </a:rPr>
              <a:t>положение 1870 </a:t>
            </a:r>
            <a:r>
              <a:rPr lang="ru-RU" sz="4400" dirty="0" smtClean="0">
                <a:effectLst/>
              </a:rPr>
              <a:t>г, </a:t>
            </a: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</a:t>
            </a:r>
            <a:r>
              <a:rPr lang="ru-RU" sz="4400" dirty="0" smtClean="0">
                <a:effectLst/>
              </a:rPr>
              <a:t>Судебные </a:t>
            </a:r>
            <a:r>
              <a:rPr lang="ru-RU" sz="4400" dirty="0">
                <a:effectLst/>
              </a:rPr>
              <a:t>уставы 1864 </a:t>
            </a:r>
            <a:r>
              <a:rPr lang="ru-RU" sz="4400" dirty="0" smtClean="0">
                <a:effectLst/>
              </a:rPr>
              <a:t>года,</a:t>
            </a:r>
          </a:p>
          <a:p>
            <a:pPr marL="18288" indent="0">
              <a:buNone/>
            </a:pPr>
            <a:r>
              <a:rPr lang="ru-RU" sz="4400" dirty="0">
                <a:effectLst/>
              </a:rPr>
              <a:t> </a:t>
            </a:r>
            <a:r>
              <a:rPr lang="ru-RU" sz="4400" dirty="0" smtClean="0">
                <a:effectLst/>
              </a:rPr>
              <a:t>                                       </a:t>
            </a:r>
            <a:r>
              <a:rPr lang="ru-RU" sz="4400" b="1" dirty="0" smtClean="0">
                <a:effectLst/>
              </a:rPr>
              <a:t>отменено </a:t>
            </a:r>
            <a:r>
              <a:rPr lang="ru-RU" sz="4400" b="1" dirty="0">
                <a:effectLst/>
              </a:rPr>
              <a:t>крепостное </a:t>
            </a:r>
            <a:r>
              <a:rPr lang="ru-RU" sz="4400" b="1" dirty="0" smtClean="0">
                <a:effectLst/>
              </a:rPr>
              <a:t>право </a:t>
            </a:r>
            <a:r>
              <a:rPr lang="ru-RU" sz="4400" dirty="0" smtClean="0">
                <a:effectLst/>
              </a:rPr>
              <a:t>(1861)</a:t>
            </a:r>
            <a:r>
              <a:rPr lang="ru-RU" sz="3800" dirty="0" smtClean="0">
                <a:effectLst/>
              </a:rPr>
              <a:t>,</a:t>
            </a: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</a:t>
            </a:r>
            <a:r>
              <a:rPr lang="ru-RU" sz="4400" dirty="0">
                <a:effectLst/>
              </a:rPr>
              <a:t>проведены реформы </a:t>
            </a:r>
            <a:r>
              <a:rPr lang="ru-RU" sz="4400" dirty="0" smtClean="0">
                <a:effectLst/>
              </a:rPr>
              <a:t>народного</a:t>
            </a:r>
          </a:p>
          <a:p>
            <a:pPr marL="18288" indent="0">
              <a:buNone/>
            </a:pPr>
            <a:r>
              <a:rPr lang="ru-RU" sz="4400" dirty="0">
                <a:effectLst/>
              </a:rPr>
              <a:t> </a:t>
            </a:r>
            <a:r>
              <a:rPr lang="ru-RU" sz="4400" dirty="0" smtClean="0">
                <a:effectLst/>
              </a:rPr>
              <a:t>                                                          </a:t>
            </a:r>
            <a:r>
              <a:rPr lang="ru-RU" sz="4400" dirty="0">
                <a:effectLst/>
              </a:rPr>
              <a:t>образования, цензуры</a:t>
            </a:r>
            <a:r>
              <a:rPr lang="ru-RU" sz="4400" dirty="0" smtClean="0">
                <a:effectLst/>
              </a:rPr>
              <a:t>,</a:t>
            </a:r>
          </a:p>
          <a:p>
            <a:pPr marL="18288" indent="0">
              <a:buNone/>
            </a:pPr>
            <a:r>
              <a:rPr lang="ru-RU" sz="4400" dirty="0">
                <a:effectLst/>
              </a:rPr>
              <a:t> </a:t>
            </a:r>
            <a:r>
              <a:rPr lang="ru-RU" sz="4400" dirty="0" smtClean="0">
                <a:effectLst/>
              </a:rPr>
              <a:t>                                                   отменены телесные наказания.</a:t>
            </a:r>
          </a:p>
          <a:p>
            <a:pPr marL="18288" indent="0">
              <a:buNone/>
            </a:pPr>
            <a:r>
              <a:rPr lang="ru-RU" sz="4400" dirty="0" smtClean="0">
                <a:effectLst/>
              </a:rPr>
              <a:t>                                                                        </a:t>
            </a:r>
            <a:r>
              <a:rPr lang="ru-RU" sz="3800" dirty="0" smtClean="0">
                <a:effectLst/>
              </a:rPr>
              <a:t>В </a:t>
            </a:r>
            <a:r>
              <a:rPr lang="ru-RU" sz="3800" dirty="0">
                <a:effectLst/>
              </a:rPr>
              <a:t>1881 </a:t>
            </a:r>
            <a:r>
              <a:rPr lang="ru-RU" sz="3800" dirty="0" smtClean="0">
                <a:effectLst/>
              </a:rPr>
              <a:t>году</a:t>
            </a: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           </a:t>
            </a:r>
            <a:r>
              <a:rPr lang="ru-RU" sz="3800" dirty="0">
                <a:effectLst/>
              </a:rPr>
              <a:t>Александр II был убит, </a:t>
            </a:r>
            <a:endParaRPr lang="ru-RU" sz="3800" dirty="0" smtClean="0">
              <a:effectLst/>
            </a:endParaRP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        когда направлялся подписывать</a:t>
            </a: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         Конституцию</a:t>
            </a:r>
            <a:r>
              <a:rPr lang="ru-RU" sz="3800" dirty="0">
                <a:effectLst/>
              </a:rPr>
              <a:t>, получившую </a:t>
            </a:r>
            <a:endParaRPr lang="ru-RU" sz="3800" dirty="0" smtClean="0">
              <a:effectLst/>
            </a:endParaRP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                          название</a:t>
            </a:r>
          </a:p>
          <a:p>
            <a:pPr marL="18288" indent="0">
              <a:buNone/>
            </a:pPr>
            <a:r>
              <a:rPr lang="ru-RU" sz="3800" dirty="0">
                <a:effectLst/>
              </a:rPr>
              <a:t> </a:t>
            </a:r>
            <a:r>
              <a:rPr lang="ru-RU" sz="3800" dirty="0" smtClean="0">
                <a:effectLst/>
              </a:rPr>
              <a:t>                                                          </a:t>
            </a:r>
            <a:r>
              <a:rPr lang="ru-RU" sz="3800" b="1" dirty="0">
                <a:effectLst/>
              </a:rPr>
              <a:t>«</a:t>
            </a:r>
            <a:r>
              <a:rPr lang="ru-RU" sz="3800" b="1" dirty="0" smtClean="0">
                <a:effectLst/>
              </a:rPr>
              <a:t>Конституции </a:t>
            </a:r>
            <a:r>
              <a:rPr lang="ru-RU" sz="3800" b="1" dirty="0" err="1">
                <a:effectLst/>
              </a:rPr>
              <a:t>Лорис</a:t>
            </a:r>
            <a:r>
              <a:rPr lang="ru-RU" sz="3800" b="1" dirty="0">
                <a:effectLst/>
              </a:rPr>
              <a:t>-Меликова</a:t>
            </a:r>
            <a:r>
              <a:rPr lang="ru-RU" sz="3800" b="1" dirty="0" smtClean="0">
                <a:effectLst/>
              </a:rPr>
              <a:t>»</a:t>
            </a:r>
            <a:endParaRPr lang="ru-RU" sz="3800" b="1" dirty="0">
              <a:effectLst/>
            </a:endParaRPr>
          </a:p>
          <a:p>
            <a:pPr marL="18288" indent="0">
              <a:buNone/>
            </a:pPr>
            <a:endParaRPr lang="ru-RU" sz="3800" b="1" dirty="0" smtClean="0">
              <a:effectLst/>
            </a:endParaRPr>
          </a:p>
          <a:p>
            <a:pPr marL="18288" indent="0">
              <a:buNone/>
            </a:pPr>
            <a:endParaRPr lang="ru-RU" sz="3800" dirty="0">
              <a:effectLst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777240" y="5791200"/>
            <a:ext cx="7543800" cy="87816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237514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7126" y="3284984"/>
            <a:ext cx="237514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4477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408711"/>
          </a:xfrm>
        </p:spPr>
        <p:txBody>
          <a:bodyPr>
            <a:normAutofit fontScale="92500" lnSpcReduction="20000"/>
          </a:bodyPr>
          <a:lstStyle/>
          <a:p>
            <a:pPr marL="18288" indent="0">
              <a:buNone/>
            </a:pPr>
            <a:endParaRPr lang="ru-RU" dirty="0">
              <a:effectLst/>
            </a:endParaRPr>
          </a:p>
          <a:p>
            <a:pPr marL="18288" indent="0" algn="r">
              <a:buNone/>
            </a:pPr>
            <a:r>
              <a:rPr lang="en-US" sz="2800" b="1" dirty="0" smtClean="0">
                <a:effectLst/>
              </a:rPr>
              <a:t>                                  </a:t>
            </a:r>
            <a:r>
              <a:rPr lang="ru-RU" sz="2800" b="1" dirty="0" smtClean="0">
                <a:effectLst/>
              </a:rPr>
              <a:t>Предпосылкой </a:t>
            </a:r>
            <a:r>
              <a:rPr lang="ru-RU" sz="2800" b="1" dirty="0">
                <a:effectLst/>
              </a:rPr>
              <a:t>перехода от </a:t>
            </a:r>
            <a:endParaRPr lang="en-US" sz="2800" b="1" dirty="0" smtClean="0">
              <a:effectLst/>
            </a:endParaRPr>
          </a:p>
          <a:p>
            <a:pPr marL="18288" indent="0" algn="r">
              <a:buNone/>
            </a:pPr>
            <a:r>
              <a:rPr lang="en-US" sz="2800" b="1" dirty="0">
                <a:effectLst/>
              </a:rPr>
              <a:t> </a:t>
            </a:r>
            <a:r>
              <a:rPr lang="en-US" sz="2800" b="1" dirty="0" smtClean="0">
                <a:effectLst/>
              </a:rPr>
              <a:t>                               </a:t>
            </a:r>
            <a:r>
              <a:rPr lang="ru-RU" sz="2800" b="1" dirty="0" smtClean="0">
                <a:effectLst/>
              </a:rPr>
              <a:t>монархии </a:t>
            </a:r>
            <a:r>
              <a:rPr lang="ru-RU" sz="2800" b="1" dirty="0">
                <a:effectLst/>
              </a:rPr>
              <a:t>к республике стало </a:t>
            </a:r>
            <a:endParaRPr lang="en-US" sz="2800" b="1" dirty="0" smtClean="0">
              <a:effectLst/>
            </a:endParaRPr>
          </a:p>
          <a:p>
            <a:pPr marL="18288" indent="0" algn="ctr">
              <a:buNone/>
            </a:pPr>
            <a:r>
              <a:rPr lang="en-US" sz="2800" b="1" dirty="0">
                <a:effectLst/>
              </a:rPr>
              <a:t> </a:t>
            </a:r>
            <a:r>
              <a:rPr lang="en-US" sz="2800" b="1" dirty="0" smtClean="0">
                <a:effectLst/>
              </a:rPr>
              <a:t>                       </a:t>
            </a:r>
            <a:r>
              <a:rPr lang="ru-RU" sz="2800" b="1" dirty="0" smtClean="0">
                <a:effectLst/>
              </a:rPr>
              <a:t>                       </a:t>
            </a:r>
            <a:r>
              <a:rPr lang="en-US" sz="2800" b="1" dirty="0" smtClean="0">
                <a:effectLst/>
              </a:rPr>
              <a:t> </a:t>
            </a:r>
            <a:r>
              <a:rPr lang="ru-RU" sz="2800" b="1" dirty="0" smtClean="0">
                <a:effectLst/>
              </a:rPr>
              <a:t>опубликование </a:t>
            </a:r>
          </a:p>
          <a:p>
            <a:pPr marL="18288" indent="0" algn="ctr">
              <a:buNone/>
            </a:pPr>
            <a:r>
              <a:rPr lang="ru-RU" sz="2800" b="1" dirty="0" smtClean="0">
                <a:effectLst/>
              </a:rPr>
              <a:t>                                                 </a:t>
            </a:r>
            <a:r>
              <a:rPr lang="en-US" sz="2800" b="1" dirty="0" smtClean="0">
                <a:effectLst/>
              </a:rPr>
              <a:t> </a:t>
            </a:r>
            <a:r>
              <a:rPr lang="ru-RU" sz="2800" b="1" dirty="0" smtClean="0">
                <a:effectLst/>
              </a:rPr>
              <a:t>«</a:t>
            </a:r>
            <a:r>
              <a:rPr lang="ru-RU" sz="2800" b="1" dirty="0">
                <a:effectLst/>
              </a:rPr>
              <a:t>Манифеста» </a:t>
            </a:r>
            <a:endParaRPr lang="ru-RU" sz="2800" b="1" dirty="0" smtClean="0">
              <a:effectLst/>
            </a:endParaRPr>
          </a:p>
          <a:p>
            <a:pPr marL="18288" indent="0" algn="r">
              <a:buNone/>
            </a:pPr>
            <a:r>
              <a:rPr lang="ru-RU" sz="2800" b="1" dirty="0" smtClean="0">
                <a:effectLst/>
              </a:rPr>
              <a:t>                                    6</a:t>
            </a:r>
            <a:r>
              <a:rPr lang="ru-RU" sz="2800" b="1" dirty="0">
                <a:effectLst/>
              </a:rPr>
              <a:t> августа </a:t>
            </a:r>
            <a:r>
              <a:rPr lang="en-US" sz="2800" b="1" dirty="0" smtClean="0">
                <a:effectLst/>
              </a:rPr>
              <a:t> </a:t>
            </a:r>
            <a:r>
              <a:rPr lang="ru-RU" sz="2800" b="1" dirty="0" smtClean="0">
                <a:effectLst/>
              </a:rPr>
              <a:t>1905 </a:t>
            </a:r>
            <a:r>
              <a:rPr lang="ru-RU" sz="2800" b="1" dirty="0">
                <a:effectLst/>
              </a:rPr>
              <a:t>года во </a:t>
            </a:r>
            <a:r>
              <a:rPr lang="ru-RU" sz="2800" b="1" dirty="0" smtClean="0">
                <a:effectLst/>
              </a:rPr>
              <a:t>время</a:t>
            </a:r>
          </a:p>
          <a:p>
            <a:pPr marL="18288" indent="0" algn="r">
              <a:buNone/>
            </a:pP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                                       правления Императора </a:t>
            </a:r>
          </a:p>
          <a:p>
            <a:pPr marL="18288" indent="0" algn="ctr">
              <a:buNone/>
            </a:pPr>
            <a:r>
              <a:rPr lang="ru-RU" sz="2800" b="1" dirty="0">
                <a:effectLst/>
              </a:rPr>
              <a:t> </a:t>
            </a:r>
            <a:r>
              <a:rPr lang="ru-RU" sz="2800" b="1" dirty="0" smtClean="0">
                <a:effectLst/>
              </a:rPr>
              <a:t>                                                   Николая </a:t>
            </a:r>
            <a:r>
              <a:rPr lang="en-US" sz="2800" b="1" dirty="0" smtClean="0">
                <a:effectLst/>
              </a:rPr>
              <a:t>II</a:t>
            </a:r>
            <a:r>
              <a:rPr lang="ru-RU" sz="2800" b="1" dirty="0" smtClean="0">
                <a:effectLst/>
              </a:rPr>
              <a:t>.</a:t>
            </a:r>
            <a:r>
              <a:rPr lang="ru-RU" sz="2800" dirty="0" smtClean="0">
                <a:effectLst/>
              </a:rPr>
              <a:t> 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r>
              <a:rPr lang="ru-RU" sz="2800" dirty="0" smtClean="0">
                <a:effectLst/>
              </a:rPr>
              <a:t>                                         В </a:t>
            </a:r>
            <a:r>
              <a:rPr lang="ru-RU" sz="2800" dirty="0">
                <a:effectLst/>
              </a:rPr>
              <a:t>соответствии с ним </a:t>
            </a:r>
            <a:r>
              <a:rPr lang="ru-RU" sz="2800" dirty="0" smtClean="0">
                <a:effectLst/>
              </a:rPr>
              <a:t>была</a:t>
            </a:r>
          </a:p>
          <a:p>
            <a:pPr marL="18288" indent="0" algn="r">
              <a:buNone/>
            </a:pPr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effectLst/>
              </a:rPr>
              <a:t>                                    </a:t>
            </a:r>
            <a:r>
              <a:rPr lang="ru-RU" sz="2800" dirty="0">
                <a:effectLst/>
              </a:rPr>
              <a:t>учреждена Государственная </a:t>
            </a:r>
            <a:endParaRPr lang="ru-RU" sz="2800" dirty="0" smtClean="0">
              <a:effectLst/>
            </a:endParaRPr>
          </a:p>
          <a:p>
            <a:pPr marL="18288" indent="0" algn="ctr">
              <a:buNone/>
            </a:pPr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effectLst/>
              </a:rPr>
              <a:t>                                            Дума</a:t>
            </a:r>
            <a:r>
              <a:rPr lang="ru-RU" sz="2800" dirty="0">
                <a:effectLst/>
              </a:rPr>
              <a:t>, ставшая первым </a:t>
            </a:r>
            <a:endParaRPr lang="ru-RU" sz="2800" dirty="0" smtClean="0">
              <a:effectLst/>
            </a:endParaRPr>
          </a:p>
          <a:p>
            <a:pPr marL="18288" indent="0" algn="ctr">
              <a:buNone/>
            </a:pPr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effectLst/>
              </a:rPr>
              <a:t>                                            парламентом </a:t>
            </a:r>
            <a:r>
              <a:rPr lang="ru-RU" sz="2800" dirty="0">
                <a:effectLst/>
              </a:rPr>
              <a:t>в России, </a:t>
            </a:r>
            <a:endParaRPr lang="ru-RU" sz="2800" dirty="0" smtClean="0">
              <a:effectLst/>
            </a:endParaRPr>
          </a:p>
          <a:p>
            <a:pPr marL="18288" indent="0" algn="r">
              <a:buNone/>
            </a:pPr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effectLst/>
              </a:rPr>
              <a:t>                                         закрепившим </a:t>
            </a:r>
            <a:r>
              <a:rPr lang="ru-RU" sz="2800" dirty="0">
                <a:effectLst/>
              </a:rPr>
              <a:t>избирательные </a:t>
            </a:r>
            <a:endParaRPr lang="ru-RU" sz="2800" dirty="0" smtClean="0">
              <a:effectLst/>
            </a:endParaRPr>
          </a:p>
          <a:p>
            <a:pPr marL="18288" indent="0" algn="ctr">
              <a:buNone/>
            </a:pPr>
            <a:r>
              <a:rPr lang="ru-RU" sz="2800" dirty="0">
                <a:effectLst/>
              </a:rPr>
              <a:t> </a:t>
            </a:r>
            <a:r>
              <a:rPr lang="ru-RU" sz="2800" dirty="0" smtClean="0">
                <a:effectLst/>
              </a:rPr>
              <a:t>                                                 права граждан. </a:t>
            </a:r>
            <a:endParaRPr lang="en-US" sz="2800" dirty="0" smtClean="0">
              <a:effectLst/>
            </a:endParaRPr>
          </a:p>
          <a:p>
            <a:pPr marL="18288" indent="0">
              <a:buNone/>
            </a:pPr>
            <a:endParaRPr lang="en-US" sz="2800" dirty="0">
              <a:effectLst/>
            </a:endParaRPr>
          </a:p>
          <a:p>
            <a:pPr marL="18288" indent="0">
              <a:buNone/>
            </a:pPr>
            <a:r>
              <a:rPr lang="ru-RU" sz="2800" dirty="0" smtClean="0">
                <a:effectLst/>
              </a:rPr>
              <a:t> </a:t>
            </a: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24036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443005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14290"/>
            <a:ext cx="8568952" cy="6311055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2400" b="1" dirty="0">
                <a:effectLst/>
              </a:rPr>
              <a:t>Новая Конституция СССР была принята Чрезвычайным VIII съездом Советов 5 декабря 1936 </a:t>
            </a:r>
            <a:r>
              <a:rPr lang="ru-RU" sz="2400" b="1" dirty="0" smtClean="0">
                <a:effectLst/>
              </a:rPr>
              <a:t>г. </a:t>
            </a:r>
            <a:r>
              <a:rPr lang="ru-RU" sz="2400" dirty="0" smtClean="0">
                <a:effectLst/>
              </a:rPr>
              <a:t>Она </a:t>
            </a:r>
            <a:r>
              <a:rPr lang="ru-RU" sz="2400" dirty="0">
                <a:effectLst/>
              </a:rPr>
              <a:t>отразила важный этап в истории Советского государства – построение </a:t>
            </a:r>
            <a:r>
              <a:rPr lang="ru-RU" sz="2400" dirty="0" smtClean="0">
                <a:effectLst/>
              </a:rPr>
              <a:t>социализма. </a:t>
            </a:r>
          </a:p>
          <a:p>
            <a:pPr marL="18288" indent="0" algn="ctr">
              <a:buNone/>
            </a:pPr>
            <a:r>
              <a:rPr lang="ru-RU" sz="2400" b="1" dirty="0" smtClean="0">
                <a:effectLst/>
              </a:rPr>
              <a:t>Конституция </a:t>
            </a:r>
            <a:r>
              <a:rPr lang="ru-RU" sz="2400" b="1" dirty="0">
                <a:effectLst/>
              </a:rPr>
              <a:t>1936 года получила название </a:t>
            </a:r>
            <a:endParaRPr lang="ru-RU" sz="2400" b="1" dirty="0" smtClean="0">
              <a:effectLst/>
            </a:endParaRPr>
          </a:p>
          <a:p>
            <a:pPr marL="18288" indent="0" algn="ctr">
              <a:buNone/>
            </a:pPr>
            <a:r>
              <a:rPr lang="ru-RU" sz="2400" b="1" dirty="0" smtClean="0">
                <a:effectLst/>
              </a:rPr>
              <a:t>«</a:t>
            </a:r>
            <a:r>
              <a:rPr lang="ru-RU" sz="2400" b="1" dirty="0">
                <a:effectLst/>
              </a:rPr>
              <a:t>Конституции победившего социализма», «сталинская</a:t>
            </a:r>
            <a:r>
              <a:rPr lang="ru-RU" sz="2400" b="1" dirty="0" smtClean="0">
                <a:effectLst/>
              </a:rPr>
              <a:t>»</a:t>
            </a:r>
          </a:p>
          <a:p>
            <a:pPr marL="18288" indent="0" algn="ctr">
              <a:buNone/>
            </a:pPr>
            <a:endParaRPr lang="ru-RU" sz="2400" b="1" dirty="0" smtClean="0">
              <a:effectLst/>
            </a:endParaRPr>
          </a:p>
          <a:p>
            <a:pPr marL="18288" indent="0">
              <a:buNone/>
            </a:pPr>
            <a:endParaRPr lang="ru-RU" sz="2400" b="1" dirty="0">
              <a:effectLst/>
            </a:endParaRPr>
          </a:p>
          <a:p>
            <a:pPr marL="18288" indent="0">
              <a:buNone/>
            </a:pPr>
            <a:endParaRPr lang="ru-RU" sz="2400" b="1" dirty="0" smtClean="0">
              <a:effectLst/>
            </a:endParaRPr>
          </a:p>
          <a:p>
            <a:pPr marL="18288" indent="0">
              <a:buNone/>
            </a:pPr>
            <a:endParaRPr lang="ru-RU" sz="2400" b="1" dirty="0">
              <a:effectLst/>
            </a:endParaRPr>
          </a:p>
          <a:p>
            <a:pPr marL="18288" indent="0">
              <a:buNone/>
            </a:pPr>
            <a:endParaRPr lang="ru-RU" sz="2400" b="1" dirty="0" smtClean="0">
              <a:effectLst/>
            </a:endParaRPr>
          </a:p>
          <a:p>
            <a:pPr marL="18288" indent="0">
              <a:buNone/>
            </a:pPr>
            <a:endParaRPr lang="ru-RU" sz="2400" b="1" dirty="0">
              <a:effectLst/>
            </a:endParaRPr>
          </a:p>
          <a:p>
            <a:pPr marL="18288" indent="0">
              <a:buNone/>
            </a:pP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29000"/>
            <a:ext cx="381642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29000"/>
            <a:ext cx="4104456" cy="3096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041051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404665"/>
            <a:ext cx="8280920" cy="6192688"/>
          </a:xfrm>
        </p:spPr>
        <p:txBody>
          <a:bodyPr/>
          <a:lstStyle/>
          <a:p>
            <a:pPr marL="18288" indent="0" algn="ctr">
              <a:buNone/>
            </a:pPr>
            <a:r>
              <a:rPr lang="ru-RU" sz="2400" b="1" dirty="0">
                <a:effectLst/>
              </a:rPr>
              <a:t>Новая Конституция СССР 1977 года вошла в историю как «Конституция развитого социализма».</a:t>
            </a:r>
            <a:r>
              <a:rPr lang="ru-RU" sz="2400" dirty="0">
                <a:effectLst/>
              </a:rPr>
              <a:t> Она была принята </a:t>
            </a:r>
            <a:r>
              <a:rPr lang="ru-RU" sz="2400" dirty="0" smtClean="0">
                <a:effectLst/>
              </a:rPr>
              <a:t>7 </a:t>
            </a:r>
            <a:r>
              <a:rPr lang="ru-RU" sz="2400" dirty="0">
                <a:effectLst/>
              </a:rPr>
              <a:t>октября 1977 года и получила название «брежневской»</a:t>
            </a:r>
            <a:r>
              <a:rPr lang="ru-RU" sz="2400" b="1" dirty="0">
                <a:effectLst/>
              </a:rPr>
              <a:t> </a:t>
            </a:r>
          </a:p>
          <a:p>
            <a:pPr marL="18288" indent="0" algn="ctr">
              <a:buNone/>
            </a:pPr>
            <a:endParaRPr lang="ru-RU" sz="2400" b="1" dirty="0" smtClean="0">
              <a:effectLst/>
            </a:endParaRPr>
          </a:p>
          <a:p>
            <a:pPr marL="18288" indent="0" algn="ctr">
              <a:buNone/>
            </a:pPr>
            <a:endParaRPr lang="ru-RU" sz="2400" b="1" dirty="0">
              <a:effectLst/>
            </a:endParaRPr>
          </a:p>
          <a:p>
            <a:pPr marL="18288" indent="0" algn="ctr">
              <a:buNone/>
            </a:pPr>
            <a:endParaRPr lang="ru-RU" sz="2400" b="1" dirty="0" smtClean="0">
              <a:effectLst/>
            </a:endParaRPr>
          </a:p>
          <a:p>
            <a:pPr marL="18288" indent="0" algn="ctr">
              <a:buNone/>
            </a:pPr>
            <a:endParaRPr lang="ru-RU" sz="2400" b="1" dirty="0">
              <a:effectLst/>
            </a:endParaRPr>
          </a:p>
          <a:p>
            <a:pPr marL="18288" indent="0" algn="ctr">
              <a:buNone/>
            </a:pPr>
            <a:endParaRPr lang="ru-RU" sz="2400" b="1" dirty="0" smtClean="0">
              <a:effectLst/>
            </a:endParaRPr>
          </a:p>
          <a:p>
            <a:pPr marL="18288" indent="0" algn="ctr">
              <a:buNone/>
            </a:pPr>
            <a:endParaRPr lang="ru-RU" sz="2400" b="1" dirty="0">
              <a:effectLst/>
            </a:endParaRPr>
          </a:p>
          <a:p>
            <a:pPr marL="18288" indent="0" algn="ctr">
              <a:buNone/>
            </a:pPr>
            <a:endParaRPr lang="ru-RU" sz="2400" b="1" dirty="0" smtClean="0">
              <a:effectLst/>
            </a:endParaRPr>
          </a:p>
          <a:p>
            <a:pPr marL="18288" indent="0" algn="ctr">
              <a:buNone/>
            </a:pPr>
            <a:endParaRPr lang="ru-RU" sz="2400" b="1" dirty="0">
              <a:effectLst/>
            </a:endParaRPr>
          </a:p>
          <a:p>
            <a:pPr marL="18288" indent="0" algn="ctr">
              <a:buNone/>
            </a:pPr>
            <a:endParaRPr lang="ru-RU" sz="2400" dirty="0">
              <a:effectLst/>
            </a:endParaRPr>
          </a:p>
          <a:p>
            <a:pPr marL="1828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V="1">
            <a:off x="777240" y="5791200"/>
            <a:ext cx="7543800" cy="95016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1"/>
            <a:ext cx="3384376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348881"/>
            <a:ext cx="324036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979301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3"/>
            <a:ext cx="8136904" cy="6336705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3200" b="1" dirty="0">
                <a:effectLst/>
              </a:rPr>
              <a:t>Референдум по принятию новой Конституции был проведён </a:t>
            </a:r>
            <a:br>
              <a:rPr lang="ru-RU" sz="3200" b="1" dirty="0">
                <a:effectLst/>
              </a:rPr>
            </a:br>
            <a:r>
              <a:rPr lang="ru-RU" sz="4000" b="1" dirty="0">
                <a:effectLst/>
              </a:rPr>
              <a:t>12 декабря 1993 года </a:t>
            </a:r>
            <a:endParaRPr lang="ru-RU" sz="4000" b="1" dirty="0" smtClean="0">
              <a:effectLst/>
            </a:endParaRPr>
          </a:p>
          <a:p>
            <a:pPr marL="18288" indent="0" algn="ctr">
              <a:buNone/>
            </a:pPr>
            <a:r>
              <a:rPr lang="ru-RU" sz="3200" b="1" dirty="0" smtClean="0">
                <a:effectLst/>
              </a:rPr>
              <a:t>одновременно </a:t>
            </a:r>
            <a:r>
              <a:rPr lang="ru-RU" sz="3200" b="1" dirty="0">
                <a:effectLst/>
              </a:rPr>
              <a:t>с выборами законодательного органа России – Федерального Собрания.</a:t>
            </a:r>
            <a:endParaRPr lang="ru-RU" sz="3200" dirty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                                                           </a:t>
            </a:r>
            <a:endParaRPr lang="ru-RU" dirty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                                                                     </a:t>
            </a:r>
            <a:r>
              <a:rPr lang="ru-RU" sz="2000" dirty="0" smtClean="0">
                <a:effectLst/>
              </a:rPr>
              <a:t>За </a:t>
            </a:r>
            <a:r>
              <a:rPr lang="ru-RU" sz="2000" dirty="0">
                <a:effectLst/>
              </a:rPr>
              <a:t>Конституцию 1993 года </a:t>
            </a:r>
            <a:endParaRPr lang="ru-RU" sz="2000" dirty="0" smtClean="0">
              <a:effectLst/>
            </a:endParaRPr>
          </a:p>
          <a:p>
            <a:pPr marL="18288" indent="0">
              <a:buNone/>
            </a:pP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                                                                     проголосовало </a:t>
            </a:r>
            <a:r>
              <a:rPr lang="ru-RU" sz="2000" dirty="0">
                <a:effectLst/>
              </a:rPr>
              <a:t>58 </a:t>
            </a:r>
            <a:r>
              <a:rPr lang="ru-RU" sz="2000" dirty="0" smtClean="0">
                <a:effectLst/>
              </a:rPr>
              <a:t>процентов</a:t>
            </a:r>
          </a:p>
          <a:p>
            <a:pPr marL="18288" indent="0">
              <a:buNone/>
            </a:pPr>
            <a:r>
              <a:rPr lang="ru-RU" sz="2000" dirty="0">
                <a:effectLst/>
              </a:rPr>
              <a:t> </a:t>
            </a:r>
            <a:r>
              <a:rPr lang="ru-RU" sz="2000" dirty="0" smtClean="0">
                <a:effectLst/>
              </a:rPr>
              <a:t>                                                                       </a:t>
            </a:r>
            <a:r>
              <a:rPr lang="ru-RU" sz="2000" dirty="0">
                <a:effectLst/>
              </a:rPr>
              <a:t>участников Референдума</a:t>
            </a:r>
            <a:r>
              <a:rPr lang="ru-RU" dirty="0">
                <a:effectLst/>
              </a:rPr>
              <a:t>. </a:t>
            </a:r>
          </a:p>
          <a:p>
            <a:endParaRPr lang="ru-RU" dirty="0" smtClean="0"/>
          </a:p>
          <a:p>
            <a:endParaRPr lang="ru-RU" dirty="0"/>
          </a:p>
          <a:p>
            <a:pPr marL="18288" indent="0">
              <a:buNone/>
            </a:pPr>
            <a:endParaRPr lang="ru-RU" dirty="0" smtClean="0"/>
          </a:p>
          <a:p>
            <a:pPr marL="18288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396044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143148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83688"/>
            <a:ext cx="8136903" cy="2181216"/>
          </a:xfrm>
        </p:spPr>
        <p:txBody>
          <a:bodyPr/>
          <a:lstStyle/>
          <a:p>
            <a:pPr algn="ctr"/>
            <a:r>
              <a:rPr lang="ru-RU" sz="2400" dirty="0">
                <a:effectLst/>
              </a:rPr>
              <a:t>Конституция РФ провозглашает Президента Российской Федерации главой </a:t>
            </a:r>
            <a:r>
              <a:rPr lang="ru-RU" sz="2400" dirty="0" smtClean="0">
                <a:effectLst/>
              </a:rPr>
              <a:t>государства.  </a:t>
            </a:r>
            <a:r>
              <a:rPr lang="ru-RU" sz="2400" dirty="0">
                <a:effectLst/>
              </a:rPr>
              <a:t>Во время торжественной церемонии вступления в должность (</a:t>
            </a:r>
            <a:r>
              <a:rPr lang="ru-RU" sz="2400" b="1" dirty="0">
                <a:effectLst/>
              </a:rPr>
              <a:t>инаугурации</a:t>
            </a:r>
            <a:r>
              <a:rPr lang="ru-RU" sz="2400" dirty="0">
                <a:effectLst/>
              </a:rPr>
              <a:t>) Президент России произносит клятву 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на экземпляре Конституции Российской </a:t>
            </a:r>
            <a:r>
              <a:rPr lang="ru-RU" sz="2400" dirty="0" smtClean="0">
                <a:effectLst/>
              </a:rPr>
              <a:t>Федерации</a:t>
            </a:r>
            <a:br>
              <a:rPr lang="ru-RU" sz="2400" dirty="0" smtClean="0">
                <a:effectLst/>
              </a:rPr>
            </a:b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36912"/>
            <a:ext cx="684076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72652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815</TotalTime>
  <Words>328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Базовая</vt:lpstr>
      <vt:lpstr> </vt:lpstr>
      <vt:lpstr>Слайд 2</vt:lpstr>
      <vt:lpstr>История Конституции РФ</vt:lpstr>
      <vt:lpstr> </vt:lpstr>
      <vt:lpstr> </vt:lpstr>
      <vt:lpstr> </vt:lpstr>
      <vt:lpstr> </vt:lpstr>
      <vt:lpstr> </vt:lpstr>
      <vt:lpstr>Конституция РФ провозглашает Президента Российской Федерации главой государства.  Во время торжественной церемонии вступления в должность (инаугурации) Президент России произносит клятву  на экземпляре Конституции Российской Федерации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User</cp:lastModifiedBy>
  <cp:revision>89</cp:revision>
  <dcterms:created xsi:type="dcterms:W3CDTF">2013-11-12T09:58:18Z</dcterms:created>
  <dcterms:modified xsi:type="dcterms:W3CDTF">2019-06-09T16:48:38Z</dcterms:modified>
</cp:coreProperties>
</file>