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sldIdLst>
    <p:sldId id="289" r:id="rId2"/>
    <p:sldId id="257" r:id="rId3"/>
    <p:sldId id="258" r:id="rId4"/>
    <p:sldId id="259" r:id="rId5"/>
    <p:sldId id="288" r:id="rId6"/>
    <p:sldId id="264" r:id="rId7"/>
    <p:sldId id="261" r:id="rId8"/>
    <p:sldId id="263" r:id="rId9"/>
    <p:sldId id="262" r:id="rId10"/>
    <p:sldId id="265" r:id="rId11"/>
    <p:sldId id="267" r:id="rId12"/>
    <p:sldId id="272" r:id="rId13"/>
    <p:sldId id="271" r:id="rId14"/>
    <p:sldId id="268" r:id="rId15"/>
    <p:sldId id="270" r:id="rId16"/>
    <p:sldId id="269" r:id="rId17"/>
    <p:sldId id="275" r:id="rId18"/>
    <p:sldId id="276" r:id="rId19"/>
    <p:sldId id="280" r:id="rId20"/>
    <p:sldId id="277" r:id="rId21"/>
    <p:sldId id="279" r:id="rId22"/>
    <p:sldId id="281" r:id="rId23"/>
    <p:sldId id="285" r:id="rId24"/>
    <p:sldId id="287" r:id="rId25"/>
    <p:sldId id="286" r:id="rId26"/>
    <p:sldId id="283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4262" y="1122363"/>
            <a:ext cx="9998440" cy="285003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24262" y="4105275"/>
            <a:ext cx="9998440" cy="1655762"/>
          </a:xfrm>
        </p:spPr>
        <p:txBody>
          <a:bodyPr>
            <a:scene3d>
              <a:camera prst="orthographicFront"/>
              <a:lightRig rig="threePt" dir="t"/>
            </a:scene3d>
            <a:sp3d extrusionH="57150" contourW="12700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>
            <a:lvl1pPr marL="0" indent="0" algn="ctr">
              <a:buNone/>
              <a:defRPr sz="2400" b="1">
                <a:solidFill>
                  <a:srgbClr val="9E78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AC32-9C93-47E9-B095-8AA949234180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F3E5-9991-4EF6-9C7D-AD32AD7566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691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AC32-9C93-47E9-B095-8AA949234180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F3E5-9991-4EF6-9C7D-AD32AD7566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4824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AC32-9C93-47E9-B095-8AA949234180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F3E5-9991-4EF6-9C7D-AD32AD7566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2284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AC32-9C93-47E9-B095-8AA949234180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F3E5-9991-4EF6-9C7D-AD32AD7566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1003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272" y="1080151"/>
            <a:ext cx="10058400" cy="313208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9272" y="4334629"/>
            <a:ext cx="10058400" cy="1500187"/>
          </a:xfrm>
        </p:spPr>
        <p:txBody>
          <a:bodyPr>
            <a:scene3d>
              <a:camera prst="orthographicFront"/>
              <a:lightRig rig="sunrise" dir="t"/>
            </a:scene3d>
            <a:sp3d extrusionH="57150" contourW="12700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>
            <a:lvl1pPr marL="0" indent="0" algn="ctr">
              <a:buNone/>
              <a:defRPr sz="2400" b="1">
                <a:solidFill>
                  <a:schemeClr val="accent4">
                    <a:lumMod val="50000"/>
                  </a:schemeClr>
                </a:solidFill>
                <a:effectLst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AC32-9C93-47E9-B095-8AA949234180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F3E5-9991-4EF6-9C7D-AD32AD7566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128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4676" y="1825625"/>
            <a:ext cx="5525124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520128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AC32-9C93-47E9-B095-8AA949234180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F3E5-9991-4EF6-9C7D-AD32AD7566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7826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685" y="404734"/>
            <a:ext cx="11272604" cy="128595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9684" y="1690687"/>
            <a:ext cx="5528754" cy="8143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9683" y="2505075"/>
            <a:ext cx="5528755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199" y="1690687"/>
            <a:ext cx="5580089" cy="8143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5800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AC32-9C93-47E9-B095-8AA949234180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F3E5-9991-4EF6-9C7D-AD32AD7566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4543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AC32-9C93-47E9-B095-8AA949234180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F3E5-9991-4EF6-9C7D-AD32AD7566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9944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AC32-9C93-47E9-B095-8AA949234180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F3E5-9991-4EF6-9C7D-AD32AD7566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698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AC32-9C93-47E9-B095-8AA949234180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F3E5-9991-4EF6-9C7D-AD32AD7566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9156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AAC32-9C93-47E9-B095-8AA949234180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EF3E5-9991-4EF6-9C7D-AD32AD7566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8700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676" y="494676"/>
            <a:ext cx="11197652" cy="117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chilly" dir="t"/>
            </a:scene3d>
            <a:sp3d extrusionH="57150" contourW="12700" prstMaterial="softEdge">
              <a:bevelT w="38100" h="38100"/>
              <a:contourClr>
                <a:srgbClr val="9E7800"/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4676" y="1798820"/>
            <a:ext cx="11197652" cy="4557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AAC32-9C93-47E9-B095-8AA949234180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EF3E5-9991-4EF6-9C7D-AD32AD7566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2458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AC8300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hyperlink" Target="http://img0.liveinternet.ru/images/attach/b/3/14/642/14642040_00000559831499695853146m549x500.jp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b/3/26/596/26596055_1212756189_3.jpg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и духовная жизнь общества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6944" y="931502"/>
            <a:ext cx="114788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Духовная культура.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Совокупность духовных ценностей и творческой деятельности по их производству, освоению и применению: наука, искусство, религия, мораль, право</a:t>
            </a:r>
            <a:r>
              <a:rPr lang="ru-RU" dirty="0" smtClean="0"/>
              <a:t>	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48575" y="414870"/>
            <a:ext cx="11369614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Сферы существования и развития культуры </a:t>
            </a:r>
          </a:p>
        </p:txBody>
      </p:sp>
      <p:pic>
        <p:nvPicPr>
          <p:cNvPr id="24578" name="Picture 2" descr="http://www.cheboksary.ru/images/701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3982" y="2277373"/>
            <a:ext cx="3605543" cy="4156165"/>
          </a:xfrm>
          <a:prstGeom prst="rect">
            <a:avLst/>
          </a:prstGeom>
          <a:noFill/>
        </p:spPr>
      </p:pic>
      <p:pic>
        <p:nvPicPr>
          <p:cNvPr id="24580" name="Picture 4" descr="http://womanadvice.ru/sites/default/files/imagecache/height_200/inessa/materialnaya_i_duhovnaya_kultur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13209" y="2337758"/>
            <a:ext cx="3735236" cy="4140679"/>
          </a:xfrm>
          <a:prstGeom prst="rect">
            <a:avLst/>
          </a:prstGeom>
          <a:noFill/>
        </p:spPr>
      </p:pic>
      <p:pic>
        <p:nvPicPr>
          <p:cNvPr id="6" name="i-main-pic" descr="Картинка 19 из 99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33118" y="2320506"/>
            <a:ext cx="3441940" cy="4048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5442" y="380364"/>
            <a:ext cx="11404120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Основные функции культуры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14068" y="983412"/>
          <a:ext cx="11352362" cy="539381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390845"/>
                <a:gridCol w="6961517"/>
              </a:tblGrid>
              <a:tr h="44337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Наименование функции</a:t>
                      </a:r>
                      <a:endParaRPr lang="ru-RU" sz="20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Ее содержание</a:t>
                      </a:r>
                      <a:endParaRPr lang="ru-RU" sz="2000" b="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20633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Познавательная.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Формирование целостного представления о народе, стране, эпохе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20633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Оценочная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Осуществление дифференциации</a:t>
                      </a:r>
                      <a:r>
                        <a:rPr lang="ru-RU" sz="20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ценностей, обогащение традиций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3395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Регулятивная ( нормативная)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Формирование системы и требований общества ко всем индивидам</a:t>
                      </a:r>
                      <a:r>
                        <a:rPr lang="ru-RU" sz="20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во всех областях жизни и деятельности( нормы морали, права, поведения)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20633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Информативная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Осуществление передачи и обмена знаниями, ценностями и опытом пре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20633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Коммуникативная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Сохранение, передача культурных ценностей, развитие и совершенствование личности через общение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3395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Социализации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Усвоение индивидом системы норм, знаний, ценностей, приучение</a:t>
                      </a:r>
                      <a:r>
                        <a:rPr lang="ru-RU" sz="20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к социальным ролям, нормативному поведению, стремление к самосовершенствованию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rhivurokov.ru/multiurok/html/2017/04/13/s_58ef0729dc605/img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5442" y="2562045"/>
            <a:ext cx="5017998" cy="386181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332" y="397617"/>
            <a:ext cx="11352362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Формы культуры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8701" y="920014"/>
            <a:ext cx="1137536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Народная культура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культура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coздаваемая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народом, бытующая в народных массах. Она включает в себя коллективную творческую деятельность народа, отражает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eгo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жизнь, воззрения, ценности. Ее произведения редко записываются, чаще они передаются из уст в уста. Народная культура, как правило, анонимна. У народных песен, танцев есть исполнители, но нет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aвторов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( мифы, легенды, сказки, песни, танцы)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i-main-pic" descr="Картинка 34 из 302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5430" y="2631057"/>
            <a:ext cx="5040312" cy="3764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ages.myshared.ru/4/308665/slide_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7585" y="1000663"/>
            <a:ext cx="7177178" cy="539151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5827" y="397617"/>
            <a:ext cx="11317856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Народная культура</a:t>
            </a:r>
          </a:p>
        </p:txBody>
      </p:sp>
      <p:pic>
        <p:nvPicPr>
          <p:cNvPr id="31750" name="Picture 6" descr="https://im0-tub-ru.yandex.net/i?id=6d7624a1b2b8e8b565fc163216aaa6cf&amp;n=33&amp;h=215&amp;w=3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91577" y="3743864"/>
            <a:ext cx="3562710" cy="2385055"/>
          </a:xfrm>
          <a:prstGeom prst="rect">
            <a:avLst/>
          </a:prstGeom>
          <a:noFill/>
        </p:spPr>
      </p:pic>
      <p:pic>
        <p:nvPicPr>
          <p:cNvPr id="31752" name="Picture 8" descr="https://im0-tub-ru.yandex.net/i?id=0b3309fb1e7cde8fe0f50fc1fd6b4a1b&amp;n=33&amp;h=215&amp;w=28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151963" y="948906"/>
            <a:ext cx="3433312" cy="28725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816" y="337233"/>
            <a:ext cx="11412746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Формы культуры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3464" y="863443"/>
            <a:ext cx="1113067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Элитарная культура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рассчитана  на узкий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кpуг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потребителей, подготовленных к восприятию сложных по форме и содержанию произведений. Например, это романы Дж. Джойса и М. Пруста, живопись М. Шагала и П. Пикассо, фильмы А. А.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Тapкoвcкoгo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и А. Куросавы, музыка А.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Шнитке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и С.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Губайдулиной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и т. п. Создается профессиональными творцами для сравнительно узкого круга людей.</a:t>
            </a:r>
          </a:p>
        </p:txBody>
      </p:sp>
      <p:pic>
        <p:nvPicPr>
          <p:cNvPr id="4" name="Содержимое 3" descr="1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02566" y="2562044"/>
            <a:ext cx="3867509" cy="37956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2" descr="E:\11 класс МХК\11 класс сюрреализм  Дали\презентации Дали\memory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44928" y="2518913"/>
            <a:ext cx="3822066" cy="38505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6626" name="Picture 2" descr="http://www.wassilykandinsky.ru/images/articles/11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04581" y="2544792"/>
            <a:ext cx="3769745" cy="38667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252823" y="6022039"/>
            <a:ext cx="3856008" cy="70788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В. Кандинский. « Без названия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100204" y="6022040"/>
            <a:ext cx="3726610" cy="70788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С. Дали. «Постоянство памяти»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7805" y="6030666"/>
            <a:ext cx="3933644" cy="70788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П. Пикассо « </a:t>
            </a:r>
            <a:r>
              <a:rPr lang="ru-RU" sz="2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Авиньонские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девицы»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s3-eu-central-1.amazonaws.com/gazeta-sviblovo/uploads/2017/04/Andrej-ruble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7885" y="2156604"/>
            <a:ext cx="3760817" cy="411480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48574" y="388991"/>
            <a:ext cx="11360988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Элитарная культура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13883" y="6056546"/>
            <a:ext cx="3882072" cy="40011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А. Тарковский  « А. Рублев»</a:t>
            </a:r>
          </a:p>
        </p:txBody>
      </p:sp>
      <p:pic>
        <p:nvPicPr>
          <p:cNvPr id="28680" name="Picture 8" descr="https://im0-tub-ru.yandex.net/i?id=2310acaded1306f898a3a8cc6a2d40ac-l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350370" y="2130725"/>
            <a:ext cx="3493698" cy="42770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8682" name="Picture 10" descr="http://cdnimg.rg.ru/i/gallery/f31a1900/525555c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86035" y="2173858"/>
            <a:ext cx="3778070" cy="38784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364966" y="6091050"/>
            <a:ext cx="4002658" cy="40011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 Сокуров «Фауст»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384876" y="5909897"/>
            <a:ext cx="3510952" cy="70788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А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 Куросава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« Телохранитель»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99691" y="906100"/>
            <a:ext cx="113063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«Без творческих поисков нет подлинного искусства.»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                                              Дмитрий Шостакович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212" y="952786"/>
            <a:ext cx="112315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-рассчитана на массовое потребление и на усредненный массовый вкус; </a:t>
            </a:r>
            <a:br>
              <a:rPr lang="ru-RU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стандартизована  по форме и содержанию; </a:t>
            </a:r>
            <a:br>
              <a:rPr lang="ru-RU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предполагает  коммерческий успех;  </a:t>
            </a:r>
            <a:br>
              <a:rPr lang="ru-RU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распространяется   средствами массовой информации( поп- культура, эстрадная музыка, сериалы, китч и др.)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9562" y="388990"/>
            <a:ext cx="11395495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Массовая культура </a:t>
            </a:r>
          </a:p>
        </p:txBody>
      </p:sp>
      <p:pic>
        <p:nvPicPr>
          <p:cNvPr id="29698" name="Picture 2" descr="http://lovingjustwise.com/mass-medi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8653" y="2665562"/>
            <a:ext cx="5080660" cy="3735237"/>
          </a:xfrm>
          <a:prstGeom prst="rect">
            <a:avLst/>
          </a:prstGeom>
          <a:noFill/>
        </p:spPr>
      </p:pic>
      <p:pic>
        <p:nvPicPr>
          <p:cNvPr id="29700" name="Picture 4" descr="https://im0-tub-ru.yandex.net/i?id=20d17d3f732c5ca40e6656090fe01928&amp;n=33&amp;h=215&amp;w=41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87064" y="2700068"/>
            <a:ext cx="4934310" cy="356270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371738"/>
            <a:ext cx="11395493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Влияние массовой  культуры на духовную жизнь общества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914401"/>
          <a:ext cx="11343736" cy="5537582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5598543"/>
                <a:gridCol w="5745193"/>
              </a:tblGrid>
              <a:tr h="56934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Позитивное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Негативное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69342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Утверждает простые и понятные представления о мире людей, о взаимоотношениях между ними, об образе жизни, что позволяет многим людям лучше ориентироваться в современном, быстро меняющемся мире 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 Ее произведения не выступают средством авторского самовыражения, а непосредственно обращены к читателю, слушателю, зрителю, учитывают его запросы.</a:t>
                      </a:r>
                    </a:p>
                    <a:p>
                      <a:r>
                        <a:rPr lang="ru-RU" sz="2000" kern="1200" dirty="0" smtClean="0">
                          <a:latin typeface="Arial" pitchFamily="34" charset="0"/>
                          <a:cs typeface="Arial" pitchFamily="34" charset="0"/>
                        </a:rPr>
                        <a:t>Отличается демократичностью (ее «продуктами» пользуются представители разных социальных групп), что соответствует нашему времени.</a:t>
                      </a:r>
                    </a:p>
                    <a:p>
                      <a:endParaRPr lang="ru-RU" sz="2000" b="0" i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Снижает общую планку духовной культуры общества, поскольку потакает невзыскательным вкусам «массового человека».</a:t>
                      </a:r>
                    </a:p>
                    <a:p>
                      <a:r>
                        <a:rPr lang="ru-RU" sz="20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Ведет к стандартизации и унификации не только образа жизни, но и образа мыслей миллионов людей.</a:t>
                      </a:r>
                    </a:p>
                    <a:p>
                      <a:r>
                        <a:rPr lang="ru-RU" sz="20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Рассчитана на пассивное потребление, так как не стимулирует никаких творческих импульсов в духовной сфере.</a:t>
                      </a:r>
                    </a:p>
                    <a:p>
                      <a:r>
                        <a:rPr lang="ru-RU" sz="20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Насаждает мифы в сознании людей («миф Золушки», «миф простого парня» и т. д.)  Формирует у людей через массированную рекламу искусственные потребности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83076" y="414068"/>
          <a:ext cx="11266100" cy="252984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5633050"/>
                <a:gridCol w="5633050"/>
              </a:tblGrid>
              <a:tr h="405441"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Отвечает запросам, потребностям многих людей, в том числе и потребности в интенсивном отдыхе, психологической разрядке</a:t>
                      </a:r>
                    </a:p>
                    <a:p>
                      <a:r>
                        <a:rPr lang="ru-RU" sz="2000" b="0" i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Имеет свои вершины — литературные, музыкальные, кинематографические произведения, которые уже по сути могут быть отнесены к «высокому» искусству</a:t>
                      </a:r>
                      <a:endParaRPr lang="ru-RU" sz="20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Используя современные СМИ, подменяет для многих людей реальную жизнь, навязывая определенные представления и предпочтения</a:t>
                      </a:r>
                    </a:p>
                    <a:p>
                      <a:endParaRPr lang="ru-RU" sz="1800" b="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18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4818" name="Picture 2" descr="https://im0-tub-ru.yandex.net/i?id=8180545f882433ffb4d8fd65f7db3eb8&amp;n=33&amp;h=181&amp;w=48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1" y="2993366"/>
            <a:ext cx="5469146" cy="3476445"/>
          </a:xfrm>
          <a:prstGeom prst="rect">
            <a:avLst/>
          </a:prstGeom>
          <a:noFill/>
        </p:spPr>
      </p:pic>
      <p:pic>
        <p:nvPicPr>
          <p:cNvPr id="34820" name="Picture 4" descr="Лучшая музыка поп 4 фотография.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35306" y="1561381"/>
            <a:ext cx="5175848" cy="48978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947" y="380364"/>
            <a:ext cx="11369615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Массовая культура </a:t>
            </a:r>
          </a:p>
        </p:txBody>
      </p:sp>
      <p:pic>
        <p:nvPicPr>
          <p:cNvPr id="37892" name="Picture 4" descr="http://marketing.by/upload/medialibrary/c98/andy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3381" y="2035834"/>
            <a:ext cx="6202092" cy="4451230"/>
          </a:xfrm>
          <a:prstGeom prst="rect">
            <a:avLst/>
          </a:prstGeom>
          <a:noFill/>
        </p:spPr>
      </p:pic>
      <p:pic>
        <p:nvPicPr>
          <p:cNvPr id="37894" name="Picture 6" descr="http://cs-msk-fd-4.ykt2.ru/media/upload/photo/2015/01/15/mini/IMG_0559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95691" y="1759789"/>
            <a:ext cx="5398278" cy="470570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067" y="957858"/>
            <a:ext cx="62972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«Культура как джем: чем шире размажешь, тем тоньше слой.»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          «Закон малинового джема»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43464" y="1086929"/>
            <a:ext cx="1138686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Духовная жизнь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это сфера деятельности человека и общества, которая охватывает богатство человеческих чувств и достижений разума, объединяет как усвоение накопленных духовных ценностей, так и творческое созидание новых.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http://www.completevibrationaltherapies.com/uploads/7/0/0/7/7007278/s495653167832006454_p16_i1_w1100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54151" y="2587925"/>
            <a:ext cx="5529532" cy="3841509"/>
          </a:xfrm>
          <a:prstGeom prst="rect">
            <a:avLst/>
          </a:prstGeom>
          <a:noFill/>
        </p:spPr>
      </p:pic>
      <p:pic>
        <p:nvPicPr>
          <p:cNvPr id="1031" name="Picture 7" descr="http://dizzwizz.ru/wp-content/uploads/2015/12/Duhovnaya-zhizn-obshhestva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2609" y="2613804"/>
            <a:ext cx="5382583" cy="383237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14068" y="380364"/>
            <a:ext cx="11430000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Духовная жизнь общества и личности </a:t>
            </a:r>
            <a:endParaRPr lang="ru-RU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6211" y="1004847"/>
            <a:ext cx="1124021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Субкультура - </a:t>
            </a:r>
            <a:r>
              <a:rPr lang="ru-RU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то часть общей культуры нации, в отдельных аспектах отличающаяся от целого или противостоящая ему, но в главных чертах согласующаяся и продолжающая культуру нации, которая получила название доминирующей культуры. Субкультура отличается от доминирующей культуры: языком; взглядами на жизнь; манерами поведения;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прической;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модой,обычаями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 Субкультура всегда отличается некоторой локальностью и в определенной степени замкнутостью, в той или иной степени лояльна к основным ценностным установкам господствующей культуры (женская, детская, молодежная и др.)</a:t>
            </a:r>
          </a:p>
          <a:p>
            <a:pPr lvl="0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8573" y="414869"/>
            <a:ext cx="11326483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Разновидности культуры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6444" y="3200400"/>
            <a:ext cx="3098410" cy="3176228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6866" name="Picture 2" descr="http://alt-sector.net/uploads/posts/2011-08/1313875498_800px-cybergoth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91245" y="3191773"/>
            <a:ext cx="4117975" cy="3301971"/>
          </a:xfrm>
          <a:prstGeom prst="rect">
            <a:avLst/>
          </a:prstGeom>
          <a:noFill/>
        </p:spPr>
      </p:pic>
      <p:pic>
        <p:nvPicPr>
          <p:cNvPr id="36868" name="Picture 4" descr="https://im0-tub-ru.yandex.net/i?id=4f66fad0b4a77afa4a0a91bd1b99dcd8&amp;n=33&amp;h=215&amp;w=32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95623" y="3200400"/>
            <a:ext cx="3709357" cy="316589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4453" y="311353"/>
            <a:ext cx="11283351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Разновидности культуры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5223" y="873545"/>
            <a:ext cx="1111082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Контркультура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-это протест, несогласие, активная </a:t>
            </a:r>
          </a:p>
          <a:p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оппозиция.Она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появляется там, где господствующая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культура уже не в полной мере соответствует реалиям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нового времени. Поэтому контркультура появляется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как отрицание устаревших культурных форм, как утверждение новых сил.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Одной из движущих сил формирования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контркультурных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тенденций является потребность в самоутверждении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(битники, хиппи и панки; левые радикалы; андеграунд,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скинхеды и др.) 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2" descr="контркультура это культура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9862" y="3692106"/>
            <a:ext cx="5158296" cy="2770188"/>
          </a:xfrm>
          <a:prstGeom prst="rect">
            <a:avLst/>
          </a:prstGeom>
          <a:noFill/>
        </p:spPr>
      </p:pic>
      <p:pic>
        <p:nvPicPr>
          <p:cNvPr id="38916" name="Picture 4" descr="http://s00.yaplakal.com/pics/pics_original/3/5/4/61454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81026" y="1104180"/>
            <a:ext cx="4123426" cy="534765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3080" y="879266"/>
            <a:ext cx="112315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Д. С. Лихачев писал: «Настоящие ценности культуры развиваются только в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coприкосновении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с другими культурами, вырастают на богатой культурной почве и учитывают опыт соседей».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2310" y="337232"/>
            <a:ext cx="11438626" cy="523220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Проблема многообразия культур.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0074" y="1612512"/>
            <a:ext cx="112545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Культурное многообразие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это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многовариантность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, неоднородность национальной культуры в целом либо различия национальных культур в рамках общечеловеческой культуры.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Культурные различия один из источников многообразия исторического процесса, придающий ему многокрасочность, многомерность</a:t>
            </a: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62" name="Picture 2" descr="http://static.akipress.org/127/.upload/kgnews/5/10705.1.14315805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7970" y="2941608"/>
            <a:ext cx="4451231" cy="3484352"/>
          </a:xfrm>
          <a:prstGeom prst="rect">
            <a:avLst/>
          </a:prstGeom>
          <a:noFill/>
        </p:spPr>
      </p:pic>
      <p:pic>
        <p:nvPicPr>
          <p:cNvPr id="3074" name="Picture 2" descr="http://dailyglobewatch.com/admin/images/post/featured_image/image201609180449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84475" y="2924354"/>
            <a:ext cx="6633714" cy="346781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223" y="1067140"/>
            <a:ext cx="1118845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Одни ученые  полагают, что локальные культуры развиваются по своим внутренним законам и непроницаемы для влияния извне, поэтому говорить о планетарном единстве человечества нельзя.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Другие культурологи утверждают, что уникальность каждой из локальных культур не исключает их взаимодействия и синтеза.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17586" y="475255"/>
            <a:ext cx="11291976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Проблема многообразия культур.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20839" y="2718123"/>
            <a:ext cx="6461184" cy="400110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Способы культурного взаимодействия</a:t>
            </a:r>
            <a:endParaRPr lang="ru-RU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38687" y="4114800"/>
            <a:ext cx="2838090" cy="193899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Колонизация- простейшая форма взаимодействия и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взаимопроникнове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ния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13540" y="4088920"/>
            <a:ext cx="2863970" cy="193899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 Прививка черенка на чужое дерево»- черенок остается чужеродным элементом</a:t>
            </a: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393502" y="4088920"/>
            <a:ext cx="2907103" cy="1938992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Взаимный равноправный диалог – в результате происходит обмен ценностями</a:t>
            </a:r>
          </a:p>
          <a:p>
            <a:pPr algn="ctr"/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Прямая со стрелкой 12"/>
          <p:cNvCxnSpPr>
            <a:stCxn id="5" idx="2"/>
            <a:endCxn id="9" idx="0"/>
          </p:cNvCxnSpPr>
          <p:nvPr/>
        </p:nvCxnSpPr>
        <p:spPr>
          <a:xfrm rot="5400000">
            <a:off x="3806299" y="1869667"/>
            <a:ext cx="996567" cy="349369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2"/>
          </p:cNvCxnSpPr>
          <p:nvPr/>
        </p:nvCxnSpPr>
        <p:spPr>
          <a:xfrm rot="5400000">
            <a:off x="5594122" y="3571228"/>
            <a:ext cx="910304" cy="431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5" idx="2"/>
            <a:endCxn id="11" idx="0"/>
          </p:cNvCxnSpPr>
          <p:nvPr/>
        </p:nvCxnSpPr>
        <p:spPr>
          <a:xfrm rot="16200000" flipH="1">
            <a:off x="7463899" y="1705764"/>
            <a:ext cx="970687" cy="3795623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189" y="380365"/>
            <a:ext cx="11404120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Диалог культур. Толерантность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0075" y="886939"/>
            <a:ext cx="1127184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Диалог культур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- это прежде всего желание представителей разных культур лучше узнать и понять друг друга, независимо от того, живут ли они в противоположных частях света или на одной улице, это отказ от негативных стереотипов и предвзятого отношения к представителям других культур .Диалог культур неразрывно связан с толерантностью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6" descr="http://900igr.net/up/datai/250731/0026-009-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424" y="2329131"/>
            <a:ext cx="4924425" cy="4111985"/>
          </a:xfrm>
          <a:prstGeom prst="rect">
            <a:avLst/>
          </a:prstGeom>
          <a:noFill/>
        </p:spPr>
      </p:pic>
      <p:pic>
        <p:nvPicPr>
          <p:cNvPr id="5" name="Picture 4" descr="http://dkshahtinskii.ru/assets/images/resources/197/%D0%BC%D0%B8%D1%80-%D0%BD%D0%B0-%D0%B7%D0%B5%D0%BC%D0%BB%D0%B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8875" y="2596550"/>
            <a:ext cx="5054660" cy="371726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947" y="311353"/>
            <a:ext cx="11309230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Диалог культур. Толерантность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38354" y="978969"/>
            <a:ext cx="1118846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Толерантность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(от лат.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tolerantia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— терпение, терпеливость, принятие) —терпимость к иному мировоззрению, образу жизни, поведению и обычаям. Толерантность необходима по отношению к особенностям различных народов, наций и религий. Толерантность основывается на гуманистических принципах признания: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непреходящей ценности человека;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черт человеческой индивидуальности и уникальности;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права на непохожесть,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инакость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8914" name="Picture 2" descr="http://kozlov.cap.ru/UserFiles/news/201706/19/Original/267671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77177" y="2216989"/>
            <a:ext cx="4597880" cy="4155746"/>
          </a:xfrm>
          <a:prstGeom prst="rect">
            <a:avLst/>
          </a:prstGeom>
          <a:noFill/>
        </p:spPr>
      </p:pic>
      <p:pic>
        <p:nvPicPr>
          <p:cNvPr id="38916" name="Picture 4" descr="http://kazac.yarono.ru/wp-content/uploads/2016/11/img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4452" y="3096883"/>
            <a:ext cx="3752491" cy="336007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95954" y="3147060"/>
            <a:ext cx="35109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Толерантность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-сложная стратегия поведения, 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включающая готовность: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без протеста воспринимать иные взгляды;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уважать свободы другого человека;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проявлять сострадание;</a:t>
            </a:r>
          </a:p>
          <a:p>
            <a:pPr lvl="0"/>
            <a:r>
              <a:rPr lang="ru-RU" sz="2000" dirty="0" smtClean="0">
                <a:latin typeface="Arial" pitchFamily="34" charset="0"/>
                <a:cs typeface="Arial" pitchFamily="34" charset="0"/>
              </a:rPr>
              <a:t>выражать великодушие и терпение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57201" y="354485"/>
            <a:ext cx="11291976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Диалог культур. Толерантность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78371" y="1043797"/>
            <a:ext cx="4554746" cy="400110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Формы толерантности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26083" y="2001329"/>
            <a:ext cx="2260121" cy="2585323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Государственная –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отражается в законодательстве, в политической практике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29201" y="1958197"/>
            <a:ext cx="2267488" cy="2554545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Общественная -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отражена в общественной психологии, сознании, моральных нормах и правилах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37427" y="1958196"/>
            <a:ext cx="2242868" cy="2554545"/>
          </a:xfrm>
          <a:prstGeom prst="rect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Личная-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проявляется в социальных взаимодействиях индивида</a:t>
            </a: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 стрелкой 13"/>
          <p:cNvCxnSpPr>
            <a:stCxn id="6" idx="2"/>
          </p:cNvCxnSpPr>
          <p:nvPr/>
        </p:nvCxnSpPr>
        <p:spPr>
          <a:xfrm rot="5400000">
            <a:off x="4314457" y="217710"/>
            <a:ext cx="515091" cy="29674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5803111" y="1731442"/>
            <a:ext cx="431321" cy="494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7226271" y="126732"/>
            <a:ext cx="557421" cy="320902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://my-ivanovo.ru/wp-content/uploads/2014/10/%D0%B4%D0%BD%D0%B8-%D1%80%D0%BE%D1%81%D1%81%D0%B8%D0%B9%D1%81%D0%BA%D0%BE%D0%B9-%D0%BA%D1%83%D0%BB%D1%8C%D1%82%D1%83%D1%80%D1%8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67954" y="4796287"/>
            <a:ext cx="2678801" cy="1702190"/>
          </a:xfrm>
          <a:prstGeom prst="rect">
            <a:avLst/>
          </a:prstGeom>
          <a:noFill/>
        </p:spPr>
      </p:pic>
      <p:pic>
        <p:nvPicPr>
          <p:cNvPr id="1030" name="Picture 6" descr="http://img.russia.edu.ru/novosti/1386574663_1355218677_festival-druzhby-narodo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0023" y="4666889"/>
            <a:ext cx="2665562" cy="1659147"/>
          </a:xfrm>
          <a:prstGeom prst="rect">
            <a:avLst/>
          </a:prstGeom>
          <a:noFill/>
        </p:spPr>
      </p:pic>
      <p:pic>
        <p:nvPicPr>
          <p:cNvPr id="1032" name="Picture 8" descr="http://orenetno.orb.ru/data/files/dictionary/1454/103/%D0%92%D1%81%D0%B5%D0%BC%D0%B8%D1%80%D0%BD%D1%8B%D0%B9%20%D0%B4%D0%B5%D0%BD%D1%8C%20%D0%BA%D0%BE%D1%80%D0%B5%D0%BD%D0%BD%D1%8B%D1%85%20%D0%BD%D0%B0%D1%80%D0%BE%D0%B4%D0%BE%D0%B2%20%D0%BC%D0%B8%D1%80%D0%B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27" y="4649638"/>
            <a:ext cx="3510652" cy="17641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605842" y="979223"/>
            <a:ext cx="8273931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Духовная жизнь общества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(или духовная сфера жизни общества) охватывает науку, нравственность,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7373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религию,философию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искусство, научные учреждения, учреждения культуры, религиозные организации, соответствующую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7373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дeятельность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людей.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этой деятельности характерно разделение на два вида: духовно-теоретическую и духовно-практическую.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Духовно-теоретическая деятельность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представляет собой производство духовных благ и ценностей. Ее продуктом являются мысли, идеи, теории, идеалы, художественные образы, которые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7373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мoгут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73737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принимать форму научных и художественных произведений.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8574" y="414870"/>
            <a:ext cx="11317856" cy="954107"/>
          </a:xfrm>
          <a:prstGeom prst="rect">
            <a:avLst/>
          </a:prstGeom>
          <a:solidFill>
            <a:schemeClr val="bg2"/>
          </a:solidFill>
          <a:ln w="571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Духовная жизнь общества и личности </a:t>
            </a:r>
            <a:endParaRPr lang="ru-RU" sz="2800" b="1" dirty="0" smtClean="0"/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800" b="1" dirty="0"/>
          </a:p>
        </p:txBody>
      </p:sp>
      <p:pic>
        <p:nvPicPr>
          <p:cNvPr id="22530" name="Picture 2" descr="http://www.mirboga.ru/sites/default/files/imagecache/fb/mainimages/article/50/1986/136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83283" y="4140681"/>
            <a:ext cx="3131688" cy="2390686"/>
          </a:xfrm>
          <a:prstGeom prst="rect">
            <a:avLst/>
          </a:prstGeom>
          <a:noFill/>
        </p:spPr>
      </p:pic>
      <p:pic>
        <p:nvPicPr>
          <p:cNvPr id="22532" name="Picture 4" descr="http://1.bp.blogspot.com/-vk9qqf4NuFc/VgU5XOiVXDI/AAAAAAAAAjY/M7vrwR2UOCU/s1600/1_5414081a358ec5414081a3592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4753" y="983411"/>
            <a:ext cx="3087956" cy="299336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58483" y="4192438"/>
            <a:ext cx="77263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Духовно-практическая 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деятельность</a:t>
            </a:r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37373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это сохранение, воспроизведение, распределение, распространение, а также потребление созданных духовных </a:t>
            </a:r>
            <a:r>
              <a:rPr lang="ru-RU" sz="2000" dirty="0" err="1" smtClean="0">
                <a:solidFill>
                  <a:srgbClr val="37373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цeнностей</a:t>
            </a:r>
            <a:r>
              <a:rPr lang="ru-RU" sz="2000" dirty="0" smtClean="0">
                <a:solidFill>
                  <a:srgbClr val="373737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т. е. деятельность, конечным результатом которой является изменение сознания людей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328" y="1006278"/>
            <a:ext cx="111424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 духовному миру личности,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обычно относят знания, веру, потребности, способности и стремления людей. Неотъемлемой ее частью является и сфера человеческих эмоций и переживаний. Одним из главных условий полноценной духовной жизни личности является овладение накопленными обществом в ходе истории знаниями, умениями, ценностями, т. е. освоение культуры. 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3" descr="http://rakursvl.ru/wp-content/uploads/2017/02/z_af9bd99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0029" y="2587926"/>
            <a:ext cx="4899504" cy="38421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62309" y="406243"/>
            <a:ext cx="11421374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Духовная жизнь общества и личности  </a:t>
            </a:r>
            <a:endParaRPr lang="ru-RU" sz="2800" b="1" dirty="0"/>
          </a:p>
        </p:txBody>
      </p:sp>
      <p:pic>
        <p:nvPicPr>
          <p:cNvPr id="18434" name="Picture 2" descr="http://www.stihi.ru/pics/2010/04/15/789.jpg?846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96022" y="2622430"/>
            <a:ext cx="4589552" cy="387359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~1\user\LOCALS~1\Temp\FineReader11\media\image49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45721" y="1720825"/>
            <a:ext cx="10041147" cy="462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48574" y="414870"/>
            <a:ext cx="11386867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Духовная жизнь общества и личности  </a:t>
            </a:r>
            <a:endParaRPr lang="ru-RU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48574" y="319980"/>
            <a:ext cx="11222966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Основные подходы к пониманию культуры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2070340" y="1302589"/>
            <a:ext cx="8082951" cy="258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1103611" y="1700205"/>
            <a:ext cx="2424593" cy="2871795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Технологический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Культура- совокупность всех достижений в развитии материальной и духовной жизни общества </a:t>
            </a:r>
          </a:p>
          <a:p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994695" y="1631192"/>
            <a:ext cx="2501660" cy="2923553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b="1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Деятельностный</a:t>
            </a:r>
            <a:endParaRPr lang="ru-RU" sz="2000" b="1" u="sng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Культура-осуществляемая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 сферах материальной и духовной жизни общества творческая деятельность</a:t>
            </a:r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8807569" y="1639019"/>
            <a:ext cx="2389517" cy="2958859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Ценностный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Культура- практическая реализация общечеловеческих ценностей в целях и отношениях людей</a:t>
            </a:r>
          </a:p>
        </p:txBody>
      </p:sp>
      <p:cxnSp>
        <p:nvCxnSpPr>
          <p:cNvPr id="14" name="Прямая соединительная линия 13"/>
          <p:cNvCxnSpPr>
            <a:stCxn id="3" idx="2"/>
          </p:cNvCxnSpPr>
          <p:nvPr/>
        </p:nvCxnSpPr>
        <p:spPr>
          <a:xfrm rot="5400000">
            <a:off x="5681557" y="1217390"/>
            <a:ext cx="752690" cy="431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1940943" y="1483743"/>
            <a:ext cx="353688" cy="862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9967823" y="1462180"/>
            <a:ext cx="319180" cy="1725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412" name="Picture 4" descr="http://ic.pics.livejournal.com/zharevna/42440290/83448/83448_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2091" y="4641011"/>
            <a:ext cx="3364301" cy="1806215"/>
          </a:xfrm>
          <a:prstGeom prst="rect">
            <a:avLst/>
          </a:prstGeom>
          <a:noFill/>
        </p:spPr>
      </p:pic>
      <p:pic>
        <p:nvPicPr>
          <p:cNvPr id="17414" name="Picture 6" descr="http://www.admvpol.ru/upload/iblock/a0e/PHtkTkj-gH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850701" y="4692769"/>
            <a:ext cx="2769080" cy="1725283"/>
          </a:xfrm>
          <a:prstGeom prst="rect">
            <a:avLst/>
          </a:prstGeom>
          <a:noFill/>
        </p:spPr>
      </p:pic>
      <p:pic>
        <p:nvPicPr>
          <p:cNvPr id="17416" name="Picture 8" descr="http://mkrf.ru/upload/iblock/137/13789647440fb46ef6dab685c1c39cc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8649" y="4649638"/>
            <a:ext cx="3381555" cy="178135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3078" y="973203"/>
            <a:ext cx="11257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Сам термин «культура» изначально в латинском языке означал «возделывание, обработка почвы». В значении, близком к современному пониманию, это слово впервые употребил в 1 в. до н. э. римский философ и оратор Цицерон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 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http://www.knigikratko.ru/files/books/8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21902" y="2199736"/>
            <a:ext cx="4580626" cy="420968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31321" y="380365"/>
            <a:ext cx="11395494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Понятие культуры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6816" y="2622278"/>
            <a:ext cx="671135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 Культура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это умственная деятельность человека в противоположность невежеству и бескультурью варваров»</a:t>
            </a:r>
          </a:p>
          <a:p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Марк Тулий Цицерон ( 106-43 гг. до н.э.)</a:t>
            </a:r>
            <a:endParaRPr lang="ru-RU" sz="2400" dirty="0" smtClean="0"/>
          </a:p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4453" y="371738"/>
            <a:ext cx="11309229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Понятие культуры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2808" y="2648309"/>
            <a:ext cx="3027871" cy="6038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6212" y="3597216"/>
            <a:ext cx="4270075" cy="27345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39487" y="3692106"/>
            <a:ext cx="4088921" cy="2700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87660" y="1277511"/>
            <a:ext cx="2700068" cy="707886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Культура</a:t>
            </a:r>
          </a:p>
          <a:p>
            <a:pPr algn="ctr"/>
            <a:endParaRPr lang="ru-RU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21433" y="2605177"/>
            <a:ext cx="3053752" cy="707886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широком смысле слова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4838" y="3598018"/>
            <a:ext cx="4252822" cy="2862322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Исторический обусловленный динамический комплекс постоянно обновляющихся во всех сферах общественной жизни форм, принципов, способов и результатов активной творческой деятельности людей</a:t>
            </a: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41079" y="3588589"/>
            <a:ext cx="4270075" cy="2862322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Процесс активной творческой деятельности, в ходе которой создаются, распределяются и потребляются духовные ценности</a:t>
            </a: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988061" y="2648309"/>
            <a:ext cx="3088256" cy="707886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узком смысле слова</a:t>
            </a:r>
          </a:p>
          <a:p>
            <a:endParaRPr lang="ru-RU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трелка вниз 21"/>
          <p:cNvSpPr/>
          <p:nvPr/>
        </p:nvSpPr>
        <p:spPr>
          <a:xfrm>
            <a:off x="2337759" y="3269411"/>
            <a:ext cx="484632" cy="301925"/>
          </a:xfrm>
          <a:prstGeom prst="downArrow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9264770" y="3355676"/>
            <a:ext cx="484632" cy="267419"/>
          </a:xfrm>
          <a:prstGeom prst="downArrow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углом вверх 24"/>
          <p:cNvSpPr/>
          <p:nvPr/>
        </p:nvSpPr>
        <p:spPr>
          <a:xfrm flipH="1" flipV="1">
            <a:off x="2320505" y="1621765"/>
            <a:ext cx="2432649" cy="948905"/>
          </a:xfrm>
          <a:prstGeom prst="bentUpArrow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углом вверх 25"/>
          <p:cNvSpPr/>
          <p:nvPr/>
        </p:nvSpPr>
        <p:spPr>
          <a:xfrm flipV="1">
            <a:off x="7496354" y="1654547"/>
            <a:ext cx="2165231" cy="950630"/>
          </a:xfrm>
          <a:prstGeom prst="bentUpArrow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4068" y="380364"/>
            <a:ext cx="11369615" cy="523220"/>
          </a:xfrm>
          <a:prstGeom prst="rect">
            <a:avLst/>
          </a:prstGeom>
          <a:solidFill>
            <a:schemeClr val="bg2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Сферы существования и развития культуры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3208" y="991886"/>
            <a:ext cx="1109069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Материальная культура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Связана с производством и освоением предметов и явлений материального мира, с изменением физической природы человека; материально-технические средства труда, материально- технические средства труда, коммуникация, культурно-бытовые сооружения, производственный опыт людей и др.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dirty="0" smtClean="0"/>
          </a:p>
        </p:txBody>
      </p:sp>
      <p:pic>
        <p:nvPicPr>
          <p:cNvPr id="23555" name="Picture 3" descr="https://im0-tub-ru.yandex.net/i?id=98bbf9234a2d71d2ae332557ab8cc5f3-sr&amp;n=1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9257" y="3001992"/>
            <a:ext cx="3433015" cy="3303917"/>
          </a:xfrm>
          <a:prstGeom prst="rect">
            <a:avLst/>
          </a:prstGeom>
          <a:noFill/>
        </p:spPr>
      </p:pic>
      <p:pic>
        <p:nvPicPr>
          <p:cNvPr id="23557" name="Picture 5" descr="https://im0-tub-ru.yandex.net/i?id=1c3fc7c67cd990bb54852502d5d63ed1&amp;n=33&amp;h=215&amp;w=33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89985" y="3062377"/>
            <a:ext cx="3400904" cy="3364302"/>
          </a:xfrm>
          <a:prstGeom prst="rect">
            <a:avLst/>
          </a:prstGeom>
          <a:noFill/>
        </p:spPr>
      </p:pic>
      <p:pic>
        <p:nvPicPr>
          <p:cNvPr id="8" name="Picture 3" descr="C:\Documents and Settings\ЛЛВ\Рабочий стол\культура\pic_200554_18mn54s14mls38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1488" y="3079630"/>
            <a:ext cx="3857625" cy="3234906"/>
          </a:xfrm>
          <a:prstGeom prst="rect">
            <a:avLst/>
          </a:prstGeom>
          <a:noFill/>
          <a:ln w="5080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овая рамка 14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новая рамка 14" id="{E809D76D-9873-496A-8467-8380F0FC8DF8}" vid="{42CA21C2-BC89-406F-B0F7-A4173E54FE8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новая рамка 14</Template>
  <TotalTime>727</TotalTime>
  <Words>1489</Words>
  <Application>Microsoft Office PowerPoint</Application>
  <PresentationFormat>Произвольный</PresentationFormat>
  <Paragraphs>131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новая рамка 14</vt:lpstr>
      <vt:lpstr>Культура и духовная жизнь общества 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68</cp:revision>
  <dcterms:created xsi:type="dcterms:W3CDTF">2017-01-15T06:23:50Z</dcterms:created>
  <dcterms:modified xsi:type="dcterms:W3CDTF">2019-06-09T16:28:42Z</dcterms:modified>
</cp:coreProperties>
</file>