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57" r:id="rId4"/>
    <p:sldId id="258" r:id="rId5"/>
    <p:sldId id="262" r:id="rId6"/>
    <p:sldId id="282" r:id="rId7"/>
    <p:sldId id="265" r:id="rId8"/>
    <p:sldId id="263" r:id="rId9"/>
    <p:sldId id="273" r:id="rId10"/>
    <p:sldId id="280" r:id="rId11"/>
    <p:sldId id="283" r:id="rId12"/>
    <p:sldId id="276" r:id="rId13"/>
    <p:sldId id="279" r:id="rId14"/>
    <p:sldId id="27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48" d="100"/>
          <a:sy n="48" d="100"/>
        </p:scale>
        <p:origin x="-102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737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6472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7280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5399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183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261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372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596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7826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985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511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15223-78DB-4957-9F17-0735ACB193C1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49D422-D8DE-435C-8159-214D030281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976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oxdesign.ru/aphorism/author/a_voltaire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61409"/>
            <a:ext cx="8880764" cy="3181558"/>
          </a:xfr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  <a:b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Связь славянских языков </a:t>
            </a:r>
            <a:r>
              <a:rPr lang="ru-RU" b="1" u="sng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u="sng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u="sng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47744"/>
            <a:ext cx="10253472" cy="196291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«В» класса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Куспанова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Доминика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Верстюк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Ю.А.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2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Алфавит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7612" y="1629681"/>
            <a:ext cx="3500535" cy="435133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РУССКИЙ</a:t>
            </a:r>
          </a:p>
          <a:p>
            <a:pPr algn="ctr">
              <a:buNone/>
            </a:pPr>
            <a:r>
              <a:rPr lang="ru-RU" dirty="0" smtClean="0"/>
              <a:t>33 буквы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853612" y="1620350"/>
            <a:ext cx="35005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PacBell\Desktop\20564_St_Alfavit-800x8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59029" y="2885622"/>
            <a:ext cx="3500437" cy="3500437"/>
          </a:xfrm>
          <a:prstGeom prst="rect">
            <a:avLst/>
          </a:prstGeom>
          <a:noFill/>
        </p:spPr>
      </p:pic>
      <p:sp>
        <p:nvSpPr>
          <p:cNvPr id="10" name="Содержимое 2"/>
          <p:cNvSpPr>
            <a:spLocks noGrp="1"/>
          </p:cNvSpPr>
          <p:nvPr>
            <p:ph sz="half" idx="1"/>
          </p:nvPr>
        </p:nvSpPr>
        <p:spPr>
          <a:xfrm>
            <a:off x="8296470" y="1679444"/>
            <a:ext cx="3500535" cy="462804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БЕЛОРУССКИЙ </a:t>
            </a:r>
          </a:p>
          <a:p>
            <a:pPr algn="ctr">
              <a:buNone/>
            </a:pPr>
            <a:r>
              <a:rPr lang="ru-RU" dirty="0" smtClean="0"/>
              <a:t>32 буквы</a:t>
            </a:r>
            <a:endParaRPr lang="ru-RU" dirty="0"/>
          </a:p>
        </p:txBody>
      </p:sp>
      <p:pic>
        <p:nvPicPr>
          <p:cNvPr id="1027" name="Picture 3" descr="C:\Users\PacBell\Desktop\f921ff87364e4d3bc15b02b0107e1a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0452" y="3032449"/>
            <a:ext cx="3502025" cy="3154447"/>
          </a:xfrm>
          <a:prstGeom prst="rect">
            <a:avLst/>
          </a:prstGeom>
          <a:noFill/>
        </p:spPr>
      </p:pic>
      <p:sp>
        <p:nvSpPr>
          <p:cNvPr id="12" name="Содержимое 2"/>
          <p:cNvSpPr>
            <a:spLocks noGrp="1"/>
          </p:cNvSpPr>
          <p:nvPr>
            <p:ph sz="half" idx="1"/>
          </p:nvPr>
        </p:nvSpPr>
        <p:spPr>
          <a:xfrm>
            <a:off x="4250095" y="1673223"/>
            <a:ext cx="3500535" cy="462804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УКРАИНСКИЙ </a:t>
            </a:r>
          </a:p>
          <a:p>
            <a:pPr algn="ctr">
              <a:buNone/>
            </a:pPr>
            <a:r>
              <a:rPr lang="ru-RU" dirty="0" smtClean="0"/>
              <a:t>33 буквы</a:t>
            </a:r>
            <a:endParaRPr lang="ru-RU" dirty="0"/>
          </a:p>
        </p:txBody>
      </p:sp>
      <p:pic>
        <p:nvPicPr>
          <p:cNvPr id="1028" name="Picture 4" descr="C:\Users\PacBell\Desktop\10180565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7830" y="2715208"/>
            <a:ext cx="2884520" cy="3498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25" y="365125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5. Эксперимент</a:t>
            </a:r>
            <a:br>
              <a:rPr lang="ru-RU" b="1" dirty="0" smtClean="0"/>
            </a:br>
            <a:r>
              <a:rPr lang="ru-RU" b="1" dirty="0" smtClean="0"/>
              <a:t>Цель: определение понимания учащимися украинского и белорусского языков.</a:t>
            </a:r>
            <a:br>
              <a:rPr lang="ru-RU" b="1" dirty="0" smtClean="0"/>
            </a:br>
            <a:r>
              <a:rPr lang="ru-RU" b="1" dirty="0" smtClean="0"/>
              <a:t>Участвовало: 10 учащихся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859971" y="1571884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11006" y="1912470"/>
          <a:ext cx="6035965" cy="4535473"/>
        </p:xfrm>
        <a:graphic>
          <a:graphicData uri="http://schemas.openxmlformats.org/drawingml/2006/table">
            <a:tbl>
              <a:tblPr/>
              <a:tblGrid>
                <a:gridCol w="3017510"/>
                <a:gridCol w="3018455"/>
              </a:tblGrid>
              <a:tr h="560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Украинский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Белорусский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0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дивчина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дзявчина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0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щодэннык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дзёник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114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отэць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айцець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0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маты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маци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0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брат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брат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0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кава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кава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560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панчоха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панчоха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21896" y="417097"/>
          <a:ext cx="10668000" cy="5999744"/>
        </p:xfrm>
        <a:graphic>
          <a:graphicData uri="http://schemas.openxmlformats.org/drawingml/2006/table">
            <a:tbl>
              <a:tblPr/>
              <a:tblGrid>
                <a:gridCol w="3555629"/>
                <a:gridCol w="3555629"/>
                <a:gridCol w="3556742"/>
              </a:tblGrid>
              <a:tr h="741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Русский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Украинский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Белорусский</a:t>
                      </a:r>
                      <a:endParaRPr lang="ru-RU" sz="3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41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девушка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дивчина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дзявчина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41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дневник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щодэннык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дзёник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8089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отец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отэць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айцець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41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мать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smtClean="0">
                          <a:latin typeface="Times New Roman"/>
                          <a:ea typeface="Calibri"/>
                          <a:cs typeface="Times New Roman"/>
                        </a:rPr>
                        <a:t>маты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маци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41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брат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>
                          <a:latin typeface="Times New Roman"/>
                          <a:ea typeface="Calibri"/>
                          <a:cs typeface="Times New Roman"/>
                        </a:rPr>
                        <a:t>брат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брат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41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кофе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кава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кава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7415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чулок</a:t>
                      </a:r>
                      <a:endParaRPr lang="ru-RU" sz="2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панчоха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923925" algn="l"/>
                        </a:tabLst>
                      </a:pPr>
                      <a:r>
                        <a:rPr lang="ru-RU" sz="2800" b="1" dirty="0" err="1">
                          <a:latin typeface="Times New Roman"/>
                          <a:ea typeface="Calibri"/>
                          <a:cs typeface="Times New Roman"/>
                        </a:rPr>
                        <a:t>панчоха</a:t>
                      </a:r>
                      <a:endParaRPr lang="ru-RU" sz="2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Вывод.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897294" y="2094398"/>
            <a:ext cx="10411408" cy="4129120"/>
          </a:xfrm>
          <a:prstGeom prst="rect">
            <a:avLst/>
          </a:prstGeom>
          <a:solidFill>
            <a:srgbClr val="FFC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Русский, украинский и белорусский языки имеют общие корни.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ru-RU" sz="28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Русский, украинский и белорусский языки имеют похожий алфавит.</a:t>
            </a:r>
          </a:p>
          <a:p>
            <a:pPr lvl="0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Есть слова, которые звучат и пишутся одинаково.</a:t>
            </a:r>
          </a:p>
          <a:p>
            <a:pPr lvl="0">
              <a:lnSpc>
                <a:spcPct val="90000"/>
              </a:lnSpc>
              <a:spcBef>
                <a:spcPct val="0"/>
              </a:spcBef>
            </a:pP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ct val="0"/>
              </a:spcBef>
              <a:buFont typeface="Wingdings" pitchFamily="2" charset="2"/>
              <a:buChar char="q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Значительная схожесть между белорусским и украинским языками.</a:t>
            </a:r>
          </a:p>
          <a:p>
            <a:pPr lvl="0">
              <a:lnSpc>
                <a:spcPct val="90000"/>
              </a:lnSpc>
              <a:spcBef>
                <a:spcPct val="0"/>
              </a:spcBef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702" y="365125"/>
            <a:ext cx="10251584" cy="1325563"/>
          </a:xfrm>
          <a:solidFill>
            <a:srgbClr val="FFC000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69702" y="1825624"/>
            <a:ext cx="10251584" cy="47812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51507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54225" y="2949501"/>
            <a:ext cx="10515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Знать много языков - значит иметь много ключей к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одному замку. -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Вольтер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091" y="308633"/>
            <a:ext cx="10644300" cy="1325563"/>
          </a:xfr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6091" y="1763228"/>
            <a:ext cx="5625920" cy="4351338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/>
              <a:t>Введение.</a:t>
            </a:r>
            <a:endParaRPr lang="ru-RU" sz="2400" dirty="0" smtClean="0"/>
          </a:p>
          <a:p>
            <a:pPr lvl="0"/>
            <a:r>
              <a:rPr lang="ru-RU" sz="2400" b="1" dirty="0" smtClean="0"/>
              <a:t>Происхождение славянских языков.</a:t>
            </a:r>
            <a:endParaRPr lang="ru-RU" sz="2400" dirty="0" smtClean="0"/>
          </a:p>
          <a:p>
            <a:pPr lvl="0"/>
            <a:r>
              <a:rPr lang="ru-RU" sz="2400" b="1" dirty="0" smtClean="0"/>
              <a:t>Группы славянского языка.</a:t>
            </a:r>
            <a:endParaRPr lang="ru-RU" sz="2400" dirty="0" smtClean="0"/>
          </a:p>
          <a:p>
            <a:pPr lvl="0"/>
            <a:r>
              <a:rPr lang="ru-RU" sz="2400" b="1" dirty="0" smtClean="0"/>
              <a:t>Сходства и отличия  языков восточной группы.</a:t>
            </a:r>
            <a:endParaRPr lang="ru-RU" sz="2400" dirty="0" smtClean="0"/>
          </a:p>
          <a:p>
            <a:pPr lvl="0"/>
            <a:r>
              <a:rPr lang="ru-RU" sz="2400" b="1" dirty="0" smtClean="0"/>
              <a:t>Эксперимент.</a:t>
            </a:r>
            <a:endParaRPr lang="ru-RU" sz="2400" dirty="0" smtClean="0"/>
          </a:p>
          <a:p>
            <a:pPr lvl="0"/>
            <a:r>
              <a:rPr lang="ru-RU" sz="2400" b="1" dirty="0" smtClean="0"/>
              <a:t>Вывод.</a:t>
            </a:r>
            <a:endParaRPr lang="ru-RU" sz="2400" dirty="0" smtClean="0"/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15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Происхождение славянских языков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0658"/>
            <a:ext cx="5097379" cy="4460304"/>
          </a:xfrm>
        </p:spPr>
        <p:txBody>
          <a:bodyPr>
            <a:normAutofit/>
          </a:bodyPr>
          <a:lstStyle/>
          <a:p>
            <a:pPr marL="0" lvl="0" indent="0" algn="just">
              <a:buFont typeface="Wingdings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Задолго до нашей эры на территорий между Днепром и Вислой обосновались племена славян, у которых сложился свой общеславянский язык. </a:t>
            </a:r>
          </a:p>
        </p:txBody>
      </p:sp>
      <p:pic>
        <p:nvPicPr>
          <p:cNvPr id="5" name="Рисунок 4" descr="http://900igr.net/datas/istorija/Slavjane/0002-002-Slavjane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60270" y="1944169"/>
            <a:ext cx="56483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1526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818147" y="1684421"/>
            <a:ext cx="10567737" cy="48607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5945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13609"/>
            <a:ext cx="10515600" cy="1325563"/>
          </a:xfr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3.1 Западная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славянских языков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904874" cy="435133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- 40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ловацкий - 5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ешский - 9,5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983706" y="1844834"/>
            <a:ext cx="5370094" cy="43321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7012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3.2 Южная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славянских языков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510781"/>
          </a:xfrm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Сербохорватский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- 21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олгарский - 8,5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акедонский - 2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ловенский - 2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сербохорватском языке – свободное музыкальное ударение. В болгарском языке – отсутствие падежей, разнообразие глагольных форм и отсутствие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инфинитива. 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6172200" y="1825625"/>
            <a:ext cx="5181600" cy="411876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6408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241" y="197428"/>
            <a:ext cx="11102560" cy="1493260"/>
          </a:xfr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3.3 Восточная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славянских языков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239" y="1773814"/>
            <a:ext cx="4802024" cy="4637496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- 250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краинский - 45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Белорусский – более 64 млн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еловек.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636168" y="1773813"/>
            <a:ext cx="6717633" cy="44075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="" xmlns:p14="http://schemas.microsoft.com/office/powerpoint/2010/main" val="40837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Сходства и отличия  языков восточной группы.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96098" y="1765740"/>
          <a:ext cx="9015444" cy="5080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5148"/>
                <a:gridCol w="3005148"/>
                <a:gridCol w="3005148"/>
              </a:tblGrid>
              <a:tr h="92328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РУССКИЙ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УКРАИНСКИЙ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БЕЛОРУССКИЙ</a:t>
                      </a:r>
                      <a:endParaRPr lang="ru-RU" dirty="0"/>
                    </a:p>
                  </a:txBody>
                  <a:tcPr/>
                </a:tc>
              </a:tr>
              <a:tr h="61552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Calibri"/>
                          <a:ea typeface="Times New Roman"/>
                        </a:rPr>
                        <a:t>взрывной звук Г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Calibri"/>
                          <a:ea typeface="Times New Roman"/>
                        </a:rPr>
                        <a:t>Глухой Г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Calibri"/>
                          <a:ea typeface="Times New Roman"/>
                        </a:rPr>
                        <a:t>Взрывной</a:t>
                      </a:r>
                      <a:r>
                        <a:rPr lang="ru-RU" sz="1800" baseline="0" dirty="0" smtClean="0">
                          <a:latin typeface="Calibri"/>
                          <a:ea typeface="Times New Roman"/>
                        </a:rPr>
                        <a:t> Г</a:t>
                      </a:r>
                      <a:endParaRPr lang="ru-RU" sz="1800" dirty="0" smtClean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Calibri"/>
                          <a:ea typeface="Times New Roman"/>
                        </a:rPr>
                        <a:t>твердый P</a:t>
                      </a:r>
                    </a:p>
                  </a:txBody>
                  <a:tcPr marL="68580" marR="68580" marT="0" marB="0"/>
                </a:tc>
              </a:tr>
              <a:tr h="1052741"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latin typeface="Calibri"/>
                          <a:ea typeface="Times New Roman"/>
                        </a:rPr>
                        <a:t>неразличение О и А в безударном положении (аканье)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звуки 0 и А в безударном положении различаются</a:t>
                      </a:r>
                    </a:p>
                    <a:p>
                      <a:pPr algn="ctr"/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Calibri"/>
                          <a:ea typeface="Times New Roman"/>
                        </a:rPr>
                        <a:t>дзеканье и </a:t>
                      </a:r>
                      <a:r>
                        <a:rPr lang="ru-RU" sz="1800" dirty="0" err="1" smtClean="0">
                          <a:latin typeface="Calibri"/>
                          <a:ea typeface="Times New Roman"/>
                        </a:rPr>
                        <a:t>цеканье</a:t>
                      </a:r>
                      <a:endParaRPr lang="ru-RU" sz="1800" dirty="0" smtClean="0">
                        <a:latin typeface="Calibri"/>
                        <a:ea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аканье</a:t>
                      </a:r>
                    </a:p>
                    <a:p>
                      <a:pPr algn="ctr"/>
                      <a:endParaRPr lang="ru-RU" sz="1800" dirty="0" smtClean="0">
                        <a:latin typeface="Calibri"/>
                        <a:ea typeface="Times New Roman"/>
                      </a:endParaRPr>
                    </a:p>
                    <a:p>
                      <a:pPr algn="ctr"/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1552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Calibri"/>
                          <a:ea typeface="Times New Roman"/>
                        </a:rPr>
                        <a:t>Ч - всегда мягкий,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все шипящие твердые;</a:t>
                      </a:r>
                    </a:p>
                    <a:p>
                      <a:pPr algn="ctr"/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твердый Ч</a:t>
                      </a:r>
                    </a:p>
                  </a:txBody>
                  <a:tcPr marL="68580" marR="68580" marT="0" marB="0"/>
                </a:tc>
              </a:tr>
              <a:tr h="877284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Л после гласных перешел в В: ВОВК(волк)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77284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+mn-lt"/>
                          <a:ea typeface="Times New Roman"/>
                        </a:rPr>
                        <a:t>ДЖ на месте русского Ж: ХОДЖУ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Calibri"/>
                          <a:ea typeface="Times New Roman"/>
                        </a:rPr>
                        <a:t>ДЖ на месте русского Ж: ХАДЖУ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2980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326</Words>
  <Application>Microsoft Office PowerPoint</Application>
  <PresentationFormat>Произвольный</PresentationFormat>
  <Paragraphs>107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   ИССЛЕДОВАТЕЛЬСКАЯ РАБОТА  Связь славянских языков  </vt:lpstr>
      <vt:lpstr>Слайд 2</vt:lpstr>
      <vt:lpstr>План</vt:lpstr>
      <vt:lpstr>1. Происхождение славянских языков </vt:lpstr>
      <vt:lpstr> 3. Группы </vt:lpstr>
      <vt:lpstr>3.1 Западная группа славянских языков</vt:lpstr>
      <vt:lpstr>3.2 Южная группа славянских языков</vt:lpstr>
      <vt:lpstr>3.3 Восточная группа славянских языков</vt:lpstr>
      <vt:lpstr> 2. Сходства и отличия  языков восточной группы. </vt:lpstr>
      <vt:lpstr>Алфавит</vt:lpstr>
      <vt:lpstr>5. Эксперимент Цель: определение понимания учащимися украинского и белорусского языков. Участвовало: 10 учащихся </vt:lpstr>
      <vt:lpstr>Слайд 12</vt:lpstr>
      <vt:lpstr>4. Вывод.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Вода живая или мертвая?</dc:title>
  <dc:creator>Елена Бугакова</dc:creator>
  <cp:lastModifiedBy>PacBell</cp:lastModifiedBy>
  <cp:revision>66</cp:revision>
  <dcterms:created xsi:type="dcterms:W3CDTF">2017-01-31T15:35:15Z</dcterms:created>
  <dcterms:modified xsi:type="dcterms:W3CDTF">2019-06-10T19:34:04Z</dcterms:modified>
</cp:coreProperties>
</file>