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6" r:id="rId9"/>
    <p:sldId id="271" r:id="rId10"/>
    <p:sldId id="270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CC"/>
    <a:srgbClr val="9292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85932" autoAdjust="0"/>
  </p:normalViewPr>
  <p:slideViewPr>
    <p:cSldViewPr>
      <p:cViewPr varScale="1">
        <p:scale>
          <a:sx n="61" d="100"/>
          <a:sy n="61" d="100"/>
        </p:scale>
        <p:origin x="165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CB2FCD-D1F7-477C-A18C-FDC66FACF3E5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5286C-6BAF-4C12-AFB9-2561BBD94B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347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EA66A8-01F9-4FD3-AD9B-107727DDD18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192284-F375-406A-9A75-509923790D6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2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2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923799-11B5-48E0-9C38-90D1034F5EA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A943E0-FC0B-4426-9794-D257C82B7A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7A3341-AAE0-4295-9A67-05026FB62D9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0EEF19-A5ED-4F62-A242-197A088E9A8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AAF46A-27F0-4F86-B320-63A8F5DA091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DE0E8B-8871-4431-934B-46FD7EF77A4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A59C4-139A-490B-B3EB-6599472E661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0EB6CA-3B65-4185-B703-9BD453A545E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A1B9CE-B881-488B-89D8-A3650846939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8486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50870B-471F-4578-8421-717E593B67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esktop\&#1079;&#1076;&#1088;&#1072;&#1074;&#1089;&#1090;&#1074;&#1091;&#1081;%20&#1096;&#1082;&#1086;&#1083;&#1072;!\&#1063;&#1077;&#1084;&#1091;%20&#1059;&#1095;&#1072;&#1090;%20&#1042;%20&#1064;&#1082;&#1086;&#1083;&#1077;%20.mp3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9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5534"/>
            <a:ext cx="9203973" cy="6863534"/>
          </a:xfrm>
          <a:prstGeom prst="rect">
            <a:avLst/>
          </a:prstGeom>
        </p:spPr>
      </p:pic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838200" y="1833977"/>
            <a:ext cx="7772400" cy="1470025"/>
          </a:xfr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1" hangingPunct="1"/>
            <a:r>
              <a:rPr lang="ru-RU" sz="5400" b="1" dirty="0" smtClean="0">
                <a:solidFill>
                  <a:srgbClr val="FF66CC"/>
                </a:solidFill>
              </a:rPr>
              <a:t>Математика </a:t>
            </a:r>
            <a:r>
              <a:rPr lang="ru-RU" sz="5400" b="1" dirty="0" smtClean="0">
                <a:solidFill>
                  <a:srgbClr val="FF66CC"/>
                </a:solidFill>
              </a:rPr>
              <a:t/>
            </a:r>
            <a:br>
              <a:rPr lang="ru-RU" sz="5400" b="1" dirty="0" smtClean="0">
                <a:solidFill>
                  <a:srgbClr val="FF66CC"/>
                </a:solidFill>
              </a:rPr>
            </a:br>
            <a:r>
              <a:rPr lang="ru-RU" sz="5400" b="1" dirty="0" smtClean="0">
                <a:solidFill>
                  <a:srgbClr val="FF66CC"/>
                </a:solidFill>
              </a:rPr>
              <a:t>комплексный тренажёр</a:t>
            </a:r>
            <a:endParaRPr lang="ru-RU" sz="5400" dirty="0" smtClean="0">
              <a:solidFill>
                <a:srgbClr val="FF66CC"/>
              </a:solidFill>
            </a:endParaRPr>
          </a:p>
        </p:txBody>
      </p:sp>
      <p:pic>
        <p:nvPicPr>
          <p:cNvPr id="10" name="Чему Учат В Школе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088228" y="2300836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Багетная рамка 17">
            <a:hlinkClick r:id="" action="ppaction://hlinkshowjump?jump=nextslide"/>
          </p:cNvPr>
          <p:cNvSpPr/>
          <p:nvPr/>
        </p:nvSpPr>
        <p:spPr>
          <a:xfrm>
            <a:off x="7715272" y="6215082"/>
            <a:ext cx="357190" cy="357190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-1" y="229887"/>
            <a:ext cx="93562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ТОГБОУ «Центр психолого-педагогического сопровождения и коррекции «Гармония»</a:t>
            </a: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2747453" y="3888167"/>
            <a:ext cx="6400800" cy="1752600"/>
          </a:xfrm>
        </p:spPr>
        <p:txBody>
          <a:bodyPr/>
          <a:lstStyle/>
          <a:p>
            <a:r>
              <a:rPr lang="ru-RU" dirty="0" smtClean="0"/>
              <a:t>Автор: </a:t>
            </a:r>
            <a:r>
              <a:rPr lang="ru-RU" dirty="0" err="1" smtClean="0"/>
              <a:t>Михалёв</a:t>
            </a:r>
            <a:r>
              <a:rPr lang="ru-RU" dirty="0" smtClean="0"/>
              <a:t> Никита</a:t>
            </a:r>
          </a:p>
          <a:p>
            <a:r>
              <a:rPr lang="ru-RU" dirty="0" smtClean="0"/>
              <a:t>         Руководитель: Семенова Е.А.,         учитель математики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5534"/>
            <a:ext cx="9203973" cy="686353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44399" y="2564904"/>
            <a:ext cx="6715172" cy="144655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ru-RU" sz="88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Молодцы!</a:t>
            </a:r>
            <a:endParaRPr lang="ru-RU" sz="88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5534"/>
            <a:ext cx="9203973" cy="686353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70499"/>
            <a:ext cx="8229600" cy="1143000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eaLnBrk="1" hangingPunct="1"/>
            <a:r>
              <a:rPr lang="ru-RU" b="1" dirty="0" smtClean="0"/>
              <a:t>           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тематика заданий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500958" y="2428869"/>
            <a:ext cx="571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500958" y="3286124"/>
            <a:ext cx="428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500958" y="4429132"/>
            <a:ext cx="642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7572396" y="4071942"/>
            <a:ext cx="857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785786" y="2285992"/>
            <a:ext cx="1357322" cy="369332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  <a:hlinkClick r:id="rId3" action="ppaction://hlinksldjump"/>
              </a:rPr>
              <a:t>сложение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57488" y="2285992"/>
            <a:ext cx="1357322" cy="369332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hlinkClick r:id="rId4" action="ppaction://hlinksldjump"/>
              </a:rPr>
              <a:t>вычитание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929190" y="2285992"/>
            <a:ext cx="1428760" cy="369332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hlinkClick r:id="rId5" action="ppaction://hlinksldjump"/>
              </a:rPr>
              <a:t>умножение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7072330" y="2285992"/>
            <a:ext cx="1143008" cy="369332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hlinkClick r:id="rId6" action="ppaction://hlinksldjump"/>
              </a:rPr>
              <a:t>деление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214678" y="4500570"/>
            <a:ext cx="3000396" cy="923330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dirty="0" smtClean="0">
                <a:solidFill>
                  <a:schemeClr val="bg1"/>
                </a:solidFill>
                <a:hlinkClick r:id="rId7" action="ppaction://hlinksldjump"/>
              </a:rPr>
              <a:t>Все арифметические действия с натуральными числами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3458977" y="3318919"/>
            <a:ext cx="2286016" cy="646331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hlinkClick r:id="rId8" action="ppaction://hlinksldjump"/>
              </a:rPr>
              <a:t>Примеры на порядок действий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Рисунок 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5534"/>
            <a:ext cx="9203973" cy="686353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500042"/>
            <a:ext cx="6472254" cy="114300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b="1" dirty="0" smtClean="0">
                <a:ln w="1905"/>
                <a:solidFill>
                  <a:srgbClr val="FF66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Выполните устно сложение</a:t>
            </a:r>
            <a:endParaRPr lang="ru-RU" b="1" dirty="0">
              <a:ln w="1905"/>
              <a:solidFill>
                <a:srgbClr val="FF66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86380" y="1785926"/>
            <a:ext cx="164307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66</a:t>
            </a:r>
            <a:endParaRPr lang="ru-RU" sz="10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86380" y="3071810"/>
            <a:ext cx="164307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15</a:t>
            </a:r>
            <a:endParaRPr lang="ru-RU" sz="10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43504" y="4357694"/>
            <a:ext cx="17859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</a:rPr>
              <a:t>56</a:t>
            </a:r>
            <a:endParaRPr lang="ru-RU" sz="100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-1285916" y="4643446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54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-1143040" y="5286388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100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-1071602" y="5929330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16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28728" y="1785926"/>
            <a:ext cx="378621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>
                <a:latin typeface="Arial" pitchFamily="34" charset="0"/>
                <a:cs typeface="Arial" pitchFamily="34" charset="0"/>
              </a:rPr>
              <a:t>60+6=</a:t>
            </a:r>
          </a:p>
          <a:p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2143108" y="3000372"/>
            <a:ext cx="328614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>
                <a:latin typeface="Arial" pitchFamily="34" charset="0"/>
                <a:cs typeface="Arial" pitchFamily="34" charset="0"/>
              </a:rPr>
              <a:t>9+6=</a:t>
            </a:r>
          </a:p>
          <a:p>
            <a:endParaRPr lang="ru-RU" sz="10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1472" y="4214818"/>
            <a:ext cx="564360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>
                <a:latin typeface="Arial" pitchFamily="34" charset="0"/>
                <a:cs typeface="Arial" pitchFamily="34" charset="0"/>
              </a:rPr>
              <a:t>17+39=</a:t>
            </a:r>
          </a:p>
          <a:p>
            <a:endParaRPr lang="ru-RU" sz="10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-1571668" y="1785926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89+1=</a:t>
            </a:r>
          </a:p>
          <a:p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-1643106" y="2714620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70+0=</a:t>
            </a:r>
          </a:p>
          <a:p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-1857420" y="3143248"/>
            <a:ext cx="114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37+17=</a:t>
            </a:r>
          </a:p>
          <a:p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-1857420" y="3643314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90+10=</a:t>
            </a:r>
          </a:p>
          <a:p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-1643106" y="4286256"/>
            <a:ext cx="1071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8+8=</a:t>
            </a:r>
          </a:p>
          <a:p>
            <a:endParaRPr lang="ru-RU" dirty="0"/>
          </a:p>
        </p:txBody>
      </p:sp>
      <p:pic>
        <p:nvPicPr>
          <p:cNvPr id="42" name="Содержимое 41" descr="MM900356797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10532635" flipV="1">
            <a:off x="982210" y="335044"/>
            <a:ext cx="1325091" cy="1429990"/>
          </a:xfrm>
        </p:spPr>
      </p:pic>
      <p:sp>
        <p:nvSpPr>
          <p:cNvPr id="18" name="TextBox 17"/>
          <p:cNvSpPr txBox="1"/>
          <p:nvPr/>
        </p:nvSpPr>
        <p:spPr>
          <a:xfrm>
            <a:off x="1000100" y="2000240"/>
            <a:ext cx="407196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/>
              <a:t>50+0=</a:t>
            </a:r>
            <a:endParaRPr lang="ru-RU" sz="100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643438" y="2000240"/>
            <a:ext cx="221457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</a:rPr>
              <a:t>50</a:t>
            </a:r>
            <a:endParaRPr lang="ru-RU" sz="100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28662" y="3286124"/>
            <a:ext cx="42862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/>
              <a:t>89+1=</a:t>
            </a:r>
            <a:endParaRPr lang="ru-RU" sz="100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572000" y="3214686"/>
            <a:ext cx="17145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</a:rPr>
              <a:t>90</a:t>
            </a:r>
            <a:endParaRPr lang="ru-RU" sz="100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71538" y="4357694"/>
            <a:ext cx="321471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/>
              <a:t>8+8=</a:t>
            </a:r>
            <a:endParaRPr lang="ru-RU" sz="10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071934" y="4286256"/>
            <a:ext cx="17859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</a:rPr>
              <a:t>16</a:t>
            </a:r>
            <a:endParaRPr lang="ru-RU" sz="10000" b="1" dirty="0">
              <a:solidFill>
                <a:srgbClr val="FF0000"/>
              </a:solidFill>
            </a:endParaRPr>
          </a:p>
        </p:txBody>
      </p:sp>
      <p:sp>
        <p:nvSpPr>
          <p:cNvPr id="29" name="Багетная рамка 28">
            <a:hlinkClick r:id="" action="ppaction://hlinkshowjump?jump=lastslide"/>
          </p:cNvPr>
          <p:cNvSpPr/>
          <p:nvPr/>
        </p:nvSpPr>
        <p:spPr>
          <a:xfrm>
            <a:off x="8215338" y="6429396"/>
            <a:ext cx="357190" cy="285752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>
            <a:hlinkClick r:id="rId4" action="ppaction://hlinksldjump"/>
          </p:cNvPr>
          <p:cNvSpPr/>
          <p:nvPr/>
        </p:nvSpPr>
        <p:spPr>
          <a:xfrm>
            <a:off x="1071538" y="6286520"/>
            <a:ext cx="357190" cy="357190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allAtOnce"/>
      <p:bldP spid="15" grpId="0" build="p"/>
      <p:bldP spid="15" grpId="1" build="allAtOnce"/>
      <p:bldP spid="20" grpId="0" build="p"/>
      <p:bldP spid="20" grpId="1" build="allAtOnce"/>
      <p:bldP spid="33" grpId="0" build="allAtOnce"/>
      <p:bldP spid="34" grpId="0" build="p"/>
      <p:bldP spid="34" grpId="1" build="allAtOnce"/>
      <p:bldP spid="35" grpId="0" build="p"/>
      <p:bldP spid="35" grpId="1" build="allAtOnce"/>
      <p:bldP spid="18" grpId="0" build="allAtOnce"/>
      <p:bldP spid="19" grpId="0" build="p"/>
      <p:bldP spid="24" grpId="0" build="p"/>
      <p:bldP spid="25" grpId="0" build="p"/>
      <p:bldP spid="26" grpId="0" build="p"/>
      <p:bldP spid="2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5534"/>
            <a:ext cx="9203973" cy="6863534"/>
          </a:xfrm>
          <a:prstGeom prst="rect">
            <a:avLst/>
          </a:prstGeom>
        </p:spPr>
      </p:pic>
      <p:pic>
        <p:nvPicPr>
          <p:cNvPr id="2" name="Рисунок 1" descr="MM900356797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5206" y="428604"/>
            <a:ext cx="1243014" cy="14287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2910" y="500042"/>
            <a:ext cx="7215238" cy="1323439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Выполните устно вычитание</a:t>
            </a:r>
            <a:endParaRPr lang="ru-RU" sz="4000" b="1" dirty="0">
              <a:solidFill>
                <a:srgbClr val="FF66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1928802"/>
            <a:ext cx="42862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/>
              <a:t>60-20=</a:t>
            </a:r>
            <a:endParaRPr lang="ru-RU" sz="10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857752" y="1857364"/>
            <a:ext cx="17859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</a:rPr>
              <a:t>40</a:t>
            </a:r>
            <a:endParaRPr lang="ru-RU" sz="10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00298" y="3071810"/>
            <a:ext cx="37147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/>
              <a:t>70-7=</a:t>
            </a:r>
            <a:endParaRPr lang="ru-RU" sz="10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857884" y="3000372"/>
            <a:ext cx="18573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</a:rPr>
              <a:t>63</a:t>
            </a:r>
            <a:endParaRPr lang="ru-RU" sz="10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29058" y="4214818"/>
            <a:ext cx="37147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/>
              <a:t>17-8=</a:t>
            </a:r>
            <a:endParaRPr lang="ru-RU" sz="10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358082" y="4143380"/>
            <a:ext cx="100013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</a:rPr>
              <a:t>9</a:t>
            </a:r>
            <a:endParaRPr lang="ru-RU" sz="100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57488" y="1928802"/>
            <a:ext cx="421301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b="1" dirty="0" smtClean="0"/>
              <a:t>47-19=</a:t>
            </a:r>
            <a:endParaRPr lang="ru-RU" sz="10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858016" y="1857364"/>
            <a:ext cx="17145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</a:rPr>
              <a:t>28</a:t>
            </a:r>
            <a:endParaRPr lang="ru-RU" sz="100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28728" y="3071810"/>
            <a:ext cx="421301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b="1" dirty="0" smtClean="0"/>
              <a:t>20-20=</a:t>
            </a:r>
            <a:endParaRPr lang="ru-RU" sz="10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643570" y="3000372"/>
            <a:ext cx="92869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</a:rPr>
              <a:t>0</a:t>
            </a:r>
            <a:endParaRPr lang="ru-RU" sz="100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28662" y="4214818"/>
            <a:ext cx="364333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/>
              <a:t>62-0=</a:t>
            </a:r>
            <a:endParaRPr lang="ru-RU" sz="10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357686" y="4214818"/>
            <a:ext cx="185735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</a:rPr>
              <a:t>62</a:t>
            </a:r>
            <a:endParaRPr lang="ru-RU" sz="10000" b="1" dirty="0">
              <a:solidFill>
                <a:srgbClr val="FF0000"/>
              </a:solidFill>
            </a:endParaRPr>
          </a:p>
        </p:txBody>
      </p:sp>
      <p:sp>
        <p:nvSpPr>
          <p:cNvPr id="18" name="Багетная рамка 17">
            <a:hlinkClick r:id="" action="ppaction://hlinkshowjump?jump=lastslide"/>
          </p:cNvPr>
          <p:cNvSpPr/>
          <p:nvPr/>
        </p:nvSpPr>
        <p:spPr>
          <a:xfrm>
            <a:off x="8072462" y="6429396"/>
            <a:ext cx="357190" cy="285752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>
            <a:hlinkClick r:id="rId4" action="ppaction://hlinksldjump"/>
          </p:cNvPr>
          <p:cNvSpPr/>
          <p:nvPr/>
        </p:nvSpPr>
        <p:spPr>
          <a:xfrm>
            <a:off x="1071538" y="6286520"/>
            <a:ext cx="357190" cy="357190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4" grpId="1" build="allAtOnce"/>
      <p:bldP spid="5" grpId="0" build="p"/>
      <p:bldP spid="5" grpId="1" build="allAtOnce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0" grpId="0" build="p"/>
      <p:bldP spid="11" grpId="0" build="p"/>
      <p:bldP spid="12" grpId="0" build="p"/>
      <p:bldP spid="13" grpId="0" build="p"/>
      <p:bldP spid="15" grpId="0" build="p"/>
      <p:bldP spid="1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5534"/>
            <a:ext cx="9203973" cy="6863534"/>
          </a:xfrm>
          <a:prstGeom prst="rect">
            <a:avLst/>
          </a:prstGeom>
        </p:spPr>
      </p:pic>
      <p:pic>
        <p:nvPicPr>
          <p:cNvPr id="2" name="Рисунок 1" descr="MM900356797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71472" y="357166"/>
            <a:ext cx="1285884" cy="15001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3108" y="500042"/>
            <a:ext cx="5500726" cy="1323439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Выполните устно умножение</a:t>
            </a:r>
            <a:endParaRPr lang="ru-RU" sz="4000" b="1" dirty="0">
              <a:solidFill>
                <a:srgbClr val="FF66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2000240"/>
            <a:ext cx="35719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/>
              <a:t>11·4=</a:t>
            </a:r>
            <a:endParaRPr lang="ru-RU" sz="10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929058" y="1928802"/>
            <a:ext cx="17145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</a:rPr>
              <a:t>44</a:t>
            </a:r>
            <a:endParaRPr lang="ru-RU" sz="10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5984" y="3143248"/>
            <a:ext cx="350046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/>
              <a:t>12·6=</a:t>
            </a:r>
            <a:endParaRPr lang="ru-RU" sz="10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572132" y="3071810"/>
            <a:ext cx="17145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</a:rPr>
              <a:t>72</a:t>
            </a:r>
            <a:endParaRPr lang="ru-RU" sz="10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8992" y="4286256"/>
            <a:ext cx="342902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/>
              <a:t>30·0=</a:t>
            </a:r>
            <a:endParaRPr lang="ru-RU" sz="10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786578" y="4214818"/>
            <a:ext cx="107157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</a:rPr>
              <a:t>0</a:t>
            </a:r>
            <a:endParaRPr lang="ru-RU" sz="100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43240" y="1928802"/>
            <a:ext cx="371477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/>
              <a:t>21·1=</a:t>
            </a:r>
            <a:endParaRPr lang="ru-RU" sz="10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715140" y="1857364"/>
            <a:ext cx="17145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</a:rPr>
              <a:t>21</a:t>
            </a:r>
            <a:endParaRPr lang="ru-RU" sz="100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57356" y="3143248"/>
            <a:ext cx="364333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/>
              <a:t>2·10=</a:t>
            </a:r>
            <a:endParaRPr lang="ru-RU" sz="10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143504" y="3071810"/>
            <a:ext cx="164307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</a:rPr>
              <a:t>20</a:t>
            </a:r>
            <a:endParaRPr lang="ru-RU" sz="100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2910" y="4357694"/>
            <a:ext cx="414340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/>
              <a:t>110·3=</a:t>
            </a:r>
            <a:endParaRPr lang="ru-RU" sz="10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572000" y="4357694"/>
            <a:ext cx="235745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</a:rPr>
              <a:t>330</a:t>
            </a:r>
            <a:endParaRPr lang="ru-RU" sz="10000" b="1" dirty="0">
              <a:solidFill>
                <a:srgbClr val="FF0000"/>
              </a:solidFill>
            </a:endParaRPr>
          </a:p>
        </p:txBody>
      </p:sp>
      <p:sp>
        <p:nvSpPr>
          <p:cNvPr id="17" name="Багетная рамка 16">
            <a:hlinkClick r:id="" action="ppaction://hlinkshowjump?jump=lastslide"/>
          </p:cNvPr>
          <p:cNvSpPr/>
          <p:nvPr/>
        </p:nvSpPr>
        <p:spPr>
          <a:xfrm>
            <a:off x="8072462" y="6429396"/>
            <a:ext cx="357190" cy="285752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>
            <a:hlinkClick r:id="rId4" action="ppaction://hlinksldjump"/>
          </p:cNvPr>
          <p:cNvSpPr/>
          <p:nvPr/>
        </p:nvSpPr>
        <p:spPr>
          <a:xfrm>
            <a:off x="1071538" y="6357958"/>
            <a:ext cx="357190" cy="285752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571472" y="4357694"/>
            <a:ext cx="414340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/>
              <a:t>110·3=</a:t>
            </a:r>
            <a:endParaRPr lang="ru-RU" sz="10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4" grpId="1" build="allAtOnce"/>
      <p:bldP spid="5" grpId="0" build="p"/>
      <p:bldP spid="5" grpId="1" build="allAtOnce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0" grpId="0" build="p"/>
      <p:bldP spid="11" grpId="0" build="p"/>
      <p:bldP spid="12" grpId="0" build="p"/>
      <p:bldP spid="13" grpId="0" build="p"/>
      <p:bldP spid="14" grpId="0" build="p"/>
      <p:bldP spid="15" grpId="0" build="p"/>
      <p:bldP spid="1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5534"/>
            <a:ext cx="9203973" cy="686353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14480" y="500042"/>
            <a:ext cx="50720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Выполните устно деление</a:t>
            </a:r>
            <a:endParaRPr lang="ru-RU" sz="4000" b="1" dirty="0">
              <a:solidFill>
                <a:srgbClr val="FF66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" name="Рисунок 2" descr="MM900356797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5206" y="500042"/>
            <a:ext cx="1285884" cy="14287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2910" y="1857364"/>
            <a:ext cx="421484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/>
              <a:t>120:4=</a:t>
            </a:r>
            <a:endParaRPr lang="ru-RU" sz="10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857752" y="1857364"/>
            <a:ext cx="17145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</a:rPr>
              <a:t>30</a:t>
            </a:r>
            <a:endParaRPr lang="ru-RU" sz="10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00232" y="3143248"/>
            <a:ext cx="378618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/>
              <a:t>0:15=</a:t>
            </a:r>
            <a:endParaRPr lang="ru-RU" sz="10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286380" y="3071810"/>
            <a:ext cx="11430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</a:rPr>
              <a:t>0</a:t>
            </a:r>
            <a:endParaRPr lang="ru-RU" sz="10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43240" y="4286256"/>
            <a:ext cx="364333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/>
              <a:t>60:1=</a:t>
            </a:r>
            <a:endParaRPr lang="ru-RU" sz="10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500826" y="4214818"/>
            <a:ext cx="164307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</a:rPr>
              <a:t>60</a:t>
            </a:r>
            <a:endParaRPr lang="ru-RU" sz="100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28926" y="1928802"/>
            <a:ext cx="442915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/>
              <a:t>36:12=</a:t>
            </a:r>
            <a:endParaRPr lang="ru-RU" sz="10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929454" y="1928802"/>
            <a:ext cx="92869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</a:rPr>
              <a:t>3</a:t>
            </a:r>
            <a:endParaRPr lang="ru-RU" sz="100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57290" y="3143248"/>
            <a:ext cx="492922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/>
              <a:t>100:20=</a:t>
            </a:r>
            <a:endParaRPr lang="ru-RU" sz="10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072198" y="3143248"/>
            <a:ext cx="11430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</a:rPr>
              <a:t>5</a:t>
            </a:r>
            <a:endParaRPr lang="ru-RU" sz="100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5786" y="4286256"/>
            <a:ext cx="421484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/>
              <a:t>91:13=</a:t>
            </a:r>
            <a:endParaRPr lang="ru-RU" sz="10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786314" y="4286256"/>
            <a:ext cx="100013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b="1" dirty="0" smtClean="0">
                <a:solidFill>
                  <a:srgbClr val="FF0000"/>
                </a:solidFill>
              </a:rPr>
              <a:t>7</a:t>
            </a:r>
            <a:endParaRPr lang="ru-RU" sz="10000" b="1" dirty="0">
              <a:solidFill>
                <a:srgbClr val="FF0000"/>
              </a:solidFill>
            </a:endParaRPr>
          </a:p>
        </p:txBody>
      </p:sp>
      <p:sp>
        <p:nvSpPr>
          <p:cNvPr id="17" name="Багетная рамка 16">
            <a:hlinkClick r:id="" action="ppaction://hlinkshowjump?jump=lastslide"/>
          </p:cNvPr>
          <p:cNvSpPr/>
          <p:nvPr/>
        </p:nvSpPr>
        <p:spPr>
          <a:xfrm>
            <a:off x="7858148" y="6357958"/>
            <a:ext cx="428628" cy="357190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>
            <a:hlinkClick r:id="rId4" action="ppaction://hlinksldjump"/>
          </p:cNvPr>
          <p:cNvSpPr/>
          <p:nvPr/>
        </p:nvSpPr>
        <p:spPr>
          <a:xfrm>
            <a:off x="1142976" y="6357958"/>
            <a:ext cx="357190" cy="285752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4" grpId="1" build="allAtOnce"/>
      <p:bldP spid="5" grpId="0" build="p"/>
      <p:bldP spid="5" grpId="1" build="allAtOnce"/>
      <p:bldP spid="6" grpId="0" build="p"/>
      <p:bldP spid="6" grpId="1" build="allAtOnce"/>
      <p:bldP spid="7" grpId="0" build="p"/>
      <p:bldP spid="7" grpId="1" build="allAtOnce"/>
      <p:bldP spid="8" grpId="0" build="p"/>
      <p:bldP spid="8" grpId="1" build="allAtOnce"/>
      <p:bldP spid="9" grpId="0" build="p"/>
      <p:bldP spid="9" grpId="1" build="allAtOnce"/>
      <p:bldP spid="10" grpId="0" build="p"/>
      <p:bldP spid="11" grpId="0" build="p"/>
      <p:bldP spid="12" grpId="0" build="p"/>
      <p:bldP spid="13" grpId="0" build="p"/>
      <p:bldP spid="14" grpId="0" build="p"/>
      <p:bldP spid="1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428604"/>
            <a:ext cx="7715272" cy="1323439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66CC"/>
                </a:solidFill>
                <a:latin typeface="+mj-lt"/>
              </a:rPr>
              <a:t>Вычислите рациональным способом</a:t>
            </a:r>
            <a:endParaRPr lang="ru-RU" sz="4000" b="1" dirty="0">
              <a:solidFill>
                <a:srgbClr val="FF66CC"/>
              </a:solidFill>
              <a:latin typeface="+mj-lt"/>
            </a:endParaRPr>
          </a:p>
        </p:txBody>
      </p:sp>
      <p:pic>
        <p:nvPicPr>
          <p:cNvPr id="3" name="Рисунок 2" descr="MM900356797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3834" y="571480"/>
            <a:ext cx="1214446" cy="1285884"/>
          </a:xfrm>
          <a:prstGeom prst="rect">
            <a:avLst/>
          </a:prstGeom>
        </p:spPr>
      </p:pic>
      <p:sp>
        <p:nvSpPr>
          <p:cNvPr id="4" name="Багетная рамка 3">
            <a:hlinkClick r:id="" action="ppaction://hlinkshowjump?jump=lastslide"/>
          </p:cNvPr>
          <p:cNvSpPr/>
          <p:nvPr/>
        </p:nvSpPr>
        <p:spPr>
          <a:xfrm>
            <a:off x="8286776" y="6357958"/>
            <a:ext cx="357190" cy="357190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643042" y="1857364"/>
            <a:ext cx="53578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25·        =</a:t>
            </a:r>
            <a:endParaRPr lang="ru-RU" sz="7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71802" y="1857364"/>
            <a:ext cx="198002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/>
              <a:t>4·17</a:t>
            </a:r>
            <a:endParaRPr lang="ru-RU" sz="7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000364" y="1857364"/>
            <a:ext cx="198002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/>
              <a:t>17·4</a:t>
            </a:r>
            <a:endParaRPr lang="ru-RU" sz="7200" dirty="0"/>
          </a:p>
        </p:txBody>
      </p:sp>
      <p:sp>
        <p:nvSpPr>
          <p:cNvPr id="8" name="TextBox 7"/>
          <p:cNvSpPr txBox="1"/>
          <p:nvPr/>
        </p:nvSpPr>
        <p:spPr>
          <a:xfrm>
            <a:off x="5500694" y="1857364"/>
            <a:ext cx="32147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FF66CC"/>
                </a:solidFill>
              </a:rPr>
              <a:t>1700</a:t>
            </a:r>
            <a:endParaRPr lang="ru-RU" sz="7200" b="1" dirty="0">
              <a:solidFill>
                <a:srgbClr val="FF66C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0068" y="3214686"/>
            <a:ext cx="81439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           ·125=</a:t>
            </a:r>
            <a:endParaRPr lang="ru-RU" sz="72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42910" y="3214686"/>
            <a:ext cx="341632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/>
              <a:t>8·(72:9)</a:t>
            </a:r>
            <a:endParaRPr lang="ru-RU" sz="72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71472" y="3214686"/>
            <a:ext cx="341632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solidFill>
                  <a:prstClr val="black"/>
                </a:solidFill>
              </a:rPr>
              <a:t>(72:9)·8</a:t>
            </a:r>
            <a:endParaRPr lang="ru-RU" sz="7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215074" y="3214686"/>
            <a:ext cx="22860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FF66CC"/>
                </a:solidFill>
              </a:rPr>
              <a:t>8000</a:t>
            </a:r>
            <a:endParaRPr lang="ru-RU" sz="7200" b="1" dirty="0">
              <a:solidFill>
                <a:srgbClr val="FF66CC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0100" y="4500570"/>
            <a:ext cx="63579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         ·25=</a:t>
            </a:r>
            <a:endParaRPr lang="ru-RU" sz="7200" b="1" dirty="0">
              <a:solidFill>
                <a:srgbClr val="FF66CC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357290" y="4500570"/>
            <a:ext cx="198002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solidFill>
                  <a:prstClr val="black"/>
                </a:solidFill>
              </a:rPr>
              <a:t>2·70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357818" y="4500570"/>
            <a:ext cx="223651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solidFill>
                  <a:srgbClr val="FF66CC"/>
                </a:solidFill>
              </a:rPr>
              <a:t>3500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357290" y="4500570"/>
            <a:ext cx="198002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solidFill>
                  <a:prstClr val="black"/>
                </a:solidFill>
              </a:rPr>
              <a:t>70·2</a:t>
            </a:r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1571604" y="1928802"/>
            <a:ext cx="2214578" cy="11430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3286116" y="3214686"/>
            <a:ext cx="2500330" cy="121444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2643174" y="4643446"/>
            <a:ext cx="2143140" cy="10001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>
            <a:hlinkClick r:id="rId3" action="ppaction://hlinksldjump"/>
          </p:cNvPr>
          <p:cNvSpPr/>
          <p:nvPr/>
        </p:nvSpPr>
        <p:spPr>
          <a:xfrm>
            <a:off x="1071538" y="6357958"/>
            <a:ext cx="428628" cy="357190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18" dur="1230" decel="100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19" dur="1230" decel="100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20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21" dur="1230" decel="100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22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64" dur="1230" decel="100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65" dur="1230" decel="100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66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67" dur="1230" decel="100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68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1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112" dur="1230" decel="100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113" dur="1230" decel="100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114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115" dur="1230" decel="100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116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build="allAtOnce"/>
      <p:bldP spid="7" grpId="0" build="allAtOnce"/>
      <p:bldP spid="7" grpId="1" build="allAtOnce"/>
      <p:bldP spid="8" grpId="1" build="allAtOnce"/>
      <p:bldP spid="9" grpId="0" build="allAtOnce"/>
      <p:bldP spid="10" grpId="0" build="allAtOnce"/>
      <p:bldP spid="10" grpId="1" build="allAtOnce"/>
      <p:bldP spid="11" grpId="0" build="allAtOnce"/>
      <p:bldP spid="12" grpId="1" build="allAtOnce"/>
      <p:bldP spid="13" grpId="0" build="allAtOnce"/>
      <p:bldP spid="14" grpId="0" build="allAtOnce"/>
      <p:bldP spid="14" grpId="1" build="allAtOnce"/>
      <p:bldP spid="15" grpId="1" build="allAtOnce"/>
      <p:bldP spid="16" grpId="0" build="allAtOnce"/>
      <p:bldP spid="20" grpId="0" animBg="1"/>
      <p:bldP spid="21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Рисунок 3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5534"/>
            <a:ext cx="9203973" cy="686353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14348" y="2071678"/>
            <a:ext cx="78581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30·</a:t>
            </a:r>
            <a:endParaRPr lang="ru-RU" sz="7200" b="1" dirty="0">
              <a:solidFill>
                <a:srgbClr val="FF66CC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28992" y="2071678"/>
            <a:ext cx="24781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smtClean="0">
                <a:solidFill>
                  <a:prstClr val="black"/>
                </a:solidFill>
              </a:rPr>
              <a:t>44:11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2071678"/>
            <a:ext cx="44291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smtClean="0">
                <a:solidFill>
                  <a:prstClr val="black"/>
                </a:solidFill>
              </a:rPr>
              <a:t>(2+         )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86050" y="2071678"/>
            <a:ext cx="226215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/>
              <a:t>=</a:t>
            </a:r>
            <a:r>
              <a:rPr lang="ru-RU" sz="7200" b="1" dirty="0" smtClean="0">
                <a:solidFill>
                  <a:srgbClr val="FF66CC"/>
                </a:solidFill>
              </a:rPr>
              <a:t>180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00430" y="2071678"/>
            <a:ext cx="69762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solidFill>
                  <a:srgbClr val="92D050"/>
                </a:solidFill>
              </a:rPr>
              <a:t>4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14546" y="2071678"/>
            <a:ext cx="10001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92D050"/>
                </a:solidFill>
              </a:rPr>
              <a:t>6</a:t>
            </a:r>
            <a:endParaRPr lang="ru-RU" sz="7200" b="1" dirty="0">
              <a:solidFill>
                <a:srgbClr val="92D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500042"/>
            <a:ext cx="84296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28-</a:t>
            </a:r>
            <a:endParaRPr lang="ru-RU" sz="7200" b="1" dirty="0">
              <a:solidFill>
                <a:srgbClr val="FF66C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57752" y="500042"/>
            <a:ext cx="6429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92D050"/>
                </a:solidFill>
              </a:rPr>
              <a:t>3</a:t>
            </a:r>
            <a:endParaRPr lang="ru-RU" sz="7200" b="1" dirty="0">
              <a:solidFill>
                <a:srgbClr val="92D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00430" y="500042"/>
            <a:ext cx="13573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92D050"/>
                </a:solidFill>
              </a:rPr>
              <a:t>10</a:t>
            </a:r>
            <a:endParaRPr lang="ru-RU" sz="7200" b="1" dirty="0">
              <a:solidFill>
                <a:srgbClr val="92D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14480" y="500042"/>
            <a:ext cx="13573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92D050"/>
                </a:solidFill>
              </a:rPr>
              <a:t>28</a:t>
            </a:r>
            <a:endParaRPr lang="ru-RU" sz="7200" b="1" dirty="0">
              <a:solidFill>
                <a:srgbClr val="92D05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72000" y="500042"/>
            <a:ext cx="3057247" cy="1225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smtClean="0">
                <a:solidFill>
                  <a:prstClr val="black"/>
                </a:solidFill>
              </a:rPr>
              <a:t>180:60</a:t>
            </a:r>
            <a:endParaRPr lang="ru-RU" sz="72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428992" y="500042"/>
            <a:ext cx="46730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smtClean="0">
                <a:solidFill>
                  <a:prstClr val="black"/>
                </a:solidFill>
              </a:rPr>
              <a:t>(7+          )</a:t>
            </a:r>
            <a:endParaRPr lang="ru-RU" sz="72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643042" y="500042"/>
            <a:ext cx="203132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solidFill>
                  <a:prstClr val="black"/>
                </a:solidFill>
              </a:rPr>
              <a:t>280:</a:t>
            </a:r>
            <a:endParaRPr lang="ru-RU" sz="72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857488" y="500042"/>
            <a:ext cx="123623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7200" b="1" dirty="0" smtClean="0"/>
              <a:t>=</a:t>
            </a:r>
            <a:r>
              <a:rPr lang="ru-RU" sz="7200" b="1" dirty="0" smtClean="0">
                <a:solidFill>
                  <a:srgbClr val="FF66CC"/>
                </a:solidFill>
              </a:rPr>
              <a:t>0</a:t>
            </a:r>
            <a:endParaRPr lang="ru-RU" sz="7200" b="1" dirty="0">
              <a:solidFill>
                <a:srgbClr val="FF66CC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844" y="3214686"/>
            <a:ext cx="3143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(76-51)</a:t>
            </a:r>
            <a:endParaRPr lang="ru-RU" sz="7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000364" y="3214686"/>
            <a:ext cx="10001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:5</a:t>
            </a:r>
            <a:endParaRPr lang="ru-RU" sz="7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857620" y="3214686"/>
            <a:ext cx="16430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+4·</a:t>
            </a:r>
            <a:endParaRPr lang="ru-RU" sz="7200" dirty="0"/>
          </a:p>
        </p:txBody>
      </p:sp>
      <p:sp>
        <p:nvSpPr>
          <p:cNvPr id="19" name="TextBox 18"/>
          <p:cNvSpPr txBox="1"/>
          <p:nvPr/>
        </p:nvSpPr>
        <p:spPr>
          <a:xfrm>
            <a:off x="5072066" y="3143248"/>
            <a:ext cx="26432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(16-7)</a:t>
            </a:r>
            <a:endParaRPr lang="ru-RU" sz="7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928794" y="3214686"/>
            <a:ext cx="12144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92D050"/>
                </a:solidFill>
              </a:rPr>
              <a:t>25</a:t>
            </a:r>
            <a:endParaRPr lang="ru-RU" sz="7200" b="1" dirty="0">
              <a:solidFill>
                <a:srgbClr val="92D05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86116" y="3214686"/>
            <a:ext cx="7143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92D050"/>
                </a:solidFill>
              </a:rPr>
              <a:t>5</a:t>
            </a:r>
            <a:endParaRPr lang="ru-RU" sz="7200" b="1" dirty="0">
              <a:solidFill>
                <a:srgbClr val="92D05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214942" y="3214686"/>
            <a:ext cx="6429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92D050"/>
                </a:solidFill>
              </a:rPr>
              <a:t>9</a:t>
            </a:r>
            <a:endParaRPr lang="ru-RU" sz="7200" b="1" dirty="0">
              <a:solidFill>
                <a:srgbClr val="92D05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86182" y="3214686"/>
            <a:ext cx="17859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+</a:t>
            </a:r>
            <a:r>
              <a:rPr lang="ru-RU" sz="7200" b="1" dirty="0" smtClean="0">
                <a:solidFill>
                  <a:srgbClr val="92D050"/>
                </a:solidFill>
              </a:rPr>
              <a:t>36</a:t>
            </a:r>
            <a:endParaRPr lang="ru-RU" sz="72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357818" y="3214686"/>
            <a:ext cx="20717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=</a:t>
            </a:r>
            <a:r>
              <a:rPr lang="ru-RU" sz="7200" b="1" dirty="0" smtClean="0">
                <a:solidFill>
                  <a:srgbClr val="FF66CC"/>
                </a:solidFill>
              </a:rPr>
              <a:t>41</a:t>
            </a:r>
            <a:endParaRPr lang="ru-RU" sz="7200" b="1" dirty="0">
              <a:solidFill>
                <a:srgbClr val="FF66CC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42844" y="4572008"/>
            <a:ext cx="10001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4·</a:t>
            </a:r>
            <a:endParaRPr lang="ru-RU" sz="7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857224" y="4500570"/>
            <a:ext cx="4286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(360-340)</a:t>
            </a:r>
            <a:endParaRPr lang="ru-RU" sz="7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786314" y="4429132"/>
            <a:ext cx="5715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-</a:t>
            </a:r>
            <a:endParaRPr lang="ru-RU" sz="7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072066" y="4500570"/>
            <a:ext cx="4286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(170-150)</a:t>
            </a:r>
            <a:endParaRPr lang="ru-RU" sz="7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5214942" y="4500570"/>
            <a:ext cx="12144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92D050"/>
                </a:solidFill>
              </a:rPr>
              <a:t>20</a:t>
            </a:r>
            <a:endParaRPr lang="ru-RU" sz="7200" b="1" dirty="0">
              <a:solidFill>
                <a:srgbClr val="92D05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71538" y="4500570"/>
            <a:ext cx="12858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92D050"/>
                </a:solidFill>
              </a:rPr>
              <a:t>20</a:t>
            </a:r>
            <a:endParaRPr lang="ru-RU" sz="7200" b="1" dirty="0">
              <a:solidFill>
                <a:srgbClr val="92D05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643306" y="4500570"/>
            <a:ext cx="13573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92D050"/>
                </a:solidFill>
              </a:rPr>
              <a:t>80</a:t>
            </a:r>
            <a:endParaRPr lang="ru-RU" sz="7200" b="1" dirty="0">
              <a:solidFill>
                <a:srgbClr val="92D05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286512" y="4500570"/>
            <a:ext cx="17859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=</a:t>
            </a:r>
            <a:r>
              <a:rPr lang="ru-RU" sz="7200" b="1" dirty="0" smtClean="0">
                <a:solidFill>
                  <a:srgbClr val="FF66CC"/>
                </a:solidFill>
              </a:rPr>
              <a:t>60</a:t>
            </a:r>
            <a:endParaRPr lang="ru-RU" sz="7200" b="1" dirty="0"/>
          </a:p>
        </p:txBody>
      </p:sp>
      <p:sp>
        <p:nvSpPr>
          <p:cNvPr id="34" name="Багетная рамка 33">
            <a:hlinkClick r:id="" action="ppaction://hlinkshowjump?jump=lastslide"/>
          </p:cNvPr>
          <p:cNvSpPr/>
          <p:nvPr/>
        </p:nvSpPr>
        <p:spPr>
          <a:xfrm>
            <a:off x="7786710" y="6429396"/>
            <a:ext cx="357190" cy="285752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Рисунок 34" descr="MM900356797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892" y="2000240"/>
            <a:ext cx="1357322" cy="1428760"/>
          </a:xfrm>
          <a:prstGeom prst="rect">
            <a:avLst/>
          </a:prstGeom>
        </p:spPr>
      </p:pic>
      <p:sp>
        <p:nvSpPr>
          <p:cNvPr id="36" name="Стрелка вниз 35">
            <a:hlinkClick r:id="rId4" action="ppaction://hlinksldjump"/>
          </p:cNvPr>
          <p:cNvSpPr/>
          <p:nvPr/>
        </p:nvSpPr>
        <p:spPr>
          <a:xfrm>
            <a:off x="1071538" y="6286520"/>
            <a:ext cx="428628" cy="428628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19" dur="123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20" dur="1230" decel="100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21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22" dur="1230" decel="100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23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34" dur="123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35" dur="123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36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37" dur="123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38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43" dur="123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44" dur="123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45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46" dur="123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47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94" dur="1230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95" dur="1230" decel="100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96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97" dur="1230" decel="100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98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8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109" dur="1230" decel="100000"/>
                                        <p:tgtEl>
                                          <p:spTgt spid="13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110" dur="1230" decel="100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111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112" dur="1230" decel="100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113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5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7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118" dur="123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119" dur="1230" decel="10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120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121" dur="1230" decel="100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122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2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133" dur="1230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134" dur="1230" decel="100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135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136" dur="1230" decel="100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137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5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1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142" dur="123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143" dur="1230" decel="100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144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145" dur="1230" decel="100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146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5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8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189" dur="1230" decel="100000"/>
                                        <p:tgtEl>
                                          <p:spTgt spid="16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190" dur="1230" decel="100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191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192" dur="1230" decel="100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193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5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3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204" dur="1230" decel="100000"/>
                                        <p:tgtEl>
                                          <p:spTgt spid="17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205" dur="1230" decel="100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206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207" dur="1230" decel="100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208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5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2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213" dur="1230" decel="100000"/>
                                        <p:tgtEl>
                                          <p:spTgt spid="21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214" dur="1230" decel="100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215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216" dur="1230" decel="100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217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5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7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228" dur="1230" decel="100000"/>
                                        <p:tgtEl>
                                          <p:spTgt spid="19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229" dur="1230" decel="100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230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231" dur="1230" decel="100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232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5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1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2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243" dur="1230" decel="100000"/>
                                        <p:tgtEl>
                                          <p:spTgt spid="18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244" dur="1230" decel="100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245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246" dur="1230" decel="100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247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5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0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1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252" dur="1230" decel="100000"/>
                                        <p:tgtEl>
                                          <p:spTgt spid="23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253" dur="1230" decel="100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254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255" dur="1230" decel="100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256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2" fill="hold">
                      <p:stCondLst>
                        <p:cond delay="indefinite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0" fill="hold">
                      <p:stCondLst>
                        <p:cond delay="indefinite"/>
                      </p:stCondLst>
                      <p:childTnLst>
                        <p:par>
                          <p:cTn id="281" fill="hold">
                            <p:stCondLst>
                              <p:cond delay="0"/>
                            </p:stCondLst>
                            <p:childTnLst>
                              <p:par>
                                <p:cTn id="28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8" fill="hold">
                      <p:stCondLst>
                        <p:cond delay="indefinite"/>
                      </p:stCondLst>
                      <p:childTnLst>
                        <p:par>
                          <p:cTn id="299" fill="hold">
                            <p:stCondLst>
                              <p:cond delay="0"/>
                            </p:stCondLst>
                            <p:childTnLst>
                              <p:par>
                                <p:cTn id="300" presetID="5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1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2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303" dur="1230" decel="100000"/>
                                        <p:tgtEl>
                                          <p:spTgt spid="29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304" dur="1230" decel="100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305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306" dur="1230" decel="100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307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3" fill="hold">
                      <p:stCondLst>
                        <p:cond delay="indefinite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5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6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7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318" dur="1230" decel="100000"/>
                                        <p:tgtEl>
                                          <p:spTgt spid="27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319" dur="1230" decel="100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320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321" dur="1230" decel="100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322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8" fill="hold">
                      <p:stCondLst>
                        <p:cond delay="indefinite"/>
                      </p:stCondLst>
                      <p:childTnLst>
                        <p:par>
                          <p:cTn id="329" fill="hold">
                            <p:stCondLst>
                              <p:cond delay="0"/>
                            </p:stCondLst>
                            <p:childTnLst>
                              <p:par>
                                <p:cTn id="330" presetID="5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1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2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333" dur="1230" decel="100000"/>
                                        <p:tgtEl>
                                          <p:spTgt spid="26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334" dur="1230" decel="100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335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336" dur="1230" decel="100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337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9" presetID="5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0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1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342" dur="1230" decel="100000"/>
                                        <p:tgtEl>
                                          <p:spTgt spid="31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343" dur="1230" decel="100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344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345" dur="1230" decel="100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346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2" fill="hold">
                      <p:stCondLst>
                        <p:cond delay="indefinite"/>
                      </p:stCondLst>
                      <p:childTnLst>
                        <p:par>
                          <p:cTn id="353" fill="hold">
                            <p:stCondLst>
                              <p:cond delay="0"/>
                            </p:stCondLst>
                            <p:childTnLst>
                              <p:par>
                                <p:cTn id="35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" grpId="1"/>
      <p:bldP spid="4" grpId="0"/>
      <p:bldP spid="4" grpId="1"/>
      <p:bldP spid="5" grpId="0"/>
      <p:bldP spid="6" grpId="0"/>
      <p:bldP spid="6" grpId="1"/>
      <p:bldP spid="7" grpId="0"/>
      <p:bldP spid="8" grpId="0"/>
      <p:bldP spid="9" grpId="0"/>
      <p:bldP spid="9" grpId="1"/>
      <p:bldP spid="10" grpId="0"/>
      <p:bldP spid="10" grpId="1"/>
      <p:bldP spid="11" grpId="0"/>
      <p:bldP spid="12" grpId="0"/>
      <p:bldP spid="12" grpId="1"/>
      <p:bldP spid="13" grpId="0"/>
      <p:bldP spid="13" grpId="1"/>
      <p:bldP spid="14" grpId="0"/>
      <p:bldP spid="14" grpId="1"/>
      <p:bldP spid="15" grpId="0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1" grpId="0"/>
      <p:bldP spid="21" grpId="1"/>
      <p:bldP spid="22" grpId="0"/>
      <p:bldP spid="23" grpId="0"/>
      <p:bldP spid="23" grpId="1"/>
      <p:bldP spid="24" grpId="0"/>
      <p:bldP spid="25" grpId="0"/>
      <p:bldP spid="26" grpId="0"/>
      <p:bldP spid="26" grpId="1"/>
      <p:bldP spid="27" grpId="0"/>
      <p:bldP spid="27" grpId="1"/>
      <p:bldP spid="28" grpId="0"/>
      <p:bldP spid="29" grpId="0"/>
      <p:bldP spid="29" grpId="1"/>
      <p:bldP spid="30" grpId="0"/>
      <p:bldP spid="31" grpId="0"/>
      <p:bldP spid="31" grpId="1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Рисунок 3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5534"/>
            <a:ext cx="9203973" cy="686353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71490" y="4357694"/>
            <a:ext cx="10695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· </a:t>
            </a: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60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85918" y="2928934"/>
            <a:ext cx="78419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 </a:t>
            </a: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7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14481" y="3714752"/>
            <a:ext cx="119776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+ </a:t>
            </a: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0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14480" y="5143512"/>
            <a:ext cx="4972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85785" y="2928934"/>
            <a:ext cx="106952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28</a:t>
            </a:r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0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00101" y="3714752"/>
            <a:ext cx="75533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</a:t>
            </a: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0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28871" y="4357694"/>
            <a:ext cx="104067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100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85852" y="5072074"/>
            <a:ext cx="132600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6000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57441" y="2000240"/>
            <a:ext cx="206819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140 · </a:t>
            </a: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30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14348" y="2143116"/>
            <a:ext cx="235352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450 </a:t>
            </a: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</a:t>
            </a: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170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72198" y="2000240"/>
            <a:ext cx="248177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</a:t>
            </a: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0 </a:t>
            </a: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+ </a:t>
            </a: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180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214678" y="2857496"/>
            <a:ext cx="132600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4200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429123" y="2857496"/>
            <a:ext cx="164019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</a:t>
            </a: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1200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500561" y="3643314"/>
            <a:ext cx="106952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 </a:t>
            </a: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60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214678" y="3643314"/>
            <a:ext cx="132600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3000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429124" y="4429132"/>
            <a:ext cx="119776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+ </a:t>
            </a: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54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643306" y="4429132"/>
            <a:ext cx="75533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</a:t>
            </a: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0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214810" y="5143512"/>
            <a:ext cx="104067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104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143768" y="2786058"/>
            <a:ext cx="106952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 10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072197" y="2786058"/>
            <a:ext cx="104067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8</a:t>
            </a: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00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129341" y="3571876"/>
            <a:ext cx="78419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· </a:t>
            </a: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286512" y="3571876"/>
            <a:ext cx="75533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8</a:t>
            </a: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0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072197" y="4357694"/>
            <a:ext cx="104067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480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072330" y="4357694"/>
            <a:ext cx="135485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14</a:t>
            </a: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0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643701" y="5072074"/>
            <a:ext cx="104067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340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 rot="5400000">
            <a:off x="1071538" y="3929066"/>
            <a:ext cx="4071966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16200000" flipH="1">
            <a:off x="4036215" y="3893347"/>
            <a:ext cx="4071966" cy="14287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714348" y="5000636"/>
            <a:ext cx="7715304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Прямоугольник 39"/>
          <p:cNvSpPr/>
          <p:nvPr/>
        </p:nvSpPr>
        <p:spPr>
          <a:xfrm>
            <a:off x="7072330" y="5143512"/>
            <a:ext cx="4972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572000" y="5143512"/>
            <a:ext cx="4972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1807713" y="82660"/>
            <a:ext cx="63842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Вычисли устно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4" name="Стрелка вниз 43">
            <a:hlinkClick r:id="" action="ppaction://hlinkshowjump?jump=nextslide"/>
          </p:cNvPr>
          <p:cNvSpPr/>
          <p:nvPr/>
        </p:nvSpPr>
        <p:spPr>
          <a:xfrm>
            <a:off x="1000100" y="6357958"/>
            <a:ext cx="357190" cy="357190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Стрелка вверх 44">
            <a:hlinkClick r:id="rId3" action="ppaction://hlinksldjump"/>
          </p:cNvPr>
          <p:cNvSpPr/>
          <p:nvPr/>
        </p:nvSpPr>
        <p:spPr>
          <a:xfrm>
            <a:off x="4929190" y="6286520"/>
            <a:ext cx="428628" cy="428628"/>
          </a:xfrm>
          <a:prstGeom prst="up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Багетная рамка 45">
            <a:hlinkClick r:id="" action="ppaction://hlinkshowjump?jump=lastslide"/>
          </p:cNvPr>
          <p:cNvSpPr/>
          <p:nvPr/>
        </p:nvSpPr>
        <p:spPr>
          <a:xfrm>
            <a:off x="7786710" y="6429396"/>
            <a:ext cx="357190" cy="285752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26" dur="123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27" dur="123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28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29" dur="123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30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4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95" dur="1230" decel="100000"/>
                                        <p:tgtEl>
                                          <p:spTgt spid="41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96" dur="1230" decel="100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97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98" dur="1230" decel="100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99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7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128" dur="1230" decel="100000"/>
                                        <p:tgtEl>
                                          <p:spTgt spid="40"/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129" dur="1230" decel="100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130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131" dur="1230" decel="100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132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5" grpId="0"/>
      <p:bldP spid="18" grpId="0"/>
      <p:bldP spid="20" grpId="0"/>
      <p:bldP spid="21" grpId="0"/>
      <p:bldP spid="23" grpId="0"/>
      <p:bldP spid="25" grpId="0"/>
      <p:bldP spid="26" grpId="0"/>
      <p:bldP spid="28" grpId="0"/>
      <p:bldP spid="40" grpId="0"/>
      <p:bldP spid="41" grpId="0"/>
    </p:bldLst>
  </p:timing>
</p:sld>
</file>

<file path=ppt/theme/theme1.xml><?xml version="1.0" encoding="utf-8"?>
<a:theme xmlns:a="http://schemas.openxmlformats.org/drawingml/2006/main" name="10069046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 Them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5A867B"/>
        </a:dk2>
        <a:lt2>
          <a:srgbClr val="B7D760"/>
        </a:lt2>
        <a:accent1>
          <a:srgbClr val="F1F3CF"/>
        </a:accent1>
        <a:accent2>
          <a:srgbClr val="E9CC7A"/>
        </a:accent2>
        <a:accent3>
          <a:srgbClr val="FFFFFF"/>
        </a:accent3>
        <a:accent4>
          <a:srgbClr val="000000"/>
        </a:accent4>
        <a:accent5>
          <a:srgbClr val="F7F8E4"/>
        </a:accent5>
        <a:accent6>
          <a:srgbClr val="D3B96E"/>
        </a:accent6>
        <a:hlink>
          <a:srgbClr val="D1B4C8"/>
        </a:hlink>
        <a:folHlink>
          <a:srgbClr val="96C8D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10069046</Template>
  <TotalTime>2079</TotalTime>
  <Words>270</Words>
  <Application>Microsoft Office PowerPoint</Application>
  <PresentationFormat>Экран (4:3)</PresentationFormat>
  <Paragraphs>145</Paragraphs>
  <Slides>10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Tahoma</vt:lpstr>
      <vt:lpstr>Times New Roman</vt:lpstr>
      <vt:lpstr>10069046</vt:lpstr>
      <vt:lpstr>Математика  комплексный тренажёр</vt:lpstr>
      <vt:lpstr>            тематика заданий</vt:lpstr>
      <vt:lpstr>Выполните устно сложение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URTISI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Коля</cp:lastModifiedBy>
  <cp:revision>272</cp:revision>
  <dcterms:created xsi:type="dcterms:W3CDTF">2011-08-18T13:52:20Z</dcterms:created>
  <dcterms:modified xsi:type="dcterms:W3CDTF">2019-06-02T19:33:58Z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TC100690461049</vt:lpwstr>
  </property>
</Properties>
</file>