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6"/>
  </p:handoutMasterIdLst>
  <p:sldIdLst>
    <p:sldId id="256" r:id="rId2"/>
    <p:sldId id="258" r:id="rId3"/>
    <p:sldId id="259" r:id="rId4"/>
    <p:sldId id="277" r:id="rId5"/>
    <p:sldId id="261" r:id="rId6"/>
    <p:sldId id="270" r:id="rId7"/>
    <p:sldId id="274" r:id="rId8"/>
    <p:sldId id="273" r:id="rId9"/>
    <p:sldId id="260" r:id="rId10"/>
    <p:sldId id="263" r:id="rId11"/>
    <p:sldId id="278" r:id="rId12"/>
    <p:sldId id="279" r:id="rId13"/>
    <p:sldId id="280" r:id="rId14"/>
    <p:sldId id="281" r:id="rId15"/>
    <p:sldId id="282" r:id="rId16"/>
    <p:sldId id="283" r:id="rId17"/>
    <p:sldId id="284" r:id="rId18"/>
    <p:sldId id="285" r:id="rId19"/>
    <p:sldId id="286" r:id="rId20"/>
    <p:sldId id="287" r:id="rId21"/>
    <p:sldId id="262" r:id="rId22"/>
    <p:sldId id="264" r:id="rId23"/>
    <p:sldId id="290" r:id="rId24"/>
    <p:sldId id="292" r:id="rId25"/>
  </p:sldIdLst>
  <p:sldSz cx="9144000" cy="6858000" type="screen4x3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1" autoAdjust="0"/>
    <p:restoredTop sz="94591" autoAdjust="0"/>
  </p:normalViewPr>
  <p:slideViewPr>
    <p:cSldViewPr>
      <p:cViewPr>
        <p:scale>
          <a:sx n="80" d="100"/>
          <a:sy n="80" d="100"/>
        </p:scale>
        <p:origin x="-1590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4DC245-DA3E-42B9-A787-BD0F97115813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EEF9BE-82B4-4C67-B2B8-CD0B4070080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B7E5B-7A09-482A-ADB8-0D59CD65D6DE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F69EE-A294-422D-9C4E-7C5CD4E710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B7E5B-7A09-482A-ADB8-0D59CD65D6DE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F69EE-A294-422D-9C4E-7C5CD4E710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B7E5B-7A09-482A-ADB8-0D59CD65D6DE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F69EE-A294-422D-9C4E-7C5CD4E710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B7E5B-7A09-482A-ADB8-0D59CD65D6DE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F69EE-A294-422D-9C4E-7C5CD4E710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B7E5B-7A09-482A-ADB8-0D59CD65D6DE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F69EE-A294-422D-9C4E-7C5CD4E710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B7E5B-7A09-482A-ADB8-0D59CD65D6DE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F69EE-A294-422D-9C4E-7C5CD4E710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B7E5B-7A09-482A-ADB8-0D59CD65D6DE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F69EE-A294-422D-9C4E-7C5CD4E710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B7E5B-7A09-482A-ADB8-0D59CD65D6DE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F69EE-A294-422D-9C4E-7C5CD4E710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B7E5B-7A09-482A-ADB8-0D59CD65D6DE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F69EE-A294-422D-9C4E-7C5CD4E710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B7E5B-7A09-482A-ADB8-0D59CD65D6DE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F69EE-A294-422D-9C4E-7C5CD4E710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B7E5B-7A09-482A-ADB8-0D59CD65D6DE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F69EE-A294-422D-9C4E-7C5CD4E710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2B7E5B-7A09-482A-ADB8-0D59CD65D6DE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0F69EE-A294-422D-9C4E-7C5CD4E710D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42919"/>
            <a:ext cx="7772400" cy="2571768"/>
          </a:xfrm>
        </p:spPr>
        <p:txBody>
          <a:bodyPr>
            <a:normAutofit/>
          </a:bodyPr>
          <a:lstStyle/>
          <a:p>
            <a:r>
              <a:rPr lang="ru-RU" sz="4500" b="1" i="1" dirty="0" smtClean="0"/>
              <a:t>Неравенства с </a:t>
            </a:r>
            <a:r>
              <a:rPr lang="ru-RU" sz="5000" b="1" i="1" dirty="0" smtClean="0"/>
              <a:t>параметрами</a:t>
            </a:r>
            <a:endParaRPr lang="ru-RU" sz="5000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4071942"/>
            <a:ext cx="6400800" cy="1752600"/>
          </a:xfrm>
        </p:spPr>
        <p:txBody>
          <a:bodyPr/>
          <a:lstStyle/>
          <a:p>
            <a:r>
              <a:rPr lang="ru-RU" b="1" dirty="0" smtClean="0"/>
              <a:t>Метод интервалов на плоскости</a:t>
            </a:r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143636" y="5786454"/>
            <a:ext cx="27146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Гайкович</a:t>
            </a:r>
            <a:r>
              <a:rPr lang="ru-RU" dirty="0" smtClean="0"/>
              <a:t> Э.Б.</a:t>
            </a:r>
          </a:p>
          <a:p>
            <a:r>
              <a:rPr lang="ru-RU" dirty="0" smtClean="0"/>
              <a:t>ГБОУ СОШ № 4 </a:t>
            </a:r>
            <a:r>
              <a:rPr lang="ru-RU" dirty="0" err="1" smtClean="0"/>
              <a:t>Кусто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00166" y="714356"/>
            <a:ext cx="7000924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Итак,  мы получили области, координаты    точек        которых </a:t>
            </a:r>
          </a:p>
          <a:p>
            <a:r>
              <a:rPr lang="ru-RU" sz="2800" b="1" dirty="0" smtClean="0"/>
              <a:t>удовлетворяют      нашему неравенству. </a:t>
            </a:r>
          </a:p>
          <a:p>
            <a:r>
              <a:rPr lang="ru-RU" sz="2800" b="1" dirty="0" smtClean="0"/>
              <a:t>Осталось установить зависимость между а и </a:t>
            </a:r>
            <a:r>
              <a:rPr lang="ru-RU" sz="2800" b="1" dirty="0" err="1" smtClean="0"/>
              <a:t>х</a:t>
            </a:r>
            <a:r>
              <a:rPr lang="ru-RU" sz="2800" b="1" dirty="0" smtClean="0"/>
              <a:t>, т.е ответить на вопрос </a:t>
            </a:r>
            <a:r>
              <a:rPr lang="ru-RU" sz="2800" b="1" dirty="0" smtClean="0">
                <a:solidFill>
                  <a:srgbClr val="FF0000"/>
                </a:solidFill>
              </a:rPr>
              <a:t>: « При каких а  верно это неравенства и какие</a:t>
            </a:r>
          </a:p>
          <a:p>
            <a:r>
              <a:rPr lang="ru-RU" sz="2800" b="1" dirty="0" smtClean="0">
                <a:solidFill>
                  <a:srgbClr val="FF0000"/>
                </a:solidFill>
              </a:rPr>
              <a:t> </a:t>
            </a:r>
            <a:r>
              <a:rPr lang="ru-RU" sz="2800" b="1" dirty="0" err="1" smtClean="0">
                <a:solidFill>
                  <a:srgbClr val="FF0000"/>
                </a:solidFill>
              </a:rPr>
              <a:t>х</a:t>
            </a:r>
            <a:r>
              <a:rPr lang="ru-RU" sz="2800" b="1" dirty="0" smtClean="0">
                <a:solidFill>
                  <a:srgbClr val="FF0000"/>
                </a:solidFill>
              </a:rPr>
              <a:t> соответствуют этим а.?»</a:t>
            </a:r>
          </a:p>
          <a:p>
            <a:r>
              <a:rPr lang="ru-RU" sz="2800" b="1" dirty="0" smtClean="0"/>
              <a:t>Рассмотрим горизонтальную прямую, которая двигается </a:t>
            </a:r>
          </a:p>
          <a:p>
            <a:r>
              <a:rPr lang="ru-RU" sz="2800" b="1" dirty="0" smtClean="0"/>
              <a:t>снизу вверх, т.е  рассмотрим а от   </a:t>
            </a:r>
            <a:r>
              <a:rPr lang="ru-RU" sz="3200" b="1" dirty="0" smtClean="0"/>
              <a:t>─∞</a:t>
            </a:r>
            <a:r>
              <a:rPr lang="ru-RU" sz="2800" b="1" dirty="0" smtClean="0"/>
              <a:t>  до </a:t>
            </a:r>
            <a:r>
              <a:rPr lang="ru-RU" sz="3200" b="1" dirty="0" smtClean="0"/>
              <a:t>∞ .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олилиния 19"/>
          <p:cNvSpPr/>
          <p:nvPr/>
        </p:nvSpPr>
        <p:spPr>
          <a:xfrm>
            <a:off x="2731325" y="249382"/>
            <a:ext cx="2398815" cy="3360717"/>
          </a:xfrm>
          <a:custGeom>
            <a:avLst/>
            <a:gdLst>
              <a:gd name="connsiteX0" fmla="*/ 0 w 2398815"/>
              <a:gd name="connsiteY0" fmla="*/ 0 h 3360717"/>
              <a:gd name="connsiteX1" fmla="*/ 1757548 w 2398815"/>
              <a:gd name="connsiteY1" fmla="*/ 3360717 h 3360717"/>
              <a:gd name="connsiteX2" fmla="*/ 2398815 w 2398815"/>
              <a:gd name="connsiteY2" fmla="*/ 2743200 h 3360717"/>
              <a:gd name="connsiteX3" fmla="*/ 2351314 w 2398815"/>
              <a:gd name="connsiteY3" fmla="*/ 0 h 3360717"/>
              <a:gd name="connsiteX4" fmla="*/ 0 w 2398815"/>
              <a:gd name="connsiteY4" fmla="*/ 0 h 3360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8815" h="3360717">
                <a:moveTo>
                  <a:pt x="0" y="0"/>
                </a:moveTo>
                <a:lnTo>
                  <a:pt x="1757548" y="3360717"/>
                </a:lnTo>
                <a:lnTo>
                  <a:pt x="2398815" y="2743200"/>
                </a:lnTo>
                <a:lnTo>
                  <a:pt x="235131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4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олилиния 27"/>
          <p:cNvSpPr/>
          <p:nvPr/>
        </p:nvSpPr>
        <p:spPr>
          <a:xfrm>
            <a:off x="5130140" y="178130"/>
            <a:ext cx="3491346" cy="6519553"/>
          </a:xfrm>
          <a:custGeom>
            <a:avLst/>
            <a:gdLst>
              <a:gd name="connsiteX0" fmla="*/ 2850078 w 3491346"/>
              <a:gd name="connsiteY0" fmla="*/ 0 h 6519553"/>
              <a:gd name="connsiteX1" fmla="*/ 23751 w 3491346"/>
              <a:gd name="connsiteY1" fmla="*/ 2826327 h 6519553"/>
              <a:gd name="connsiteX2" fmla="*/ 0 w 3491346"/>
              <a:gd name="connsiteY2" fmla="*/ 4714504 h 6519553"/>
              <a:gd name="connsiteX3" fmla="*/ 902525 w 3491346"/>
              <a:gd name="connsiteY3" fmla="*/ 6507678 h 6519553"/>
              <a:gd name="connsiteX4" fmla="*/ 3491346 w 3491346"/>
              <a:gd name="connsiteY4" fmla="*/ 6519553 h 6519553"/>
              <a:gd name="connsiteX5" fmla="*/ 3479470 w 3491346"/>
              <a:gd name="connsiteY5" fmla="*/ 47501 h 6519553"/>
              <a:gd name="connsiteX6" fmla="*/ 2790702 w 3491346"/>
              <a:gd name="connsiteY6" fmla="*/ 35626 h 6519553"/>
              <a:gd name="connsiteX7" fmla="*/ 2850078 w 3491346"/>
              <a:gd name="connsiteY7" fmla="*/ 0 h 6519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91346" h="6519553">
                <a:moveTo>
                  <a:pt x="2850078" y="0"/>
                </a:moveTo>
                <a:lnTo>
                  <a:pt x="23751" y="2826327"/>
                </a:lnTo>
                <a:lnTo>
                  <a:pt x="0" y="4714504"/>
                </a:lnTo>
                <a:lnTo>
                  <a:pt x="902525" y="6507678"/>
                </a:lnTo>
                <a:lnTo>
                  <a:pt x="3491346" y="6519553"/>
                </a:lnTo>
                <a:cubicBezTo>
                  <a:pt x="3487387" y="4362202"/>
                  <a:pt x="3483429" y="2204852"/>
                  <a:pt x="3479470" y="47501"/>
                </a:cubicBezTo>
                <a:lnTo>
                  <a:pt x="2790702" y="35626"/>
                </a:lnTo>
                <a:lnTo>
                  <a:pt x="2850078" y="0"/>
                </a:lnTo>
                <a:close/>
              </a:path>
            </a:pathLst>
          </a:cu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олилиния 28"/>
          <p:cNvSpPr/>
          <p:nvPr/>
        </p:nvSpPr>
        <p:spPr>
          <a:xfrm>
            <a:off x="1413164" y="3645725"/>
            <a:ext cx="3740727" cy="3004457"/>
          </a:xfrm>
          <a:custGeom>
            <a:avLst/>
            <a:gdLst>
              <a:gd name="connsiteX0" fmla="*/ 0 w 3740727"/>
              <a:gd name="connsiteY0" fmla="*/ 3004457 h 3004457"/>
              <a:gd name="connsiteX1" fmla="*/ 3051958 w 3740727"/>
              <a:gd name="connsiteY1" fmla="*/ 0 h 3004457"/>
              <a:gd name="connsiteX2" fmla="*/ 3728852 w 3740727"/>
              <a:gd name="connsiteY2" fmla="*/ 1270659 h 3004457"/>
              <a:gd name="connsiteX3" fmla="*/ 3740727 w 3740727"/>
              <a:gd name="connsiteY3" fmla="*/ 2992581 h 3004457"/>
              <a:gd name="connsiteX4" fmla="*/ 0 w 3740727"/>
              <a:gd name="connsiteY4" fmla="*/ 3004457 h 3004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40727" h="3004457">
                <a:moveTo>
                  <a:pt x="0" y="3004457"/>
                </a:moveTo>
                <a:lnTo>
                  <a:pt x="3051958" y="0"/>
                </a:lnTo>
                <a:lnTo>
                  <a:pt x="3728852" y="1270659"/>
                </a:lnTo>
                <a:cubicBezTo>
                  <a:pt x="3732810" y="1844633"/>
                  <a:pt x="3736769" y="2418607"/>
                  <a:pt x="3740727" y="2992581"/>
                </a:cubicBezTo>
                <a:lnTo>
                  <a:pt x="0" y="3004457"/>
                </a:lnTo>
                <a:close/>
              </a:path>
            </a:pathLst>
          </a:cu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pSp>
        <p:nvGrpSpPr>
          <p:cNvPr id="30" name="Группа 29"/>
          <p:cNvGrpSpPr/>
          <p:nvPr/>
        </p:nvGrpSpPr>
        <p:grpSpPr>
          <a:xfrm>
            <a:off x="928662" y="142852"/>
            <a:ext cx="7929618" cy="6500858"/>
            <a:chOff x="928662" y="142852"/>
            <a:chExt cx="7929618" cy="6500858"/>
          </a:xfrm>
        </p:grpSpPr>
        <p:cxnSp>
          <p:nvCxnSpPr>
            <p:cNvPr id="31" name="Прямая со стрелкой 30"/>
            <p:cNvCxnSpPr/>
            <p:nvPr/>
          </p:nvCxnSpPr>
          <p:spPr>
            <a:xfrm>
              <a:off x="928662" y="3643314"/>
              <a:ext cx="7858180" cy="1588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8429652" y="3643314"/>
              <a:ext cx="42862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i="1" dirty="0" err="1" smtClean="0"/>
                <a:t>х</a:t>
              </a:r>
              <a:endParaRPr lang="ru-RU" sz="3200" i="1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429124" y="500042"/>
              <a:ext cx="52701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/>
                <a:t>а</a:t>
              </a:r>
              <a:endParaRPr lang="ru-RU" sz="3200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6357950" y="1714488"/>
              <a:ext cx="78581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i="1" dirty="0" err="1"/>
                <a:t>а</a:t>
              </a:r>
              <a:r>
                <a:rPr lang="ru-RU" sz="2400" i="1" dirty="0" err="1" smtClean="0"/>
                <a:t>=х</a:t>
              </a:r>
              <a:endParaRPr lang="ru-RU" sz="2400" i="1" dirty="0"/>
            </a:p>
          </p:txBody>
        </p:sp>
        <p:cxnSp>
          <p:nvCxnSpPr>
            <p:cNvPr id="35" name="Прямая со стрелкой 34"/>
            <p:cNvCxnSpPr/>
            <p:nvPr/>
          </p:nvCxnSpPr>
          <p:spPr>
            <a:xfrm rot="5400000" flipH="1" flipV="1">
              <a:off x="1428728" y="3500462"/>
              <a:ext cx="6072230" cy="71438"/>
            </a:xfrm>
            <a:prstGeom prst="straightConnector1">
              <a:avLst/>
            </a:prstGeom>
            <a:ln w="38100">
              <a:tailEnd type="arrow"/>
            </a:ln>
            <a:scene3d>
              <a:camera prst="orthographicFront">
                <a:rot lat="0" lon="0" rev="6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Прямая соединительная линия 35"/>
            <p:cNvCxnSpPr/>
            <p:nvPr/>
          </p:nvCxnSpPr>
          <p:spPr>
            <a:xfrm rot="10800000" flipV="1">
              <a:off x="1428728" y="142852"/>
              <a:ext cx="6572296" cy="6500858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Прямая соединительная линия 36"/>
            <p:cNvCxnSpPr/>
            <p:nvPr/>
          </p:nvCxnSpPr>
          <p:spPr>
            <a:xfrm rot="16200000" flipH="1">
              <a:off x="1142976" y="1785926"/>
              <a:ext cx="6429420" cy="3286148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Прямая соединительная линия 37"/>
            <p:cNvCxnSpPr/>
            <p:nvPr/>
          </p:nvCxnSpPr>
          <p:spPr>
            <a:xfrm rot="16200000" flipH="1">
              <a:off x="1928806" y="3428989"/>
              <a:ext cx="6357958" cy="71438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/>
            <p:cNvSpPr txBox="1"/>
            <p:nvPr/>
          </p:nvSpPr>
          <p:spPr>
            <a:xfrm>
              <a:off x="2357422" y="1428736"/>
              <a:ext cx="107157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i="1" dirty="0" smtClean="0"/>
                <a:t>а=-2х</a:t>
              </a:r>
              <a:endParaRPr lang="ru-RU" sz="2400" i="1" dirty="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143504" y="1000108"/>
              <a:ext cx="78581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i="1" dirty="0" smtClean="0"/>
                <a:t>х=2</a:t>
              </a:r>
              <a:endParaRPr lang="ru-RU" sz="2400" i="1" dirty="0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4645138" y="3643314"/>
              <a:ext cx="2840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</a:t>
              </a:r>
              <a:endPara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4429124" y="3143248"/>
              <a:ext cx="2840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</a:t>
              </a:r>
              <a:endPara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3996690" y="3286124"/>
              <a:ext cx="3609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-1</a:t>
              </a:r>
              <a:endPara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4143372" y="3786190"/>
              <a:ext cx="3609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-1</a:t>
              </a:r>
              <a:endPara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47" name="Прямая соединительная линия 46"/>
            <p:cNvCxnSpPr/>
            <p:nvPr/>
          </p:nvCxnSpPr>
          <p:spPr>
            <a:xfrm rot="5400000">
              <a:off x="4066037" y="3637419"/>
              <a:ext cx="120853" cy="33816"/>
            </a:xfrm>
            <a:prstGeom prst="line">
              <a:avLst/>
            </a:prstGeom>
            <a:scene3d>
              <a:camera prst="orthographicFront">
                <a:rot lat="0" lon="0" rev="84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Прямая соединительная линия 47"/>
            <p:cNvCxnSpPr/>
            <p:nvPr/>
          </p:nvCxnSpPr>
          <p:spPr>
            <a:xfrm rot="5400000">
              <a:off x="4708979" y="3615395"/>
              <a:ext cx="120853" cy="33816"/>
            </a:xfrm>
            <a:prstGeom prst="line">
              <a:avLst/>
            </a:prstGeom>
            <a:scene3d>
              <a:camera prst="orthographicFront">
                <a:rot lat="0" lon="0" rev="84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Прямая соединительная линия 48"/>
            <p:cNvCxnSpPr/>
            <p:nvPr/>
          </p:nvCxnSpPr>
          <p:spPr>
            <a:xfrm>
              <a:off x="4379709" y="3323746"/>
              <a:ext cx="120853" cy="33816"/>
            </a:xfrm>
            <a:prstGeom prst="line">
              <a:avLst/>
            </a:prstGeom>
            <a:scene3d>
              <a:camera prst="orthographicFront">
                <a:rot lat="0" lon="0" rev="84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Прямая соединительная линия 49"/>
            <p:cNvCxnSpPr/>
            <p:nvPr/>
          </p:nvCxnSpPr>
          <p:spPr>
            <a:xfrm>
              <a:off x="4429124" y="3966688"/>
              <a:ext cx="120853" cy="33816"/>
            </a:xfrm>
            <a:prstGeom prst="line">
              <a:avLst/>
            </a:prstGeom>
            <a:scene3d>
              <a:camera prst="orthographicFront">
                <a:rot lat="0" lon="0" rev="84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1" name="Прямая соединительная линия 20"/>
          <p:cNvCxnSpPr/>
          <p:nvPr/>
        </p:nvCxnSpPr>
        <p:spPr>
          <a:xfrm>
            <a:off x="1571604" y="6500834"/>
            <a:ext cx="3571868" cy="1588"/>
          </a:xfrm>
          <a:prstGeom prst="line">
            <a:avLst/>
          </a:prstGeom>
          <a:ln w="762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5929322" y="6500834"/>
            <a:ext cx="2714644" cy="1588"/>
          </a:xfrm>
          <a:prstGeom prst="line">
            <a:avLst/>
          </a:prstGeom>
          <a:ln w="762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-71470" y="6499246"/>
            <a:ext cx="9144000" cy="1588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Полилиния 28"/>
          <p:cNvSpPr/>
          <p:nvPr/>
        </p:nvSpPr>
        <p:spPr>
          <a:xfrm>
            <a:off x="1413164" y="3645725"/>
            <a:ext cx="3740727" cy="3004457"/>
          </a:xfrm>
          <a:custGeom>
            <a:avLst/>
            <a:gdLst>
              <a:gd name="connsiteX0" fmla="*/ 0 w 3740727"/>
              <a:gd name="connsiteY0" fmla="*/ 3004457 h 3004457"/>
              <a:gd name="connsiteX1" fmla="*/ 3051958 w 3740727"/>
              <a:gd name="connsiteY1" fmla="*/ 0 h 3004457"/>
              <a:gd name="connsiteX2" fmla="*/ 3728852 w 3740727"/>
              <a:gd name="connsiteY2" fmla="*/ 1270659 h 3004457"/>
              <a:gd name="connsiteX3" fmla="*/ 3740727 w 3740727"/>
              <a:gd name="connsiteY3" fmla="*/ 2992581 h 3004457"/>
              <a:gd name="connsiteX4" fmla="*/ 0 w 3740727"/>
              <a:gd name="connsiteY4" fmla="*/ 3004457 h 3004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40727" h="3004457">
                <a:moveTo>
                  <a:pt x="0" y="3004457"/>
                </a:moveTo>
                <a:lnTo>
                  <a:pt x="3051958" y="0"/>
                </a:lnTo>
                <a:lnTo>
                  <a:pt x="3728852" y="1270659"/>
                </a:lnTo>
                <a:cubicBezTo>
                  <a:pt x="3732810" y="1844633"/>
                  <a:pt x="3736769" y="2418607"/>
                  <a:pt x="3740727" y="2992581"/>
                </a:cubicBezTo>
                <a:lnTo>
                  <a:pt x="0" y="3004457"/>
                </a:lnTo>
                <a:close/>
              </a:path>
            </a:pathLst>
          </a:cu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28" name="Полилиния 27"/>
          <p:cNvSpPr/>
          <p:nvPr/>
        </p:nvSpPr>
        <p:spPr>
          <a:xfrm>
            <a:off x="5130140" y="178130"/>
            <a:ext cx="3491346" cy="6519553"/>
          </a:xfrm>
          <a:custGeom>
            <a:avLst/>
            <a:gdLst>
              <a:gd name="connsiteX0" fmla="*/ 2850078 w 3491346"/>
              <a:gd name="connsiteY0" fmla="*/ 0 h 6519553"/>
              <a:gd name="connsiteX1" fmla="*/ 23751 w 3491346"/>
              <a:gd name="connsiteY1" fmla="*/ 2826327 h 6519553"/>
              <a:gd name="connsiteX2" fmla="*/ 0 w 3491346"/>
              <a:gd name="connsiteY2" fmla="*/ 4714504 h 6519553"/>
              <a:gd name="connsiteX3" fmla="*/ 902525 w 3491346"/>
              <a:gd name="connsiteY3" fmla="*/ 6507678 h 6519553"/>
              <a:gd name="connsiteX4" fmla="*/ 3491346 w 3491346"/>
              <a:gd name="connsiteY4" fmla="*/ 6519553 h 6519553"/>
              <a:gd name="connsiteX5" fmla="*/ 3479470 w 3491346"/>
              <a:gd name="connsiteY5" fmla="*/ 47501 h 6519553"/>
              <a:gd name="connsiteX6" fmla="*/ 2790702 w 3491346"/>
              <a:gd name="connsiteY6" fmla="*/ 35626 h 6519553"/>
              <a:gd name="connsiteX7" fmla="*/ 2850078 w 3491346"/>
              <a:gd name="connsiteY7" fmla="*/ 0 h 6519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91346" h="6519553">
                <a:moveTo>
                  <a:pt x="2850078" y="0"/>
                </a:moveTo>
                <a:lnTo>
                  <a:pt x="23751" y="2826327"/>
                </a:lnTo>
                <a:lnTo>
                  <a:pt x="0" y="4714504"/>
                </a:lnTo>
                <a:lnTo>
                  <a:pt x="902525" y="6507678"/>
                </a:lnTo>
                <a:lnTo>
                  <a:pt x="3491346" y="6519553"/>
                </a:lnTo>
                <a:cubicBezTo>
                  <a:pt x="3487387" y="4362202"/>
                  <a:pt x="3483429" y="2204852"/>
                  <a:pt x="3479470" y="47501"/>
                </a:cubicBezTo>
                <a:lnTo>
                  <a:pt x="2790702" y="35626"/>
                </a:lnTo>
                <a:lnTo>
                  <a:pt x="2850078" y="0"/>
                </a:lnTo>
                <a:close/>
              </a:path>
            </a:pathLst>
          </a:cu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1785918" y="6286520"/>
            <a:ext cx="3357586" cy="1588"/>
          </a:xfrm>
          <a:prstGeom prst="line">
            <a:avLst/>
          </a:prstGeom>
          <a:ln w="762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5857884" y="6286520"/>
            <a:ext cx="2714644" cy="1588"/>
          </a:xfrm>
          <a:prstGeom prst="line">
            <a:avLst/>
          </a:prstGeom>
          <a:ln w="762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32" y="6284932"/>
            <a:ext cx="9001124" cy="1588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Полилиния 19"/>
          <p:cNvSpPr/>
          <p:nvPr/>
        </p:nvSpPr>
        <p:spPr>
          <a:xfrm>
            <a:off x="2731325" y="249382"/>
            <a:ext cx="2398815" cy="3360717"/>
          </a:xfrm>
          <a:custGeom>
            <a:avLst/>
            <a:gdLst>
              <a:gd name="connsiteX0" fmla="*/ 0 w 2398815"/>
              <a:gd name="connsiteY0" fmla="*/ 0 h 3360717"/>
              <a:gd name="connsiteX1" fmla="*/ 1757548 w 2398815"/>
              <a:gd name="connsiteY1" fmla="*/ 3360717 h 3360717"/>
              <a:gd name="connsiteX2" fmla="*/ 2398815 w 2398815"/>
              <a:gd name="connsiteY2" fmla="*/ 2743200 h 3360717"/>
              <a:gd name="connsiteX3" fmla="*/ 2351314 w 2398815"/>
              <a:gd name="connsiteY3" fmla="*/ 0 h 3360717"/>
              <a:gd name="connsiteX4" fmla="*/ 0 w 2398815"/>
              <a:gd name="connsiteY4" fmla="*/ 0 h 3360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8815" h="3360717">
                <a:moveTo>
                  <a:pt x="0" y="0"/>
                </a:moveTo>
                <a:lnTo>
                  <a:pt x="1757548" y="3360717"/>
                </a:lnTo>
                <a:lnTo>
                  <a:pt x="2398815" y="2743200"/>
                </a:lnTo>
                <a:lnTo>
                  <a:pt x="235131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4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0" name="Группа 29"/>
          <p:cNvGrpSpPr/>
          <p:nvPr/>
        </p:nvGrpSpPr>
        <p:grpSpPr>
          <a:xfrm>
            <a:off x="928662" y="142852"/>
            <a:ext cx="7929618" cy="6500858"/>
            <a:chOff x="928662" y="142852"/>
            <a:chExt cx="7929618" cy="6500858"/>
          </a:xfrm>
        </p:grpSpPr>
        <p:cxnSp>
          <p:nvCxnSpPr>
            <p:cNvPr id="31" name="Прямая со стрелкой 30"/>
            <p:cNvCxnSpPr/>
            <p:nvPr/>
          </p:nvCxnSpPr>
          <p:spPr>
            <a:xfrm>
              <a:off x="928662" y="3643314"/>
              <a:ext cx="7858180" cy="1588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8429652" y="3643314"/>
              <a:ext cx="42862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i="1" dirty="0" err="1" smtClean="0"/>
                <a:t>х</a:t>
              </a:r>
              <a:endParaRPr lang="ru-RU" sz="3200" i="1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429124" y="500042"/>
              <a:ext cx="52701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/>
                <a:t>а</a:t>
              </a:r>
              <a:endParaRPr lang="ru-RU" sz="3200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6357950" y="1714488"/>
              <a:ext cx="78581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i="1" dirty="0" err="1"/>
                <a:t>а</a:t>
              </a:r>
              <a:r>
                <a:rPr lang="ru-RU" sz="2400" i="1" dirty="0" err="1" smtClean="0"/>
                <a:t>=х</a:t>
              </a:r>
              <a:endParaRPr lang="ru-RU" sz="2400" i="1" dirty="0"/>
            </a:p>
          </p:txBody>
        </p:sp>
        <p:cxnSp>
          <p:nvCxnSpPr>
            <p:cNvPr id="35" name="Прямая со стрелкой 34"/>
            <p:cNvCxnSpPr/>
            <p:nvPr/>
          </p:nvCxnSpPr>
          <p:spPr>
            <a:xfrm rot="5400000" flipH="1" flipV="1">
              <a:off x="1428728" y="3500462"/>
              <a:ext cx="6072230" cy="71438"/>
            </a:xfrm>
            <a:prstGeom prst="straightConnector1">
              <a:avLst/>
            </a:prstGeom>
            <a:ln w="38100">
              <a:tailEnd type="arrow"/>
            </a:ln>
            <a:scene3d>
              <a:camera prst="orthographicFront">
                <a:rot lat="0" lon="0" rev="6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Прямая соединительная линия 35"/>
            <p:cNvCxnSpPr/>
            <p:nvPr/>
          </p:nvCxnSpPr>
          <p:spPr>
            <a:xfrm rot="10800000" flipV="1">
              <a:off x="1428728" y="142852"/>
              <a:ext cx="6572296" cy="6500858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Прямая соединительная линия 36"/>
            <p:cNvCxnSpPr/>
            <p:nvPr/>
          </p:nvCxnSpPr>
          <p:spPr>
            <a:xfrm rot="16200000" flipH="1">
              <a:off x="1142976" y="1785926"/>
              <a:ext cx="6429420" cy="3286148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Прямая соединительная линия 37"/>
            <p:cNvCxnSpPr/>
            <p:nvPr/>
          </p:nvCxnSpPr>
          <p:spPr>
            <a:xfrm rot="16200000" flipH="1">
              <a:off x="1928806" y="3428989"/>
              <a:ext cx="6357958" cy="71438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/>
            <p:cNvSpPr txBox="1"/>
            <p:nvPr/>
          </p:nvSpPr>
          <p:spPr>
            <a:xfrm>
              <a:off x="2357422" y="1428736"/>
              <a:ext cx="107157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i="1" dirty="0" smtClean="0"/>
                <a:t>а=-2х</a:t>
              </a:r>
              <a:endParaRPr lang="ru-RU" sz="2400" i="1" dirty="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143504" y="1000108"/>
              <a:ext cx="78581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i="1" dirty="0" smtClean="0"/>
                <a:t>х=2</a:t>
              </a:r>
              <a:endParaRPr lang="ru-RU" sz="2400" i="1" dirty="0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4645138" y="3643314"/>
              <a:ext cx="2840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</a:t>
              </a:r>
              <a:endPara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4429124" y="3143248"/>
              <a:ext cx="2840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</a:t>
              </a:r>
              <a:endPara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3996690" y="3286124"/>
              <a:ext cx="3609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-1</a:t>
              </a:r>
              <a:endPara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4143372" y="3786190"/>
              <a:ext cx="3609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-1</a:t>
              </a:r>
              <a:endPara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47" name="Прямая соединительная линия 46"/>
            <p:cNvCxnSpPr/>
            <p:nvPr/>
          </p:nvCxnSpPr>
          <p:spPr>
            <a:xfrm rot="5400000">
              <a:off x="4066037" y="3637419"/>
              <a:ext cx="120853" cy="33816"/>
            </a:xfrm>
            <a:prstGeom prst="line">
              <a:avLst/>
            </a:prstGeom>
            <a:scene3d>
              <a:camera prst="orthographicFront">
                <a:rot lat="0" lon="0" rev="84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Прямая соединительная линия 47"/>
            <p:cNvCxnSpPr/>
            <p:nvPr/>
          </p:nvCxnSpPr>
          <p:spPr>
            <a:xfrm rot="5400000">
              <a:off x="4708979" y="3615395"/>
              <a:ext cx="120853" cy="33816"/>
            </a:xfrm>
            <a:prstGeom prst="line">
              <a:avLst/>
            </a:prstGeom>
            <a:scene3d>
              <a:camera prst="orthographicFront">
                <a:rot lat="0" lon="0" rev="84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Прямая соединительная линия 48"/>
            <p:cNvCxnSpPr/>
            <p:nvPr/>
          </p:nvCxnSpPr>
          <p:spPr>
            <a:xfrm>
              <a:off x="4379709" y="3323746"/>
              <a:ext cx="120853" cy="33816"/>
            </a:xfrm>
            <a:prstGeom prst="line">
              <a:avLst/>
            </a:prstGeom>
            <a:scene3d>
              <a:camera prst="orthographicFront">
                <a:rot lat="0" lon="0" rev="84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Прямая соединительная линия 49"/>
            <p:cNvCxnSpPr/>
            <p:nvPr/>
          </p:nvCxnSpPr>
          <p:spPr>
            <a:xfrm>
              <a:off x="4429124" y="3966688"/>
              <a:ext cx="120853" cy="33816"/>
            </a:xfrm>
            <a:prstGeom prst="line">
              <a:avLst/>
            </a:prstGeom>
            <a:scene3d>
              <a:camera prst="orthographicFront">
                <a:rot lat="0" lon="0" rev="84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олилиния 19"/>
          <p:cNvSpPr/>
          <p:nvPr/>
        </p:nvSpPr>
        <p:spPr>
          <a:xfrm>
            <a:off x="1413164" y="3645725"/>
            <a:ext cx="3740727" cy="3004457"/>
          </a:xfrm>
          <a:custGeom>
            <a:avLst/>
            <a:gdLst>
              <a:gd name="connsiteX0" fmla="*/ 0 w 3740727"/>
              <a:gd name="connsiteY0" fmla="*/ 3004457 h 3004457"/>
              <a:gd name="connsiteX1" fmla="*/ 3051958 w 3740727"/>
              <a:gd name="connsiteY1" fmla="*/ 0 h 3004457"/>
              <a:gd name="connsiteX2" fmla="*/ 3728852 w 3740727"/>
              <a:gd name="connsiteY2" fmla="*/ 1270659 h 3004457"/>
              <a:gd name="connsiteX3" fmla="*/ 3740727 w 3740727"/>
              <a:gd name="connsiteY3" fmla="*/ 2992581 h 3004457"/>
              <a:gd name="connsiteX4" fmla="*/ 0 w 3740727"/>
              <a:gd name="connsiteY4" fmla="*/ 3004457 h 3004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40727" h="3004457">
                <a:moveTo>
                  <a:pt x="0" y="3004457"/>
                </a:moveTo>
                <a:lnTo>
                  <a:pt x="3051958" y="0"/>
                </a:lnTo>
                <a:lnTo>
                  <a:pt x="3728852" y="1270659"/>
                </a:lnTo>
                <a:cubicBezTo>
                  <a:pt x="3732810" y="1844633"/>
                  <a:pt x="3736769" y="2418607"/>
                  <a:pt x="3740727" y="2992581"/>
                </a:cubicBezTo>
                <a:lnTo>
                  <a:pt x="0" y="3004457"/>
                </a:lnTo>
                <a:close/>
              </a:path>
            </a:pathLst>
          </a:cu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олилиния 27"/>
          <p:cNvSpPr/>
          <p:nvPr/>
        </p:nvSpPr>
        <p:spPr>
          <a:xfrm>
            <a:off x="5130140" y="178130"/>
            <a:ext cx="3491346" cy="6519553"/>
          </a:xfrm>
          <a:custGeom>
            <a:avLst/>
            <a:gdLst>
              <a:gd name="connsiteX0" fmla="*/ 2850078 w 3491346"/>
              <a:gd name="connsiteY0" fmla="*/ 0 h 6519553"/>
              <a:gd name="connsiteX1" fmla="*/ 23751 w 3491346"/>
              <a:gd name="connsiteY1" fmla="*/ 2826327 h 6519553"/>
              <a:gd name="connsiteX2" fmla="*/ 0 w 3491346"/>
              <a:gd name="connsiteY2" fmla="*/ 4714504 h 6519553"/>
              <a:gd name="connsiteX3" fmla="*/ 902525 w 3491346"/>
              <a:gd name="connsiteY3" fmla="*/ 6507678 h 6519553"/>
              <a:gd name="connsiteX4" fmla="*/ 3491346 w 3491346"/>
              <a:gd name="connsiteY4" fmla="*/ 6519553 h 6519553"/>
              <a:gd name="connsiteX5" fmla="*/ 3479470 w 3491346"/>
              <a:gd name="connsiteY5" fmla="*/ 47501 h 6519553"/>
              <a:gd name="connsiteX6" fmla="*/ 2790702 w 3491346"/>
              <a:gd name="connsiteY6" fmla="*/ 35626 h 6519553"/>
              <a:gd name="connsiteX7" fmla="*/ 2850078 w 3491346"/>
              <a:gd name="connsiteY7" fmla="*/ 0 h 6519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91346" h="6519553">
                <a:moveTo>
                  <a:pt x="2850078" y="0"/>
                </a:moveTo>
                <a:lnTo>
                  <a:pt x="23751" y="2826327"/>
                </a:lnTo>
                <a:lnTo>
                  <a:pt x="0" y="4714504"/>
                </a:lnTo>
                <a:lnTo>
                  <a:pt x="902525" y="6507678"/>
                </a:lnTo>
                <a:lnTo>
                  <a:pt x="3491346" y="6519553"/>
                </a:lnTo>
                <a:cubicBezTo>
                  <a:pt x="3487387" y="4362202"/>
                  <a:pt x="3483429" y="2204852"/>
                  <a:pt x="3479470" y="47501"/>
                </a:cubicBezTo>
                <a:lnTo>
                  <a:pt x="2790702" y="35626"/>
                </a:lnTo>
                <a:lnTo>
                  <a:pt x="2850078" y="0"/>
                </a:lnTo>
                <a:close/>
              </a:path>
            </a:pathLst>
          </a:cu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>
            <a:off x="2428860" y="5715016"/>
            <a:ext cx="2714644" cy="1588"/>
          </a:xfrm>
          <a:prstGeom prst="line">
            <a:avLst/>
          </a:prstGeom>
          <a:ln w="762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5572132" y="5715016"/>
            <a:ext cx="3000396" cy="1588"/>
          </a:xfrm>
          <a:prstGeom prst="line">
            <a:avLst/>
          </a:prstGeom>
          <a:ln w="762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32" y="5713428"/>
            <a:ext cx="9001124" cy="1588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Полилиния 31"/>
          <p:cNvSpPr/>
          <p:nvPr/>
        </p:nvSpPr>
        <p:spPr>
          <a:xfrm>
            <a:off x="2731325" y="249382"/>
            <a:ext cx="2398815" cy="3360717"/>
          </a:xfrm>
          <a:custGeom>
            <a:avLst/>
            <a:gdLst>
              <a:gd name="connsiteX0" fmla="*/ 0 w 2398815"/>
              <a:gd name="connsiteY0" fmla="*/ 0 h 3360717"/>
              <a:gd name="connsiteX1" fmla="*/ 1757548 w 2398815"/>
              <a:gd name="connsiteY1" fmla="*/ 3360717 h 3360717"/>
              <a:gd name="connsiteX2" fmla="*/ 2398815 w 2398815"/>
              <a:gd name="connsiteY2" fmla="*/ 2743200 h 3360717"/>
              <a:gd name="connsiteX3" fmla="*/ 2351314 w 2398815"/>
              <a:gd name="connsiteY3" fmla="*/ 0 h 3360717"/>
              <a:gd name="connsiteX4" fmla="*/ 0 w 2398815"/>
              <a:gd name="connsiteY4" fmla="*/ 0 h 3360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8815" h="3360717">
                <a:moveTo>
                  <a:pt x="0" y="0"/>
                </a:moveTo>
                <a:lnTo>
                  <a:pt x="1757548" y="3360717"/>
                </a:lnTo>
                <a:lnTo>
                  <a:pt x="2398815" y="2743200"/>
                </a:lnTo>
                <a:lnTo>
                  <a:pt x="235131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4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3" name="Группа 32"/>
          <p:cNvGrpSpPr/>
          <p:nvPr/>
        </p:nvGrpSpPr>
        <p:grpSpPr>
          <a:xfrm>
            <a:off x="928662" y="142852"/>
            <a:ext cx="7929618" cy="6500858"/>
            <a:chOff x="928662" y="142852"/>
            <a:chExt cx="7929618" cy="6500858"/>
          </a:xfrm>
        </p:grpSpPr>
        <p:cxnSp>
          <p:nvCxnSpPr>
            <p:cNvPr id="34" name="Прямая со стрелкой 33"/>
            <p:cNvCxnSpPr/>
            <p:nvPr/>
          </p:nvCxnSpPr>
          <p:spPr>
            <a:xfrm>
              <a:off x="928662" y="3643314"/>
              <a:ext cx="7858180" cy="1588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/>
            <p:cNvSpPr txBox="1"/>
            <p:nvPr/>
          </p:nvSpPr>
          <p:spPr>
            <a:xfrm>
              <a:off x="8429652" y="3643314"/>
              <a:ext cx="42862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i="1" dirty="0" err="1" smtClean="0"/>
                <a:t>х</a:t>
              </a:r>
              <a:endParaRPr lang="ru-RU" sz="3200" i="1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429124" y="500042"/>
              <a:ext cx="52701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/>
                <a:t>а</a:t>
              </a:r>
              <a:endParaRPr lang="ru-RU" sz="3200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6357950" y="1714488"/>
              <a:ext cx="78581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i="1" dirty="0" err="1"/>
                <a:t>а</a:t>
              </a:r>
              <a:r>
                <a:rPr lang="ru-RU" sz="2400" i="1" dirty="0" err="1" smtClean="0"/>
                <a:t>=х</a:t>
              </a:r>
              <a:endParaRPr lang="ru-RU" sz="2400" i="1" dirty="0"/>
            </a:p>
          </p:txBody>
        </p:sp>
        <p:cxnSp>
          <p:nvCxnSpPr>
            <p:cNvPr id="38" name="Прямая со стрелкой 37"/>
            <p:cNvCxnSpPr/>
            <p:nvPr/>
          </p:nvCxnSpPr>
          <p:spPr>
            <a:xfrm rot="5400000" flipH="1" flipV="1">
              <a:off x="1428728" y="3500462"/>
              <a:ext cx="6072230" cy="71438"/>
            </a:xfrm>
            <a:prstGeom prst="straightConnector1">
              <a:avLst/>
            </a:prstGeom>
            <a:ln w="38100">
              <a:tailEnd type="arrow"/>
            </a:ln>
            <a:scene3d>
              <a:camera prst="orthographicFront">
                <a:rot lat="0" lon="0" rev="6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Прямая соединительная линия 38"/>
            <p:cNvCxnSpPr/>
            <p:nvPr/>
          </p:nvCxnSpPr>
          <p:spPr>
            <a:xfrm rot="10800000" flipV="1">
              <a:off x="1428728" y="142852"/>
              <a:ext cx="6572296" cy="6500858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Прямая соединительная линия 39"/>
            <p:cNvCxnSpPr/>
            <p:nvPr/>
          </p:nvCxnSpPr>
          <p:spPr>
            <a:xfrm rot="16200000" flipH="1">
              <a:off x="1142976" y="1785926"/>
              <a:ext cx="6429420" cy="3286148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Прямая соединительная линия 42"/>
            <p:cNvCxnSpPr/>
            <p:nvPr/>
          </p:nvCxnSpPr>
          <p:spPr>
            <a:xfrm rot="16200000" flipH="1">
              <a:off x="1928806" y="3428989"/>
              <a:ext cx="6357958" cy="71438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43"/>
            <p:cNvSpPr txBox="1"/>
            <p:nvPr/>
          </p:nvSpPr>
          <p:spPr>
            <a:xfrm>
              <a:off x="2357422" y="1428736"/>
              <a:ext cx="107157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i="1" dirty="0" smtClean="0"/>
                <a:t>а=-2х</a:t>
              </a:r>
              <a:endParaRPr lang="ru-RU" sz="2400" i="1" dirty="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143504" y="1000108"/>
              <a:ext cx="78581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i="1" dirty="0" smtClean="0"/>
                <a:t>х=2</a:t>
              </a:r>
              <a:endParaRPr lang="ru-RU" sz="2400" i="1" dirty="0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4645138" y="3643314"/>
              <a:ext cx="2840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</a:t>
              </a:r>
              <a:endPara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4429124" y="3143248"/>
              <a:ext cx="2840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</a:t>
              </a:r>
              <a:endPara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3996690" y="3286124"/>
              <a:ext cx="3609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-1</a:t>
              </a:r>
              <a:endPara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4143372" y="3786190"/>
              <a:ext cx="3609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-1</a:t>
              </a:r>
              <a:endPara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50" name="Прямая соединительная линия 49"/>
            <p:cNvCxnSpPr/>
            <p:nvPr/>
          </p:nvCxnSpPr>
          <p:spPr>
            <a:xfrm rot="5400000">
              <a:off x="4066037" y="3637419"/>
              <a:ext cx="120853" cy="33816"/>
            </a:xfrm>
            <a:prstGeom prst="line">
              <a:avLst/>
            </a:prstGeom>
            <a:scene3d>
              <a:camera prst="orthographicFront">
                <a:rot lat="0" lon="0" rev="84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Прямая соединительная линия 50"/>
            <p:cNvCxnSpPr/>
            <p:nvPr/>
          </p:nvCxnSpPr>
          <p:spPr>
            <a:xfrm rot="5400000">
              <a:off x="4708979" y="3615395"/>
              <a:ext cx="120853" cy="33816"/>
            </a:xfrm>
            <a:prstGeom prst="line">
              <a:avLst/>
            </a:prstGeom>
            <a:scene3d>
              <a:camera prst="orthographicFront">
                <a:rot lat="0" lon="0" rev="84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Прямая соединительная линия 51"/>
            <p:cNvCxnSpPr/>
            <p:nvPr/>
          </p:nvCxnSpPr>
          <p:spPr>
            <a:xfrm>
              <a:off x="4379709" y="3323746"/>
              <a:ext cx="120853" cy="33816"/>
            </a:xfrm>
            <a:prstGeom prst="line">
              <a:avLst/>
            </a:prstGeom>
            <a:scene3d>
              <a:camera prst="orthographicFront">
                <a:rot lat="0" lon="0" rev="84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Прямая соединительная линия 52"/>
            <p:cNvCxnSpPr/>
            <p:nvPr/>
          </p:nvCxnSpPr>
          <p:spPr>
            <a:xfrm>
              <a:off x="4429124" y="3966688"/>
              <a:ext cx="120853" cy="33816"/>
            </a:xfrm>
            <a:prstGeom prst="line">
              <a:avLst/>
            </a:prstGeom>
            <a:scene3d>
              <a:camera prst="orthographicFront">
                <a:rot lat="0" lon="0" rev="84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олилиния 19"/>
          <p:cNvSpPr/>
          <p:nvPr/>
        </p:nvSpPr>
        <p:spPr>
          <a:xfrm>
            <a:off x="1413164" y="3645725"/>
            <a:ext cx="3740727" cy="3004457"/>
          </a:xfrm>
          <a:custGeom>
            <a:avLst/>
            <a:gdLst>
              <a:gd name="connsiteX0" fmla="*/ 0 w 3740727"/>
              <a:gd name="connsiteY0" fmla="*/ 3004457 h 3004457"/>
              <a:gd name="connsiteX1" fmla="*/ 3051958 w 3740727"/>
              <a:gd name="connsiteY1" fmla="*/ 0 h 3004457"/>
              <a:gd name="connsiteX2" fmla="*/ 3728852 w 3740727"/>
              <a:gd name="connsiteY2" fmla="*/ 1270659 h 3004457"/>
              <a:gd name="connsiteX3" fmla="*/ 3740727 w 3740727"/>
              <a:gd name="connsiteY3" fmla="*/ 2992581 h 3004457"/>
              <a:gd name="connsiteX4" fmla="*/ 0 w 3740727"/>
              <a:gd name="connsiteY4" fmla="*/ 3004457 h 3004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40727" h="3004457">
                <a:moveTo>
                  <a:pt x="0" y="3004457"/>
                </a:moveTo>
                <a:lnTo>
                  <a:pt x="3051958" y="0"/>
                </a:lnTo>
                <a:lnTo>
                  <a:pt x="3728852" y="1270659"/>
                </a:lnTo>
                <a:cubicBezTo>
                  <a:pt x="3732810" y="1844633"/>
                  <a:pt x="3736769" y="2418607"/>
                  <a:pt x="3740727" y="2992581"/>
                </a:cubicBezTo>
                <a:lnTo>
                  <a:pt x="0" y="3004457"/>
                </a:lnTo>
                <a:close/>
              </a:path>
            </a:pathLst>
          </a:cu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олилиния 27"/>
          <p:cNvSpPr/>
          <p:nvPr/>
        </p:nvSpPr>
        <p:spPr>
          <a:xfrm>
            <a:off x="5130140" y="178130"/>
            <a:ext cx="3491346" cy="6519553"/>
          </a:xfrm>
          <a:custGeom>
            <a:avLst/>
            <a:gdLst>
              <a:gd name="connsiteX0" fmla="*/ 2850078 w 3491346"/>
              <a:gd name="connsiteY0" fmla="*/ 0 h 6519553"/>
              <a:gd name="connsiteX1" fmla="*/ 23751 w 3491346"/>
              <a:gd name="connsiteY1" fmla="*/ 2826327 h 6519553"/>
              <a:gd name="connsiteX2" fmla="*/ 0 w 3491346"/>
              <a:gd name="connsiteY2" fmla="*/ 4714504 h 6519553"/>
              <a:gd name="connsiteX3" fmla="*/ 902525 w 3491346"/>
              <a:gd name="connsiteY3" fmla="*/ 6507678 h 6519553"/>
              <a:gd name="connsiteX4" fmla="*/ 3491346 w 3491346"/>
              <a:gd name="connsiteY4" fmla="*/ 6519553 h 6519553"/>
              <a:gd name="connsiteX5" fmla="*/ 3479470 w 3491346"/>
              <a:gd name="connsiteY5" fmla="*/ 47501 h 6519553"/>
              <a:gd name="connsiteX6" fmla="*/ 2790702 w 3491346"/>
              <a:gd name="connsiteY6" fmla="*/ 35626 h 6519553"/>
              <a:gd name="connsiteX7" fmla="*/ 2850078 w 3491346"/>
              <a:gd name="connsiteY7" fmla="*/ 0 h 6519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91346" h="6519553">
                <a:moveTo>
                  <a:pt x="2850078" y="0"/>
                </a:moveTo>
                <a:lnTo>
                  <a:pt x="23751" y="2826327"/>
                </a:lnTo>
                <a:lnTo>
                  <a:pt x="0" y="4714504"/>
                </a:lnTo>
                <a:lnTo>
                  <a:pt x="902525" y="6507678"/>
                </a:lnTo>
                <a:lnTo>
                  <a:pt x="3491346" y="6519553"/>
                </a:lnTo>
                <a:cubicBezTo>
                  <a:pt x="3487387" y="4362202"/>
                  <a:pt x="3483429" y="2204852"/>
                  <a:pt x="3479470" y="47501"/>
                </a:cubicBezTo>
                <a:lnTo>
                  <a:pt x="2790702" y="35626"/>
                </a:lnTo>
                <a:lnTo>
                  <a:pt x="2850078" y="0"/>
                </a:lnTo>
                <a:close/>
              </a:path>
            </a:pathLst>
          </a:cu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>
            <a:off x="2786050" y="5357826"/>
            <a:ext cx="2357454" cy="1588"/>
          </a:xfrm>
          <a:prstGeom prst="line">
            <a:avLst/>
          </a:prstGeom>
          <a:ln w="762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5429256" y="5357826"/>
            <a:ext cx="3143272" cy="1588"/>
          </a:xfrm>
          <a:prstGeom prst="line">
            <a:avLst/>
          </a:prstGeom>
          <a:ln w="762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32" y="5356238"/>
            <a:ext cx="9001124" cy="1588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Полилиния 31"/>
          <p:cNvSpPr/>
          <p:nvPr/>
        </p:nvSpPr>
        <p:spPr>
          <a:xfrm>
            <a:off x="2731325" y="249382"/>
            <a:ext cx="2398815" cy="3360717"/>
          </a:xfrm>
          <a:custGeom>
            <a:avLst/>
            <a:gdLst>
              <a:gd name="connsiteX0" fmla="*/ 0 w 2398815"/>
              <a:gd name="connsiteY0" fmla="*/ 0 h 3360717"/>
              <a:gd name="connsiteX1" fmla="*/ 1757548 w 2398815"/>
              <a:gd name="connsiteY1" fmla="*/ 3360717 h 3360717"/>
              <a:gd name="connsiteX2" fmla="*/ 2398815 w 2398815"/>
              <a:gd name="connsiteY2" fmla="*/ 2743200 h 3360717"/>
              <a:gd name="connsiteX3" fmla="*/ 2351314 w 2398815"/>
              <a:gd name="connsiteY3" fmla="*/ 0 h 3360717"/>
              <a:gd name="connsiteX4" fmla="*/ 0 w 2398815"/>
              <a:gd name="connsiteY4" fmla="*/ 0 h 3360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8815" h="3360717">
                <a:moveTo>
                  <a:pt x="0" y="0"/>
                </a:moveTo>
                <a:lnTo>
                  <a:pt x="1757548" y="3360717"/>
                </a:lnTo>
                <a:lnTo>
                  <a:pt x="2398815" y="2743200"/>
                </a:lnTo>
                <a:lnTo>
                  <a:pt x="235131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4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3" name="Группа 32"/>
          <p:cNvGrpSpPr/>
          <p:nvPr/>
        </p:nvGrpSpPr>
        <p:grpSpPr>
          <a:xfrm>
            <a:off x="928662" y="142852"/>
            <a:ext cx="7929618" cy="6500858"/>
            <a:chOff x="928662" y="142852"/>
            <a:chExt cx="7929618" cy="6500858"/>
          </a:xfrm>
        </p:grpSpPr>
        <p:cxnSp>
          <p:nvCxnSpPr>
            <p:cNvPr id="34" name="Прямая со стрелкой 33"/>
            <p:cNvCxnSpPr/>
            <p:nvPr/>
          </p:nvCxnSpPr>
          <p:spPr>
            <a:xfrm>
              <a:off x="928662" y="3643314"/>
              <a:ext cx="7858180" cy="1588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/>
            <p:cNvSpPr txBox="1"/>
            <p:nvPr/>
          </p:nvSpPr>
          <p:spPr>
            <a:xfrm>
              <a:off x="8429652" y="3643314"/>
              <a:ext cx="42862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i="1" dirty="0" err="1" smtClean="0"/>
                <a:t>х</a:t>
              </a:r>
              <a:endParaRPr lang="ru-RU" sz="3200" i="1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429124" y="500042"/>
              <a:ext cx="52701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/>
                <a:t>а</a:t>
              </a:r>
              <a:endParaRPr lang="ru-RU" sz="3200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6357950" y="1714488"/>
              <a:ext cx="78581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i="1" dirty="0" err="1"/>
                <a:t>а</a:t>
              </a:r>
              <a:r>
                <a:rPr lang="ru-RU" sz="2400" i="1" dirty="0" err="1" smtClean="0"/>
                <a:t>=х</a:t>
              </a:r>
              <a:endParaRPr lang="ru-RU" sz="2400" i="1" dirty="0"/>
            </a:p>
          </p:txBody>
        </p:sp>
        <p:cxnSp>
          <p:nvCxnSpPr>
            <p:cNvPr id="38" name="Прямая со стрелкой 37"/>
            <p:cNvCxnSpPr/>
            <p:nvPr/>
          </p:nvCxnSpPr>
          <p:spPr>
            <a:xfrm rot="5400000" flipH="1" flipV="1">
              <a:off x="1428728" y="3500462"/>
              <a:ext cx="6072230" cy="71438"/>
            </a:xfrm>
            <a:prstGeom prst="straightConnector1">
              <a:avLst/>
            </a:prstGeom>
            <a:ln w="38100">
              <a:tailEnd type="arrow"/>
            </a:ln>
            <a:scene3d>
              <a:camera prst="orthographicFront">
                <a:rot lat="0" lon="0" rev="6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Прямая соединительная линия 38"/>
            <p:cNvCxnSpPr/>
            <p:nvPr/>
          </p:nvCxnSpPr>
          <p:spPr>
            <a:xfrm rot="10800000" flipV="1">
              <a:off x="1428728" y="142852"/>
              <a:ext cx="6572296" cy="6500858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Прямая соединительная линия 39"/>
            <p:cNvCxnSpPr/>
            <p:nvPr/>
          </p:nvCxnSpPr>
          <p:spPr>
            <a:xfrm rot="16200000" flipH="1">
              <a:off x="1142976" y="1785926"/>
              <a:ext cx="6429420" cy="3286148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Прямая соединительная линия 42"/>
            <p:cNvCxnSpPr/>
            <p:nvPr/>
          </p:nvCxnSpPr>
          <p:spPr>
            <a:xfrm rot="16200000" flipH="1">
              <a:off x="1928806" y="3428989"/>
              <a:ext cx="6357958" cy="71438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43"/>
            <p:cNvSpPr txBox="1"/>
            <p:nvPr/>
          </p:nvSpPr>
          <p:spPr>
            <a:xfrm>
              <a:off x="2357422" y="1428736"/>
              <a:ext cx="107157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i="1" dirty="0" smtClean="0"/>
                <a:t>а=-2х</a:t>
              </a:r>
              <a:endParaRPr lang="ru-RU" sz="2400" i="1" dirty="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143504" y="1000108"/>
              <a:ext cx="78581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i="1" dirty="0" smtClean="0"/>
                <a:t>х=2</a:t>
              </a:r>
              <a:endParaRPr lang="ru-RU" sz="2400" i="1" dirty="0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4645138" y="3643314"/>
              <a:ext cx="2840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</a:t>
              </a:r>
              <a:endPara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4429124" y="3143248"/>
              <a:ext cx="2840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</a:t>
              </a:r>
              <a:endPara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3996690" y="3286124"/>
              <a:ext cx="3609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-1</a:t>
              </a:r>
              <a:endPara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4143372" y="3786190"/>
              <a:ext cx="3609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-1</a:t>
              </a:r>
              <a:endPara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50" name="Прямая соединительная линия 49"/>
            <p:cNvCxnSpPr/>
            <p:nvPr/>
          </p:nvCxnSpPr>
          <p:spPr>
            <a:xfrm rot="5400000">
              <a:off x="4066037" y="3637419"/>
              <a:ext cx="120853" cy="33816"/>
            </a:xfrm>
            <a:prstGeom prst="line">
              <a:avLst/>
            </a:prstGeom>
            <a:scene3d>
              <a:camera prst="orthographicFront">
                <a:rot lat="0" lon="0" rev="84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Прямая соединительная линия 50"/>
            <p:cNvCxnSpPr/>
            <p:nvPr/>
          </p:nvCxnSpPr>
          <p:spPr>
            <a:xfrm rot="5400000">
              <a:off x="4708979" y="3615395"/>
              <a:ext cx="120853" cy="33816"/>
            </a:xfrm>
            <a:prstGeom prst="line">
              <a:avLst/>
            </a:prstGeom>
            <a:scene3d>
              <a:camera prst="orthographicFront">
                <a:rot lat="0" lon="0" rev="84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Прямая соединительная линия 51"/>
            <p:cNvCxnSpPr/>
            <p:nvPr/>
          </p:nvCxnSpPr>
          <p:spPr>
            <a:xfrm>
              <a:off x="4379709" y="3323746"/>
              <a:ext cx="120853" cy="33816"/>
            </a:xfrm>
            <a:prstGeom prst="line">
              <a:avLst/>
            </a:prstGeom>
            <a:scene3d>
              <a:camera prst="orthographicFront">
                <a:rot lat="0" lon="0" rev="84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Прямая соединительная линия 52"/>
            <p:cNvCxnSpPr/>
            <p:nvPr/>
          </p:nvCxnSpPr>
          <p:spPr>
            <a:xfrm>
              <a:off x="4429124" y="3966688"/>
              <a:ext cx="120853" cy="33816"/>
            </a:xfrm>
            <a:prstGeom prst="line">
              <a:avLst/>
            </a:prstGeom>
            <a:scene3d>
              <a:camera prst="orthographicFront">
                <a:rot lat="0" lon="0" rev="84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олилиния 19"/>
          <p:cNvSpPr/>
          <p:nvPr/>
        </p:nvSpPr>
        <p:spPr>
          <a:xfrm>
            <a:off x="1413164" y="3645725"/>
            <a:ext cx="3740727" cy="3004457"/>
          </a:xfrm>
          <a:custGeom>
            <a:avLst/>
            <a:gdLst>
              <a:gd name="connsiteX0" fmla="*/ 0 w 3740727"/>
              <a:gd name="connsiteY0" fmla="*/ 3004457 h 3004457"/>
              <a:gd name="connsiteX1" fmla="*/ 3051958 w 3740727"/>
              <a:gd name="connsiteY1" fmla="*/ 0 h 3004457"/>
              <a:gd name="connsiteX2" fmla="*/ 3728852 w 3740727"/>
              <a:gd name="connsiteY2" fmla="*/ 1270659 h 3004457"/>
              <a:gd name="connsiteX3" fmla="*/ 3740727 w 3740727"/>
              <a:gd name="connsiteY3" fmla="*/ 2992581 h 3004457"/>
              <a:gd name="connsiteX4" fmla="*/ 0 w 3740727"/>
              <a:gd name="connsiteY4" fmla="*/ 3004457 h 3004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40727" h="3004457">
                <a:moveTo>
                  <a:pt x="0" y="3004457"/>
                </a:moveTo>
                <a:lnTo>
                  <a:pt x="3051958" y="0"/>
                </a:lnTo>
                <a:lnTo>
                  <a:pt x="3728852" y="1270659"/>
                </a:lnTo>
                <a:cubicBezTo>
                  <a:pt x="3732810" y="1844633"/>
                  <a:pt x="3736769" y="2418607"/>
                  <a:pt x="3740727" y="2992581"/>
                </a:cubicBezTo>
                <a:lnTo>
                  <a:pt x="0" y="3004457"/>
                </a:lnTo>
                <a:close/>
              </a:path>
            </a:pathLst>
          </a:cu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олилиния 27"/>
          <p:cNvSpPr/>
          <p:nvPr/>
        </p:nvSpPr>
        <p:spPr>
          <a:xfrm>
            <a:off x="5130140" y="178130"/>
            <a:ext cx="3491346" cy="6519553"/>
          </a:xfrm>
          <a:custGeom>
            <a:avLst/>
            <a:gdLst>
              <a:gd name="connsiteX0" fmla="*/ 2850078 w 3491346"/>
              <a:gd name="connsiteY0" fmla="*/ 0 h 6519553"/>
              <a:gd name="connsiteX1" fmla="*/ 23751 w 3491346"/>
              <a:gd name="connsiteY1" fmla="*/ 2826327 h 6519553"/>
              <a:gd name="connsiteX2" fmla="*/ 0 w 3491346"/>
              <a:gd name="connsiteY2" fmla="*/ 4714504 h 6519553"/>
              <a:gd name="connsiteX3" fmla="*/ 902525 w 3491346"/>
              <a:gd name="connsiteY3" fmla="*/ 6507678 h 6519553"/>
              <a:gd name="connsiteX4" fmla="*/ 3491346 w 3491346"/>
              <a:gd name="connsiteY4" fmla="*/ 6519553 h 6519553"/>
              <a:gd name="connsiteX5" fmla="*/ 3479470 w 3491346"/>
              <a:gd name="connsiteY5" fmla="*/ 47501 h 6519553"/>
              <a:gd name="connsiteX6" fmla="*/ 2790702 w 3491346"/>
              <a:gd name="connsiteY6" fmla="*/ 35626 h 6519553"/>
              <a:gd name="connsiteX7" fmla="*/ 2850078 w 3491346"/>
              <a:gd name="connsiteY7" fmla="*/ 0 h 6519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91346" h="6519553">
                <a:moveTo>
                  <a:pt x="2850078" y="0"/>
                </a:moveTo>
                <a:lnTo>
                  <a:pt x="23751" y="2826327"/>
                </a:lnTo>
                <a:lnTo>
                  <a:pt x="0" y="4714504"/>
                </a:lnTo>
                <a:lnTo>
                  <a:pt x="902525" y="6507678"/>
                </a:lnTo>
                <a:lnTo>
                  <a:pt x="3491346" y="6519553"/>
                </a:lnTo>
                <a:cubicBezTo>
                  <a:pt x="3487387" y="4362202"/>
                  <a:pt x="3483429" y="2204852"/>
                  <a:pt x="3479470" y="47501"/>
                </a:cubicBezTo>
                <a:lnTo>
                  <a:pt x="2790702" y="35626"/>
                </a:lnTo>
                <a:lnTo>
                  <a:pt x="2850078" y="0"/>
                </a:lnTo>
                <a:close/>
              </a:path>
            </a:pathLst>
          </a:cu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>
            <a:off x="3500430" y="4643446"/>
            <a:ext cx="1428760" cy="1588"/>
          </a:xfrm>
          <a:prstGeom prst="line">
            <a:avLst/>
          </a:prstGeom>
          <a:ln w="762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5143504" y="4643446"/>
            <a:ext cx="3429024" cy="1588"/>
          </a:xfrm>
          <a:prstGeom prst="line">
            <a:avLst/>
          </a:prstGeom>
          <a:ln w="762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32" y="4641858"/>
            <a:ext cx="9001124" cy="1588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Полилиния 31"/>
          <p:cNvSpPr/>
          <p:nvPr/>
        </p:nvSpPr>
        <p:spPr>
          <a:xfrm>
            <a:off x="2731325" y="249382"/>
            <a:ext cx="2398815" cy="3360717"/>
          </a:xfrm>
          <a:custGeom>
            <a:avLst/>
            <a:gdLst>
              <a:gd name="connsiteX0" fmla="*/ 0 w 2398815"/>
              <a:gd name="connsiteY0" fmla="*/ 0 h 3360717"/>
              <a:gd name="connsiteX1" fmla="*/ 1757548 w 2398815"/>
              <a:gd name="connsiteY1" fmla="*/ 3360717 h 3360717"/>
              <a:gd name="connsiteX2" fmla="*/ 2398815 w 2398815"/>
              <a:gd name="connsiteY2" fmla="*/ 2743200 h 3360717"/>
              <a:gd name="connsiteX3" fmla="*/ 2351314 w 2398815"/>
              <a:gd name="connsiteY3" fmla="*/ 0 h 3360717"/>
              <a:gd name="connsiteX4" fmla="*/ 0 w 2398815"/>
              <a:gd name="connsiteY4" fmla="*/ 0 h 3360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8815" h="3360717">
                <a:moveTo>
                  <a:pt x="0" y="0"/>
                </a:moveTo>
                <a:lnTo>
                  <a:pt x="1757548" y="3360717"/>
                </a:lnTo>
                <a:lnTo>
                  <a:pt x="2398815" y="2743200"/>
                </a:lnTo>
                <a:lnTo>
                  <a:pt x="235131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4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3" name="Группа 32"/>
          <p:cNvGrpSpPr/>
          <p:nvPr/>
        </p:nvGrpSpPr>
        <p:grpSpPr>
          <a:xfrm>
            <a:off x="928662" y="142852"/>
            <a:ext cx="7929618" cy="6500858"/>
            <a:chOff x="928662" y="142852"/>
            <a:chExt cx="7929618" cy="6500858"/>
          </a:xfrm>
        </p:grpSpPr>
        <p:cxnSp>
          <p:nvCxnSpPr>
            <p:cNvPr id="34" name="Прямая со стрелкой 33"/>
            <p:cNvCxnSpPr/>
            <p:nvPr/>
          </p:nvCxnSpPr>
          <p:spPr>
            <a:xfrm>
              <a:off x="928662" y="3643314"/>
              <a:ext cx="7858180" cy="1588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/>
            <p:cNvSpPr txBox="1"/>
            <p:nvPr/>
          </p:nvSpPr>
          <p:spPr>
            <a:xfrm>
              <a:off x="8429652" y="3643314"/>
              <a:ext cx="42862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i="1" dirty="0" err="1" smtClean="0"/>
                <a:t>х</a:t>
              </a:r>
              <a:endParaRPr lang="ru-RU" sz="3200" i="1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429124" y="500042"/>
              <a:ext cx="52701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/>
                <a:t>а</a:t>
              </a:r>
              <a:endParaRPr lang="ru-RU" sz="3200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6357950" y="1714488"/>
              <a:ext cx="78581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i="1" dirty="0" err="1"/>
                <a:t>а</a:t>
              </a:r>
              <a:r>
                <a:rPr lang="ru-RU" sz="2400" i="1" dirty="0" err="1" smtClean="0"/>
                <a:t>=х</a:t>
              </a:r>
              <a:endParaRPr lang="ru-RU" sz="2400" i="1" dirty="0"/>
            </a:p>
          </p:txBody>
        </p:sp>
        <p:cxnSp>
          <p:nvCxnSpPr>
            <p:cNvPr id="38" name="Прямая со стрелкой 37"/>
            <p:cNvCxnSpPr/>
            <p:nvPr/>
          </p:nvCxnSpPr>
          <p:spPr>
            <a:xfrm rot="5400000" flipH="1" flipV="1">
              <a:off x="1428728" y="3500462"/>
              <a:ext cx="6072230" cy="71438"/>
            </a:xfrm>
            <a:prstGeom prst="straightConnector1">
              <a:avLst/>
            </a:prstGeom>
            <a:ln w="38100">
              <a:tailEnd type="arrow"/>
            </a:ln>
            <a:scene3d>
              <a:camera prst="orthographicFront">
                <a:rot lat="0" lon="0" rev="6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Прямая соединительная линия 38"/>
            <p:cNvCxnSpPr/>
            <p:nvPr/>
          </p:nvCxnSpPr>
          <p:spPr>
            <a:xfrm rot="10800000" flipV="1">
              <a:off x="1428728" y="142852"/>
              <a:ext cx="6572296" cy="6500858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Прямая соединительная линия 39"/>
            <p:cNvCxnSpPr/>
            <p:nvPr/>
          </p:nvCxnSpPr>
          <p:spPr>
            <a:xfrm rot="16200000" flipH="1">
              <a:off x="1142976" y="1785926"/>
              <a:ext cx="6429420" cy="3286148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Прямая соединительная линия 42"/>
            <p:cNvCxnSpPr/>
            <p:nvPr/>
          </p:nvCxnSpPr>
          <p:spPr>
            <a:xfrm rot="16200000" flipH="1">
              <a:off x="1928806" y="3428989"/>
              <a:ext cx="6357958" cy="71438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43"/>
            <p:cNvSpPr txBox="1"/>
            <p:nvPr/>
          </p:nvSpPr>
          <p:spPr>
            <a:xfrm>
              <a:off x="2357422" y="1428736"/>
              <a:ext cx="107157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i="1" dirty="0" smtClean="0"/>
                <a:t>а=-2х</a:t>
              </a:r>
              <a:endParaRPr lang="ru-RU" sz="2400" i="1" dirty="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143504" y="1000108"/>
              <a:ext cx="78581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i="1" dirty="0" smtClean="0"/>
                <a:t>х=2</a:t>
              </a:r>
              <a:endParaRPr lang="ru-RU" sz="2400" i="1" dirty="0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4645138" y="3643314"/>
              <a:ext cx="2840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</a:t>
              </a:r>
              <a:endPara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4429124" y="3143248"/>
              <a:ext cx="2840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</a:t>
              </a:r>
              <a:endPara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3996690" y="3286124"/>
              <a:ext cx="3609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-1</a:t>
              </a:r>
              <a:endPara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4143372" y="3786190"/>
              <a:ext cx="3609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-1</a:t>
              </a:r>
              <a:endPara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50" name="Прямая соединительная линия 49"/>
            <p:cNvCxnSpPr/>
            <p:nvPr/>
          </p:nvCxnSpPr>
          <p:spPr>
            <a:xfrm rot="5400000">
              <a:off x="4066037" y="3637419"/>
              <a:ext cx="120853" cy="33816"/>
            </a:xfrm>
            <a:prstGeom prst="line">
              <a:avLst/>
            </a:prstGeom>
            <a:scene3d>
              <a:camera prst="orthographicFront">
                <a:rot lat="0" lon="0" rev="84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Прямая соединительная линия 50"/>
            <p:cNvCxnSpPr/>
            <p:nvPr/>
          </p:nvCxnSpPr>
          <p:spPr>
            <a:xfrm rot="5400000">
              <a:off x="4708979" y="3615395"/>
              <a:ext cx="120853" cy="33816"/>
            </a:xfrm>
            <a:prstGeom prst="line">
              <a:avLst/>
            </a:prstGeom>
            <a:scene3d>
              <a:camera prst="orthographicFront">
                <a:rot lat="0" lon="0" rev="84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Прямая соединительная линия 51"/>
            <p:cNvCxnSpPr/>
            <p:nvPr/>
          </p:nvCxnSpPr>
          <p:spPr>
            <a:xfrm>
              <a:off x="4379709" y="3323746"/>
              <a:ext cx="120853" cy="33816"/>
            </a:xfrm>
            <a:prstGeom prst="line">
              <a:avLst/>
            </a:prstGeom>
            <a:scene3d>
              <a:camera prst="orthographicFront">
                <a:rot lat="0" lon="0" rev="84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Прямая соединительная линия 52"/>
            <p:cNvCxnSpPr/>
            <p:nvPr/>
          </p:nvCxnSpPr>
          <p:spPr>
            <a:xfrm>
              <a:off x="4429124" y="3966688"/>
              <a:ext cx="120853" cy="33816"/>
            </a:xfrm>
            <a:prstGeom prst="line">
              <a:avLst/>
            </a:prstGeom>
            <a:scene3d>
              <a:camera prst="orthographicFront">
                <a:rot lat="0" lon="0" rev="84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олилиния 19"/>
          <p:cNvSpPr/>
          <p:nvPr/>
        </p:nvSpPr>
        <p:spPr>
          <a:xfrm>
            <a:off x="1413164" y="3645725"/>
            <a:ext cx="3740727" cy="3004457"/>
          </a:xfrm>
          <a:custGeom>
            <a:avLst/>
            <a:gdLst>
              <a:gd name="connsiteX0" fmla="*/ 0 w 3740727"/>
              <a:gd name="connsiteY0" fmla="*/ 3004457 h 3004457"/>
              <a:gd name="connsiteX1" fmla="*/ 3051958 w 3740727"/>
              <a:gd name="connsiteY1" fmla="*/ 0 h 3004457"/>
              <a:gd name="connsiteX2" fmla="*/ 3728852 w 3740727"/>
              <a:gd name="connsiteY2" fmla="*/ 1270659 h 3004457"/>
              <a:gd name="connsiteX3" fmla="*/ 3740727 w 3740727"/>
              <a:gd name="connsiteY3" fmla="*/ 2992581 h 3004457"/>
              <a:gd name="connsiteX4" fmla="*/ 0 w 3740727"/>
              <a:gd name="connsiteY4" fmla="*/ 3004457 h 3004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40727" h="3004457">
                <a:moveTo>
                  <a:pt x="0" y="3004457"/>
                </a:moveTo>
                <a:lnTo>
                  <a:pt x="3051958" y="0"/>
                </a:lnTo>
                <a:lnTo>
                  <a:pt x="3728852" y="1270659"/>
                </a:lnTo>
                <a:cubicBezTo>
                  <a:pt x="3732810" y="1844633"/>
                  <a:pt x="3736769" y="2418607"/>
                  <a:pt x="3740727" y="2992581"/>
                </a:cubicBezTo>
                <a:lnTo>
                  <a:pt x="0" y="3004457"/>
                </a:lnTo>
                <a:close/>
              </a:path>
            </a:pathLst>
          </a:cu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олилиния 27"/>
          <p:cNvSpPr/>
          <p:nvPr/>
        </p:nvSpPr>
        <p:spPr>
          <a:xfrm>
            <a:off x="5130140" y="178130"/>
            <a:ext cx="3491346" cy="6519553"/>
          </a:xfrm>
          <a:custGeom>
            <a:avLst/>
            <a:gdLst>
              <a:gd name="connsiteX0" fmla="*/ 2850078 w 3491346"/>
              <a:gd name="connsiteY0" fmla="*/ 0 h 6519553"/>
              <a:gd name="connsiteX1" fmla="*/ 23751 w 3491346"/>
              <a:gd name="connsiteY1" fmla="*/ 2826327 h 6519553"/>
              <a:gd name="connsiteX2" fmla="*/ 0 w 3491346"/>
              <a:gd name="connsiteY2" fmla="*/ 4714504 h 6519553"/>
              <a:gd name="connsiteX3" fmla="*/ 902525 w 3491346"/>
              <a:gd name="connsiteY3" fmla="*/ 6507678 h 6519553"/>
              <a:gd name="connsiteX4" fmla="*/ 3491346 w 3491346"/>
              <a:gd name="connsiteY4" fmla="*/ 6519553 h 6519553"/>
              <a:gd name="connsiteX5" fmla="*/ 3479470 w 3491346"/>
              <a:gd name="connsiteY5" fmla="*/ 47501 h 6519553"/>
              <a:gd name="connsiteX6" fmla="*/ 2790702 w 3491346"/>
              <a:gd name="connsiteY6" fmla="*/ 35626 h 6519553"/>
              <a:gd name="connsiteX7" fmla="*/ 2850078 w 3491346"/>
              <a:gd name="connsiteY7" fmla="*/ 0 h 6519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91346" h="6519553">
                <a:moveTo>
                  <a:pt x="2850078" y="0"/>
                </a:moveTo>
                <a:lnTo>
                  <a:pt x="23751" y="2826327"/>
                </a:lnTo>
                <a:lnTo>
                  <a:pt x="0" y="4714504"/>
                </a:lnTo>
                <a:lnTo>
                  <a:pt x="902525" y="6507678"/>
                </a:lnTo>
                <a:lnTo>
                  <a:pt x="3491346" y="6519553"/>
                </a:lnTo>
                <a:cubicBezTo>
                  <a:pt x="3487387" y="4362202"/>
                  <a:pt x="3483429" y="2204852"/>
                  <a:pt x="3479470" y="47501"/>
                </a:cubicBezTo>
                <a:lnTo>
                  <a:pt x="2790702" y="35626"/>
                </a:lnTo>
                <a:lnTo>
                  <a:pt x="2850078" y="0"/>
                </a:lnTo>
                <a:close/>
              </a:path>
            </a:pathLst>
          </a:cu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>
            <a:off x="3786182" y="4357694"/>
            <a:ext cx="1000132" cy="1588"/>
          </a:xfrm>
          <a:prstGeom prst="line">
            <a:avLst/>
          </a:prstGeom>
          <a:ln w="762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5143504" y="4357694"/>
            <a:ext cx="3429024" cy="1588"/>
          </a:xfrm>
          <a:prstGeom prst="line">
            <a:avLst/>
          </a:prstGeom>
          <a:ln w="762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32" y="4357694"/>
            <a:ext cx="9001124" cy="1588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Полилиния 31"/>
          <p:cNvSpPr/>
          <p:nvPr/>
        </p:nvSpPr>
        <p:spPr>
          <a:xfrm>
            <a:off x="2731325" y="249382"/>
            <a:ext cx="2398815" cy="3360717"/>
          </a:xfrm>
          <a:custGeom>
            <a:avLst/>
            <a:gdLst>
              <a:gd name="connsiteX0" fmla="*/ 0 w 2398815"/>
              <a:gd name="connsiteY0" fmla="*/ 0 h 3360717"/>
              <a:gd name="connsiteX1" fmla="*/ 1757548 w 2398815"/>
              <a:gd name="connsiteY1" fmla="*/ 3360717 h 3360717"/>
              <a:gd name="connsiteX2" fmla="*/ 2398815 w 2398815"/>
              <a:gd name="connsiteY2" fmla="*/ 2743200 h 3360717"/>
              <a:gd name="connsiteX3" fmla="*/ 2351314 w 2398815"/>
              <a:gd name="connsiteY3" fmla="*/ 0 h 3360717"/>
              <a:gd name="connsiteX4" fmla="*/ 0 w 2398815"/>
              <a:gd name="connsiteY4" fmla="*/ 0 h 3360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8815" h="3360717">
                <a:moveTo>
                  <a:pt x="0" y="0"/>
                </a:moveTo>
                <a:lnTo>
                  <a:pt x="1757548" y="3360717"/>
                </a:lnTo>
                <a:lnTo>
                  <a:pt x="2398815" y="2743200"/>
                </a:lnTo>
                <a:lnTo>
                  <a:pt x="235131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4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3" name="Группа 32"/>
          <p:cNvGrpSpPr/>
          <p:nvPr/>
        </p:nvGrpSpPr>
        <p:grpSpPr>
          <a:xfrm>
            <a:off x="928662" y="142852"/>
            <a:ext cx="7929618" cy="6500858"/>
            <a:chOff x="928662" y="142852"/>
            <a:chExt cx="7929618" cy="6500858"/>
          </a:xfrm>
        </p:grpSpPr>
        <p:cxnSp>
          <p:nvCxnSpPr>
            <p:cNvPr id="34" name="Прямая со стрелкой 33"/>
            <p:cNvCxnSpPr/>
            <p:nvPr/>
          </p:nvCxnSpPr>
          <p:spPr>
            <a:xfrm>
              <a:off x="928662" y="3643314"/>
              <a:ext cx="7858180" cy="1588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/>
            <p:cNvSpPr txBox="1"/>
            <p:nvPr/>
          </p:nvSpPr>
          <p:spPr>
            <a:xfrm>
              <a:off x="8429652" y="3643314"/>
              <a:ext cx="42862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i="1" dirty="0" err="1" smtClean="0"/>
                <a:t>х</a:t>
              </a:r>
              <a:endParaRPr lang="ru-RU" sz="3200" i="1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429124" y="500042"/>
              <a:ext cx="52701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/>
                <a:t>а</a:t>
              </a:r>
              <a:endParaRPr lang="ru-RU" sz="3200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6357950" y="1714488"/>
              <a:ext cx="78581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i="1" dirty="0" err="1"/>
                <a:t>а</a:t>
              </a:r>
              <a:r>
                <a:rPr lang="ru-RU" sz="2400" i="1" dirty="0" err="1" smtClean="0"/>
                <a:t>=х</a:t>
              </a:r>
              <a:endParaRPr lang="ru-RU" sz="2400" i="1" dirty="0"/>
            </a:p>
          </p:txBody>
        </p:sp>
        <p:cxnSp>
          <p:nvCxnSpPr>
            <p:cNvPr id="38" name="Прямая со стрелкой 37"/>
            <p:cNvCxnSpPr/>
            <p:nvPr/>
          </p:nvCxnSpPr>
          <p:spPr>
            <a:xfrm rot="5400000" flipH="1" flipV="1">
              <a:off x="1428728" y="3500462"/>
              <a:ext cx="6072230" cy="71438"/>
            </a:xfrm>
            <a:prstGeom prst="straightConnector1">
              <a:avLst/>
            </a:prstGeom>
            <a:ln w="38100">
              <a:tailEnd type="arrow"/>
            </a:ln>
            <a:scene3d>
              <a:camera prst="orthographicFront">
                <a:rot lat="0" lon="0" rev="6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Прямая соединительная линия 38"/>
            <p:cNvCxnSpPr/>
            <p:nvPr/>
          </p:nvCxnSpPr>
          <p:spPr>
            <a:xfrm rot="10800000" flipV="1">
              <a:off x="1428728" y="142852"/>
              <a:ext cx="6572296" cy="6500858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Прямая соединительная линия 39"/>
            <p:cNvCxnSpPr/>
            <p:nvPr/>
          </p:nvCxnSpPr>
          <p:spPr>
            <a:xfrm rot="16200000" flipH="1">
              <a:off x="1142976" y="1785926"/>
              <a:ext cx="6429420" cy="3286148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Прямая соединительная линия 42"/>
            <p:cNvCxnSpPr/>
            <p:nvPr/>
          </p:nvCxnSpPr>
          <p:spPr>
            <a:xfrm rot="16200000" flipH="1">
              <a:off x="1928806" y="3428989"/>
              <a:ext cx="6357958" cy="71438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43"/>
            <p:cNvSpPr txBox="1"/>
            <p:nvPr/>
          </p:nvSpPr>
          <p:spPr>
            <a:xfrm>
              <a:off x="2357422" y="1428736"/>
              <a:ext cx="107157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i="1" dirty="0" smtClean="0"/>
                <a:t>а=-2х</a:t>
              </a:r>
              <a:endParaRPr lang="ru-RU" sz="2400" i="1" dirty="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143504" y="1000108"/>
              <a:ext cx="78581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i="1" dirty="0" smtClean="0"/>
                <a:t>х=2</a:t>
              </a:r>
              <a:endParaRPr lang="ru-RU" sz="2400" i="1" dirty="0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4645138" y="3643314"/>
              <a:ext cx="2840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</a:t>
              </a:r>
              <a:endPara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4429124" y="3143248"/>
              <a:ext cx="2840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</a:t>
              </a:r>
              <a:endPara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3996690" y="3286124"/>
              <a:ext cx="3609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-1</a:t>
              </a:r>
              <a:endPara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4143372" y="3786190"/>
              <a:ext cx="3609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-1</a:t>
              </a:r>
              <a:endPara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50" name="Прямая соединительная линия 49"/>
            <p:cNvCxnSpPr/>
            <p:nvPr/>
          </p:nvCxnSpPr>
          <p:spPr>
            <a:xfrm rot="5400000">
              <a:off x="4066037" y="3637419"/>
              <a:ext cx="120853" cy="33816"/>
            </a:xfrm>
            <a:prstGeom prst="line">
              <a:avLst/>
            </a:prstGeom>
            <a:scene3d>
              <a:camera prst="orthographicFront">
                <a:rot lat="0" lon="0" rev="84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Прямая соединительная линия 50"/>
            <p:cNvCxnSpPr/>
            <p:nvPr/>
          </p:nvCxnSpPr>
          <p:spPr>
            <a:xfrm rot="5400000">
              <a:off x="4708979" y="3615395"/>
              <a:ext cx="120853" cy="33816"/>
            </a:xfrm>
            <a:prstGeom prst="line">
              <a:avLst/>
            </a:prstGeom>
            <a:scene3d>
              <a:camera prst="orthographicFront">
                <a:rot lat="0" lon="0" rev="84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Прямая соединительная линия 51"/>
            <p:cNvCxnSpPr/>
            <p:nvPr/>
          </p:nvCxnSpPr>
          <p:spPr>
            <a:xfrm>
              <a:off x="4379709" y="3323746"/>
              <a:ext cx="120853" cy="33816"/>
            </a:xfrm>
            <a:prstGeom prst="line">
              <a:avLst/>
            </a:prstGeom>
            <a:scene3d>
              <a:camera prst="orthographicFront">
                <a:rot lat="0" lon="0" rev="84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Прямая соединительная линия 52"/>
            <p:cNvCxnSpPr/>
            <p:nvPr/>
          </p:nvCxnSpPr>
          <p:spPr>
            <a:xfrm>
              <a:off x="4429124" y="3966688"/>
              <a:ext cx="120853" cy="33816"/>
            </a:xfrm>
            <a:prstGeom prst="line">
              <a:avLst/>
            </a:prstGeom>
            <a:scene3d>
              <a:camera prst="orthographicFront">
                <a:rot lat="0" lon="0" rev="84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олилиния 19"/>
          <p:cNvSpPr/>
          <p:nvPr/>
        </p:nvSpPr>
        <p:spPr>
          <a:xfrm>
            <a:off x="1413164" y="3645725"/>
            <a:ext cx="3740727" cy="3004457"/>
          </a:xfrm>
          <a:custGeom>
            <a:avLst/>
            <a:gdLst>
              <a:gd name="connsiteX0" fmla="*/ 0 w 3740727"/>
              <a:gd name="connsiteY0" fmla="*/ 3004457 h 3004457"/>
              <a:gd name="connsiteX1" fmla="*/ 3051958 w 3740727"/>
              <a:gd name="connsiteY1" fmla="*/ 0 h 3004457"/>
              <a:gd name="connsiteX2" fmla="*/ 3728852 w 3740727"/>
              <a:gd name="connsiteY2" fmla="*/ 1270659 h 3004457"/>
              <a:gd name="connsiteX3" fmla="*/ 3740727 w 3740727"/>
              <a:gd name="connsiteY3" fmla="*/ 2992581 h 3004457"/>
              <a:gd name="connsiteX4" fmla="*/ 0 w 3740727"/>
              <a:gd name="connsiteY4" fmla="*/ 3004457 h 3004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40727" h="3004457">
                <a:moveTo>
                  <a:pt x="0" y="3004457"/>
                </a:moveTo>
                <a:lnTo>
                  <a:pt x="3051958" y="0"/>
                </a:lnTo>
                <a:lnTo>
                  <a:pt x="3728852" y="1270659"/>
                </a:lnTo>
                <a:cubicBezTo>
                  <a:pt x="3732810" y="1844633"/>
                  <a:pt x="3736769" y="2418607"/>
                  <a:pt x="3740727" y="2992581"/>
                </a:cubicBezTo>
                <a:lnTo>
                  <a:pt x="0" y="3004457"/>
                </a:lnTo>
                <a:close/>
              </a:path>
            </a:pathLst>
          </a:cu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олилиния 27"/>
          <p:cNvSpPr/>
          <p:nvPr/>
        </p:nvSpPr>
        <p:spPr>
          <a:xfrm>
            <a:off x="5130140" y="178130"/>
            <a:ext cx="3491346" cy="6519553"/>
          </a:xfrm>
          <a:custGeom>
            <a:avLst/>
            <a:gdLst>
              <a:gd name="connsiteX0" fmla="*/ 2850078 w 3491346"/>
              <a:gd name="connsiteY0" fmla="*/ 0 h 6519553"/>
              <a:gd name="connsiteX1" fmla="*/ 23751 w 3491346"/>
              <a:gd name="connsiteY1" fmla="*/ 2826327 h 6519553"/>
              <a:gd name="connsiteX2" fmla="*/ 0 w 3491346"/>
              <a:gd name="connsiteY2" fmla="*/ 4714504 h 6519553"/>
              <a:gd name="connsiteX3" fmla="*/ 902525 w 3491346"/>
              <a:gd name="connsiteY3" fmla="*/ 6507678 h 6519553"/>
              <a:gd name="connsiteX4" fmla="*/ 3491346 w 3491346"/>
              <a:gd name="connsiteY4" fmla="*/ 6519553 h 6519553"/>
              <a:gd name="connsiteX5" fmla="*/ 3479470 w 3491346"/>
              <a:gd name="connsiteY5" fmla="*/ 47501 h 6519553"/>
              <a:gd name="connsiteX6" fmla="*/ 2790702 w 3491346"/>
              <a:gd name="connsiteY6" fmla="*/ 35626 h 6519553"/>
              <a:gd name="connsiteX7" fmla="*/ 2850078 w 3491346"/>
              <a:gd name="connsiteY7" fmla="*/ 0 h 6519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91346" h="6519553">
                <a:moveTo>
                  <a:pt x="2850078" y="0"/>
                </a:moveTo>
                <a:lnTo>
                  <a:pt x="23751" y="2826327"/>
                </a:lnTo>
                <a:lnTo>
                  <a:pt x="0" y="4714504"/>
                </a:lnTo>
                <a:lnTo>
                  <a:pt x="902525" y="6507678"/>
                </a:lnTo>
                <a:lnTo>
                  <a:pt x="3491346" y="6519553"/>
                </a:lnTo>
                <a:cubicBezTo>
                  <a:pt x="3487387" y="4362202"/>
                  <a:pt x="3483429" y="2204852"/>
                  <a:pt x="3479470" y="47501"/>
                </a:cubicBezTo>
                <a:lnTo>
                  <a:pt x="2790702" y="35626"/>
                </a:lnTo>
                <a:lnTo>
                  <a:pt x="2850078" y="0"/>
                </a:lnTo>
                <a:close/>
              </a:path>
            </a:pathLst>
          </a:cu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9" name="Прямая соединительная линия 28"/>
          <p:cNvCxnSpPr>
            <a:stCxn id="49" idx="1"/>
          </p:cNvCxnSpPr>
          <p:nvPr/>
        </p:nvCxnSpPr>
        <p:spPr>
          <a:xfrm rot="10800000" flipH="1">
            <a:off x="4143372" y="3929069"/>
            <a:ext cx="428628" cy="11011"/>
          </a:xfrm>
          <a:prstGeom prst="line">
            <a:avLst/>
          </a:prstGeom>
          <a:ln w="762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5143504" y="3929066"/>
            <a:ext cx="3429024" cy="1588"/>
          </a:xfrm>
          <a:prstGeom prst="line">
            <a:avLst/>
          </a:prstGeom>
          <a:ln w="762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32" y="3929066"/>
            <a:ext cx="9001124" cy="1588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Полилиния 31"/>
          <p:cNvSpPr/>
          <p:nvPr/>
        </p:nvSpPr>
        <p:spPr>
          <a:xfrm>
            <a:off x="2731325" y="249382"/>
            <a:ext cx="2398815" cy="3360717"/>
          </a:xfrm>
          <a:custGeom>
            <a:avLst/>
            <a:gdLst>
              <a:gd name="connsiteX0" fmla="*/ 0 w 2398815"/>
              <a:gd name="connsiteY0" fmla="*/ 0 h 3360717"/>
              <a:gd name="connsiteX1" fmla="*/ 1757548 w 2398815"/>
              <a:gd name="connsiteY1" fmla="*/ 3360717 h 3360717"/>
              <a:gd name="connsiteX2" fmla="*/ 2398815 w 2398815"/>
              <a:gd name="connsiteY2" fmla="*/ 2743200 h 3360717"/>
              <a:gd name="connsiteX3" fmla="*/ 2351314 w 2398815"/>
              <a:gd name="connsiteY3" fmla="*/ 0 h 3360717"/>
              <a:gd name="connsiteX4" fmla="*/ 0 w 2398815"/>
              <a:gd name="connsiteY4" fmla="*/ 0 h 3360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8815" h="3360717">
                <a:moveTo>
                  <a:pt x="0" y="0"/>
                </a:moveTo>
                <a:lnTo>
                  <a:pt x="1757548" y="3360717"/>
                </a:lnTo>
                <a:lnTo>
                  <a:pt x="2398815" y="2743200"/>
                </a:lnTo>
                <a:lnTo>
                  <a:pt x="235131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4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3" name="Группа 32"/>
          <p:cNvGrpSpPr/>
          <p:nvPr/>
        </p:nvGrpSpPr>
        <p:grpSpPr>
          <a:xfrm>
            <a:off x="928662" y="142852"/>
            <a:ext cx="7929618" cy="6500858"/>
            <a:chOff x="928662" y="142852"/>
            <a:chExt cx="7929618" cy="6500858"/>
          </a:xfrm>
        </p:grpSpPr>
        <p:cxnSp>
          <p:nvCxnSpPr>
            <p:cNvPr id="34" name="Прямая со стрелкой 33"/>
            <p:cNvCxnSpPr/>
            <p:nvPr/>
          </p:nvCxnSpPr>
          <p:spPr>
            <a:xfrm>
              <a:off x="928662" y="3643314"/>
              <a:ext cx="7858180" cy="1588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/>
            <p:cNvSpPr txBox="1"/>
            <p:nvPr/>
          </p:nvSpPr>
          <p:spPr>
            <a:xfrm>
              <a:off x="8429652" y="3643314"/>
              <a:ext cx="42862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i="1" dirty="0" err="1" smtClean="0"/>
                <a:t>х</a:t>
              </a:r>
              <a:endParaRPr lang="ru-RU" sz="3200" i="1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429124" y="500042"/>
              <a:ext cx="52701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/>
                <a:t>а</a:t>
              </a:r>
              <a:endParaRPr lang="ru-RU" sz="3200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6357950" y="1714488"/>
              <a:ext cx="78581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i="1" dirty="0" err="1"/>
                <a:t>а</a:t>
              </a:r>
              <a:r>
                <a:rPr lang="ru-RU" sz="2400" i="1" dirty="0" err="1" smtClean="0"/>
                <a:t>=х</a:t>
              </a:r>
              <a:endParaRPr lang="ru-RU" sz="2400" i="1" dirty="0"/>
            </a:p>
          </p:txBody>
        </p:sp>
        <p:cxnSp>
          <p:nvCxnSpPr>
            <p:cNvPr id="38" name="Прямая со стрелкой 37"/>
            <p:cNvCxnSpPr/>
            <p:nvPr/>
          </p:nvCxnSpPr>
          <p:spPr>
            <a:xfrm rot="5400000" flipH="1" flipV="1">
              <a:off x="1428728" y="3500462"/>
              <a:ext cx="6072230" cy="71438"/>
            </a:xfrm>
            <a:prstGeom prst="straightConnector1">
              <a:avLst/>
            </a:prstGeom>
            <a:ln w="38100">
              <a:tailEnd type="arrow"/>
            </a:ln>
            <a:scene3d>
              <a:camera prst="orthographicFront">
                <a:rot lat="0" lon="0" rev="6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Прямая соединительная линия 38"/>
            <p:cNvCxnSpPr/>
            <p:nvPr/>
          </p:nvCxnSpPr>
          <p:spPr>
            <a:xfrm rot="10800000" flipV="1">
              <a:off x="1428728" y="142852"/>
              <a:ext cx="6572296" cy="6500858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Прямая соединительная линия 39"/>
            <p:cNvCxnSpPr/>
            <p:nvPr/>
          </p:nvCxnSpPr>
          <p:spPr>
            <a:xfrm rot="16200000" flipH="1">
              <a:off x="1142976" y="1785926"/>
              <a:ext cx="6429420" cy="3286148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Прямая соединительная линия 42"/>
            <p:cNvCxnSpPr/>
            <p:nvPr/>
          </p:nvCxnSpPr>
          <p:spPr>
            <a:xfrm rot="16200000" flipH="1">
              <a:off x="1928806" y="3428989"/>
              <a:ext cx="6357958" cy="71438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43"/>
            <p:cNvSpPr txBox="1"/>
            <p:nvPr/>
          </p:nvSpPr>
          <p:spPr>
            <a:xfrm>
              <a:off x="2357422" y="1428736"/>
              <a:ext cx="107157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i="1" dirty="0" smtClean="0"/>
                <a:t>а=-2х</a:t>
              </a:r>
              <a:endParaRPr lang="ru-RU" sz="2400" i="1" dirty="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143504" y="1000108"/>
              <a:ext cx="78581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i="1" dirty="0" smtClean="0"/>
                <a:t>х=2</a:t>
              </a:r>
              <a:endParaRPr lang="ru-RU" sz="2400" i="1" dirty="0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4645138" y="3643314"/>
              <a:ext cx="2840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</a:t>
              </a:r>
              <a:endPara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4429124" y="3143248"/>
              <a:ext cx="2840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</a:t>
              </a:r>
              <a:endPara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3996690" y="3286124"/>
              <a:ext cx="3609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-1</a:t>
              </a:r>
              <a:endPara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4143372" y="3786190"/>
              <a:ext cx="3609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-1</a:t>
              </a:r>
              <a:endPara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50" name="Прямая соединительная линия 49"/>
            <p:cNvCxnSpPr/>
            <p:nvPr/>
          </p:nvCxnSpPr>
          <p:spPr>
            <a:xfrm rot="5400000">
              <a:off x="4066037" y="3637419"/>
              <a:ext cx="120853" cy="33816"/>
            </a:xfrm>
            <a:prstGeom prst="line">
              <a:avLst/>
            </a:prstGeom>
            <a:scene3d>
              <a:camera prst="orthographicFront">
                <a:rot lat="0" lon="0" rev="84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Прямая соединительная линия 50"/>
            <p:cNvCxnSpPr/>
            <p:nvPr/>
          </p:nvCxnSpPr>
          <p:spPr>
            <a:xfrm rot="5400000">
              <a:off x="4708979" y="3615395"/>
              <a:ext cx="120853" cy="33816"/>
            </a:xfrm>
            <a:prstGeom prst="line">
              <a:avLst/>
            </a:prstGeom>
            <a:scene3d>
              <a:camera prst="orthographicFront">
                <a:rot lat="0" lon="0" rev="84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Прямая соединительная линия 51"/>
            <p:cNvCxnSpPr/>
            <p:nvPr/>
          </p:nvCxnSpPr>
          <p:spPr>
            <a:xfrm>
              <a:off x="4379709" y="3323746"/>
              <a:ext cx="120853" cy="33816"/>
            </a:xfrm>
            <a:prstGeom prst="line">
              <a:avLst/>
            </a:prstGeom>
            <a:scene3d>
              <a:camera prst="orthographicFront">
                <a:rot lat="0" lon="0" rev="84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Прямая соединительная линия 52"/>
            <p:cNvCxnSpPr/>
            <p:nvPr/>
          </p:nvCxnSpPr>
          <p:spPr>
            <a:xfrm>
              <a:off x="4429124" y="3966688"/>
              <a:ext cx="120853" cy="33816"/>
            </a:xfrm>
            <a:prstGeom prst="line">
              <a:avLst/>
            </a:prstGeom>
            <a:scene3d>
              <a:camera prst="orthographicFront">
                <a:rot lat="0" lon="0" rev="84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Полилиния 31"/>
          <p:cNvSpPr/>
          <p:nvPr/>
        </p:nvSpPr>
        <p:spPr>
          <a:xfrm>
            <a:off x="2731325" y="249382"/>
            <a:ext cx="2398815" cy="3360717"/>
          </a:xfrm>
          <a:custGeom>
            <a:avLst/>
            <a:gdLst>
              <a:gd name="connsiteX0" fmla="*/ 0 w 2398815"/>
              <a:gd name="connsiteY0" fmla="*/ 0 h 3360717"/>
              <a:gd name="connsiteX1" fmla="*/ 1757548 w 2398815"/>
              <a:gd name="connsiteY1" fmla="*/ 3360717 h 3360717"/>
              <a:gd name="connsiteX2" fmla="*/ 2398815 w 2398815"/>
              <a:gd name="connsiteY2" fmla="*/ 2743200 h 3360717"/>
              <a:gd name="connsiteX3" fmla="*/ 2351314 w 2398815"/>
              <a:gd name="connsiteY3" fmla="*/ 0 h 3360717"/>
              <a:gd name="connsiteX4" fmla="*/ 0 w 2398815"/>
              <a:gd name="connsiteY4" fmla="*/ 0 h 3360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8815" h="3360717">
                <a:moveTo>
                  <a:pt x="0" y="0"/>
                </a:moveTo>
                <a:lnTo>
                  <a:pt x="1757548" y="3360717"/>
                </a:lnTo>
                <a:lnTo>
                  <a:pt x="2398815" y="2743200"/>
                </a:lnTo>
                <a:lnTo>
                  <a:pt x="235131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4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олилиния 19"/>
          <p:cNvSpPr/>
          <p:nvPr/>
        </p:nvSpPr>
        <p:spPr>
          <a:xfrm>
            <a:off x="1413164" y="3645725"/>
            <a:ext cx="3740727" cy="3004457"/>
          </a:xfrm>
          <a:custGeom>
            <a:avLst/>
            <a:gdLst>
              <a:gd name="connsiteX0" fmla="*/ 0 w 3740727"/>
              <a:gd name="connsiteY0" fmla="*/ 3004457 h 3004457"/>
              <a:gd name="connsiteX1" fmla="*/ 3051958 w 3740727"/>
              <a:gd name="connsiteY1" fmla="*/ 0 h 3004457"/>
              <a:gd name="connsiteX2" fmla="*/ 3728852 w 3740727"/>
              <a:gd name="connsiteY2" fmla="*/ 1270659 h 3004457"/>
              <a:gd name="connsiteX3" fmla="*/ 3740727 w 3740727"/>
              <a:gd name="connsiteY3" fmla="*/ 2992581 h 3004457"/>
              <a:gd name="connsiteX4" fmla="*/ 0 w 3740727"/>
              <a:gd name="connsiteY4" fmla="*/ 3004457 h 3004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40727" h="3004457">
                <a:moveTo>
                  <a:pt x="0" y="3004457"/>
                </a:moveTo>
                <a:lnTo>
                  <a:pt x="3051958" y="0"/>
                </a:lnTo>
                <a:lnTo>
                  <a:pt x="3728852" y="1270659"/>
                </a:lnTo>
                <a:cubicBezTo>
                  <a:pt x="3732810" y="1844633"/>
                  <a:pt x="3736769" y="2418607"/>
                  <a:pt x="3740727" y="2992581"/>
                </a:cubicBezTo>
                <a:lnTo>
                  <a:pt x="0" y="3004457"/>
                </a:lnTo>
                <a:close/>
              </a:path>
            </a:pathLst>
          </a:cu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олилиния 27"/>
          <p:cNvSpPr/>
          <p:nvPr/>
        </p:nvSpPr>
        <p:spPr>
          <a:xfrm>
            <a:off x="5130140" y="178130"/>
            <a:ext cx="3491346" cy="6519553"/>
          </a:xfrm>
          <a:custGeom>
            <a:avLst/>
            <a:gdLst>
              <a:gd name="connsiteX0" fmla="*/ 2850078 w 3491346"/>
              <a:gd name="connsiteY0" fmla="*/ 0 h 6519553"/>
              <a:gd name="connsiteX1" fmla="*/ 23751 w 3491346"/>
              <a:gd name="connsiteY1" fmla="*/ 2826327 h 6519553"/>
              <a:gd name="connsiteX2" fmla="*/ 0 w 3491346"/>
              <a:gd name="connsiteY2" fmla="*/ 4714504 h 6519553"/>
              <a:gd name="connsiteX3" fmla="*/ 902525 w 3491346"/>
              <a:gd name="connsiteY3" fmla="*/ 6507678 h 6519553"/>
              <a:gd name="connsiteX4" fmla="*/ 3491346 w 3491346"/>
              <a:gd name="connsiteY4" fmla="*/ 6519553 h 6519553"/>
              <a:gd name="connsiteX5" fmla="*/ 3479470 w 3491346"/>
              <a:gd name="connsiteY5" fmla="*/ 47501 h 6519553"/>
              <a:gd name="connsiteX6" fmla="*/ 2790702 w 3491346"/>
              <a:gd name="connsiteY6" fmla="*/ 35626 h 6519553"/>
              <a:gd name="connsiteX7" fmla="*/ 2850078 w 3491346"/>
              <a:gd name="connsiteY7" fmla="*/ 0 h 6519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91346" h="6519553">
                <a:moveTo>
                  <a:pt x="2850078" y="0"/>
                </a:moveTo>
                <a:lnTo>
                  <a:pt x="23751" y="2826327"/>
                </a:lnTo>
                <a:lnTo>
                  <a:pt x="0" y="4714504"/>
                </a:lnTo>
                <a:lnTo>
                  <a:pt x="902525" y="6507678"/>
                </a:lnTo>
                <a:lnTo>
                  <a:pt x="3491346" y="6519553"/>
                </a:lnTo>
                <a:cubicBezTo>
                  <a:pt x="3487387" y="4362202"/>
                  <a:pt x="3483429" y="2204852"/>
                  <a:pt x="3479470" y="47501"/>
                </a:cubicBezTo>
                <a:lnTo>
                  <a:pt x="2790702" y="35626"/>
                </a:lnTo>
                <a:lnTo>
                  <a:pt x="2850078" y="0"/>
                </a:lnTo>
                <a:close/>
              </a:path>
            </a:pathLst>
          </a:cu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>
            <a:off x="4357686" y="3286124"/>
            <a:ext cx="428628" cy="1588"/>
          </a:xfrm>
          <a:prstGeom prst="line">
            <a:avLst/>
          </a:prstGeom>
          <a:ln w="762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5143504" y="3286124"/>
            <a:ext cx="3429024" cy="1588"/>
          </a:xfrm>
          <a:prstGeom prst="line">
            <a:avLst/>
          </a:prstGeom>
          <a:ln w="762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32" y="3284536"/>
            <a:ext cx="9001124" cy="1588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Группа 32"/>
          <p:cNvGrpSpPr/>
          <p:nvPr/>
        </p:nvGrpSpPr>
        <p:grpSpPr>
          <a:xfrm>
            <a:off x="928662" y="142852"/>
            <a:ext cx="7929618" cy="6500858"/>
            <a:chOff x="928662" y="142852"/>
            <a:chExt cx="7929618" cy="6500858"/>
          </a:xfrm>
        </p:grpSpPr>
        <p:cxnSp>
          <p:nvCxnSpPr>
            <p:cNvPr id="34" name="Прямая со стрелкой 33"/>
            <p:cNvCxnSpPr/>
            <p:nvPr/>
          </p:nvCxnSpPr>
          <p:spPr>
            <a:xfrm>
              <a:off x="928662" y="3643314"/>
              <a:ext cx="7858180" cy="1588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/>
            <p:cNvSpPr txBox="1"/>
            <p:nvPr/>
          </p:nvSpPr>
          <p:spPr>
            <a:xfrm>
              <a:off x="8429652" y="3643314"/>
              <a:ext cx="42862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i="1" dirty="0" err="1" smtClean="0"/>
                <a:t>х</a:t>
              </a:r>
              <a:endParaRPr lang="ru-RU" sz="3200" i="1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429124" y="500042"/>
              <a:ext cx="52701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/>
                <a:t>а</a:t>
              </a:r>
              <a:endParaRPr lang="ru-RU" sz="3200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6357950" y="1714488"/>
              <a:ext cx="78581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i="1" dirty="0" err="1"/>
                <a:t>а</a:t>
              </a:r>
              <a:r>
                <a:rPr lang="ru-RU" sz="2400" i="1" dirty="0" err="1" smtClean="0"/>
                <a:t>=х</a:t>
              </a:r>
              <a:endParaRPr lang="ru-RU" sz="2400" i="1" dirty="0"/>
            </a:p>
          </p:txBody>
        </p:sp>
        <p:cxnSp>
          <p:nvCxnSpPr>
            <p:cNvPr id="38" name="Прямая со стрелкой 37"/>
            <p:cNvCxnSpPr/>
            <p:nvPr/>
          </p:nvCxnSpPr>
          <p:spPr>
            <a:xfrm rot="5400000" flipH="1" flipV="1">
              <a:off x="1428728" y="3500462"/>
              <a:ext cx="6072230" cy="71438"/>
            </a:xfrm>
            <a:prstGeom prst="straightConnector1">
              <a:avLst/>
            </a:prstGeom>
            <a:ln w="38100">
              <a:tailEnd type="arrow"/>
            </a:ln>
            <a:scene3d>
              <a:camera prst="orthographicFront">
                <a:rot lat="0" lon="0" rev="6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Прямая соединительная линия 38"/>
            <p:cNvCxnSpPr/>
            <p:nvPr/>
          </p:nvCxnSpPr>
          <p:spPr>
            <a:xfrm rot="10800000" flipV="1">
              <a:off x="1428728" y="142852"/>
              <a:ext cx="6572296" cy="6500858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Прямая соединительная линия 39"/>
            <p:cNvCxnSpPr/>
            <p:nvPr/>
          </p:nvCxnSpPr>
          <p:spPr>
            <a:xfrm rot="16200000" flipH="1">
              <a:off x="1142976" y="1785926"/>
              <a:ext cx="6429420" cy="3286148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Прямая соединительная линия 42"/>
            <p:cNvCxnSpPr/>
            <p:nvPr/>
          </p:nvCxnSpPr>
          <p:spPr>
            <a:xfrm rot="16200000" flipH="1">
              <a:off x="1928806" y="3428989"/>
              <a:ext cx="6357958" cy="71438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43"/>
            <p:cNvSpPr txBox="1"/>
            <p:nvPr/>
          </p:nvSpPr>
          <p:spPr>
            <a:xfrm>
              <a:off x="2357422" y="1428736"/>
              <a:ext cx="107157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i="1" dirty="0" smtClean="0"/>
                <a:t>а=-2х</a:t>
              </a:r>
              <a:endParaRPr lang="ru-RU" sz="2400" i="1" dirty="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143504" y="1000108"/>
              <a:ext cx="78581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i="1" dirty="0" smtClean="0"/>
                <a:t>х=2</a:t>
              </a:r>
              <a:endParaRPr lang="ru-RU" sz="2400" i="1" dirty="0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4645138" y="3643314"/>
              <a:ext cx="2840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</a:t>
              </a:r>
              <a:endPara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4429124" y="3143248"/>
              <a:ext cx="2840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</a:t>
              </a:r>
              <a:endPara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3996690" y="3286124"/>
              <a:ext cx="3609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-1</a:t>
              </a:r>
              <a:endPara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4143372" y="3786190"/>
              <a:ext cx="3609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-1</a:t>
              </a:r>
              <a:endPara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50" name="Прямая соединительная линия 49"/>
            <p:cNvCxnSpPr/>
            <p:nvPr/>
          </p:nvCxnSpPr>
          <p:spPr>
            <a:xfrm rot="5400000">
              <a:off x="4066037" y="3637419"/>
              <a:ext cx="120853" cy="33816"/>
            </a:xfrm>
            <a:prstGeom prst="line">
              <a:avLst/>
            </a:prstGeom>
            <a:scene3d>
              <a:camera prst="orthographicFront">
                <a:rot lat="0" lon="0" rev="84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Прямая соединительная линия 50"/>
            <p:cNvCxnSpPr/>
            <p:nvPr/>
          </p:nvCxnSpPr>
          <p:spPr>
            <a:xfrm rot="5400000">
              <a:off x="4708979" y="3615395"/>
              <a:ext cx="120853" cy="33816"/>
            </a:xfrm>
            <a:prstGeom prst="line">
              <a:avLst/>
            </a:prstGeom>
            <a:scene3d>
              <a:camera prst="orthographicFront">
                <a:rot lat="0" lon="0" rev="84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Прямая соединительная линия 51"/>
            <p:cNvCxnSpPr/>
            <p:nvPr/>
          </p:nvCxnSpPr>
          <p:spPr>
            <a:xfrm>
              <a:off x="4379709" y="3323746"/>
              <a:ext cx="120853" cy="33816"/>
            </a:xfrm>
            <a:prstGeom prst="line">
              <a:avLst/>
            </a:prstGeom>
            <a:scene3d>
              <a:camera prst="orthographicFront">
                <a:rot lat="0" lon="0" rev="84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Прямая соединительная линия 52"/>
            <p:cNvCxnSpPr/>
            <p:nvPr/>
          </p:nvCxnSpPr>
          <p:spPr>
            <a:xfrm>
              <a:off x="4429124" y="3966688"/>
              <a:ext cx="120853" cy="33816"/>
            </a:xfrm>
            <a:prstGeom prst="line">
              <a:avLst/>
            </a:prstGeom>
            <a:scene3d>
              <a:camera prst="orthographicFront">
                <a:rot lat="0" lon="0" rev="84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Полилиния 31"/>
          <p:cNvSpPr/>
          <p:nvPr/>
        </p:nvSpPr>
        <p:spPr>
          <a:xfrm>
            <a:off x="2731325" y="249382"/>
            <a:ext cx="2398815" cy="3360717"/>
          </a:xfrm>
          <a:custGeom>
            <a:avLst/>
            <a:gdLst>
              <a:gd name="connsiteX0" fmla="*/ 0 w 2398815"/>
              <a:gd name="connsiteY0" fmla="*/ 0 h 3360717"/>
              <a:gd name="connsiteX1" fmla="*/ 1757548 w 2398815"/>
              <a:gd name="connsiteY1" fmla="*/ 3360717 h 3360717"/>
              <a:gd name="connsiteX2" fmla="*/ 2398815 w 2398815"/>
              <a:gd name="connsiteY2" fmla="*/ 2743200 h 3360717"/>
              <a:gd name="connsiteX3" fmla="*/ 2351314 w 2398815"/>
              <a:gd name="connsiteY3" fmla="*/ 0 h 3360717"/>
              <a:gd name="connsiteX4" fmla="*/ 0 w 2398815"/>
              <a:gd name="connsiteY4" fmla="*/ 0 h 3360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8815" h="3360717">
                <a:moveTo>
                  <a:pt x="0" y="0"/>
                </a:moveTo>
                <a:lnTo>
                  <a:pt x="1757548" y="3360717"/>
                </a:lnTo>
                <a:lnTo>
                  <a:pt x="2398815" y="2743200"/>
                </a:lnTo>
                <a:lnTo>
                  <a:pt x="235131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4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олилиния 19"/>
          <p:cNvSpPr/>
          <p:nvPr/>
        </p:nvSpPr>
        <p:spPr>
          <a:xfrm>
            <a:off x="1413164" y="3645725"/>
            <a:ext cx="3740727" cy="3004457"/>
          </a:xfrm>
          <a:custGeom>
            <a:avLst/>
            <a:gdLst>
              <a:gd name="connsiteX0" fmla="*/ 0 w 3740727"/>
              <a:gd name="connsiteY0" fmla="*/ 3004457 h 3004457"/>
              <a:gd name="connsiteX1" fmla="*/ 3051958 w 3740727"/>
              <a:gd name="connsiteY1" fmla="*/ 0 h 3004457"/>
              <a:gd name="connsiteX2" fmla="*/ 3728852 w 3740727"/>
              <a:gd name="connsiteY2" fmla="*/ 1270659 h 3004457"/>
              <a:gd name="connsiteX3" fmla="*/ 3740727 w 3740727"/>
              <a:gd name="connsiteY3" fmla="*/ 2992581 h 3004457"/>
              <a:gd name="connsiteX4" fmla="*/ 0 w 3740727"/>
              <a:gd name="connsiteY4" fmla="*/ 3004457 h 3004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40727" h="3004457">
                <a:moveTo>
                  <a:pt x="0" y="3004457"/>
                </a:moveTo>
                <a:lnTo>
                  <a:pt x="3051958" y="0"/>
                </a:lnTo>
                <a:lnTo>
                  <a:pt x="3728852" y="1270659"/>
                </a:lnTo>
                <a:cubicBezTo>
                  <a:pt x="3732810" y="1844633"/>
                  <a:pt x="3736769" y="2418607"/>
                  <a:pt x="3740727" y="2992581"/>
                </a:cubicBezTo>
                <a:lnTo>
                  <a:pt x="0" y="3004457"/>
                </a:lnTo>
                <a:close/>
              </a:path>
            </a:pathLst>
          </a:cu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олилиния 27"/>
          <p:cNvSpPr/>
          <p:nvPr/>
        </p:nvSpPr>
        <p:spPr>
          <a:xfrm>
            <a:off x="5130140" y="178130"/>
            <a:ext cx="3491346" cy="6519553"/>
          </a:xfrm>
          <a:custGeom>
            <a:avLst/>
            <a:gdLst>
              <a:gd name="connsiteX0" fmla="*/ 2850078 w 3491346"/>
              <a:gd name="connsiteY0" fmla="*/ 0 h 6519553"/>
              <a:gd name="connsiteX1" fmla="*/ 23751 w 3491346"/>
              <a:gd name="connsiteY1" fmla="*/ 2826327 h 6519553"/>
              <a:gd name="connsiteX2" fmla="*/ 0 w 3491346"/>
              <a:gd name="connsiteY2" fmla="*/ 4714504 h 6519553"/>
              <a:gd name="connsiteX3" fmla="*/ 902525 w 3491346"/>
              <a:gd name="connsiteY3" fmla="*/ 6507678 h 6519553"/>
              <a:gd name="connsiteX4" fmla="*/ 3491346 w 3491346"/>
              <a:gd name="connsiteY4" fmla="*/ 6519553 h 6519553"/>
              <a:gd name="connsiteX5" fmla="*/ 3479470 w 3491346"/>
              <a:gd name="connsiteY5" fmla="*/ 47501 h 6519553"/>
              <a:gd name="connsiteX6" fmla="*/ 2790702 w 3491346"/>
              <a:gd name="connsiteY6" fmla="*/ 35626 h 6519553"/>
              <a:gd name="connsiteX7" fmla="*/ 2850078 w 3491346"/>
              <a:gd name="connsiteY7" fmla="*/ 0 h 6519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91346" h="6519553">
                <a:moveTo>
                  <a:pt x="2850078" y="0"/>
                </a:moveTo>
                <a:lnTo>
                  <a:pt x="23751" y="2826327"/>
                </a:lnTo>
                <a:lnTo>
                  <a:pt x="0" y="4714504"/>
                </a:lnTo>
                <a:lnTo>
                  <a:pt x="902525" y="6507678"/>
                </a:lnTo>
                <a:lnTo>
                  <a:pt x="3491346" y="6519553"/>
                </a:lnTo>
                <a:cubicBezTo>
                  <a:pt x="3487387" y="4362202"/>
                  <a:pt x="3483429" y="2204852"/>
                  <a:pt x="3479470" y="47501"/>
                </a:cubicBezTo>
                <a:lnTo>
                  <a:pt x="2790702" y="35626"/>
                </a:lnTo>
                <a:lnTo>
                  <a:pt x="2850078" y="0"/>
                </a:lnTo>
                <a:close/>
              </a:path>
            </a:pathLst>
          </a:cu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>
            <a:off x="3929058" y="2500306"/>
            <a:ext cx="1214446" cy="1588"/>
          </a:xfrm>
          <a:prstGeom prst="line">
            <a:avLst/>
          </a:prstGeom>
          <a:ln w="762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5643570" y="2500306"/>
            <a:ext cx="2928958" cy="1588"/>
          </a:xfrm>
          <a:prstGeom prst="line">
            <a:avLst/>
          </a:prstGeom>
          <a:ln w="762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32" y="2500306"/>
            <a:ext cx="9001124" cy="1588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Группа 32"/>
          <p:cNvGrpSpPr/>
          <p:nvPr/>
        </p:nvGrpSpPr>
        <p:grpSpPr>
          <a:xfrm>
            <a:off x="928662" y="142852"/>
            <a:ext cx="7929618" cy="6500858"/>
            <a:chOff x="928662" y="142852"/>
            <a:chExt cx="7929618" cy="6500858"/>
          </a:xfrm>
        </p:grpSpPr>
        <p:cxnSp>
          <p:nvCxnSpPr>
            <p:cNvPr id="34" name="Прямая со стрелкой 33"/>
            <p:cNvCxnSpPr/>
            <p:nvPr/>
          </p:nvCxnSpPr>
          <p:spPr>
            <a:xfrm>
              <a:off x="928662" y="3643314"/>
              <a:ext cx="7858180" cy="1588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/>
            <p:cNvSpPr txBox="1"/>
            <p:nvPr/>
          </p:nvSpPr>
          <p:spPr>
            <a:xfrm>
              <a:off x="8429652" y="3643314"/>
              <a:ext cx="42862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i="1" dirty="0" err="1" smtClean="0"/>
                <a:t>х</a:t>
              </a:r>
              <a:endParaRPr lang="ru-RU" sz="3200" i="1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429124" y="500042"/>
              <a:ext cx="52701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/>
                <a:t>а</a:t>
              </a:r>
              <a:endParaRPr lang="ru-RU" sz="3200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6357950" y="1714488"/>
              <a:ext cx="78581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i="1" dirty="0" err="1"/>
                <a:t>а</a:t>
              </a:r>
              <a:r>
                <a:rPr lang="ru-RU" sz="2400" i="1" dirty="0" err="1" smtClean="0"/>
                <a:t>=х</a:t>
              </a:r>
              <a:endParaRPr lang="ru-RU" sz="2400" i="1" dirty="0"/>
            </a:p>
          </p:txBody>
        </p:sp>
        <p:cxnSp>
          <p:nvCxnSpPr>
            <p:cNvPr id="38" name="Прямая со стрелкой 37"/>
            <p:cNvCxnSpPr/>
            <p:nvPr/>
          </p:nvCxnSpPr>
          <p:spPr>
            <a:xfrm rot="5400000" flipH="1" flipV="1">
              <a:off x="1428728" y="3500462"/>
              <a:ext cx="6072230" cy="71438"/>
            </a:xfrm>
            <a:prstGeom prst="straightConnector1">
              <a:avLst/>
            </a:prstGeom>
            <a:ln w="38100">
              <a:tailEnd type="arrow"/>
            </a:ln>
            <a:scene3d>
              <a:camera prst="orthographicFront">
                <a:rot lat="0" lon="0" rev="6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Прямая соединительная линия 38"/>
            <p:cNvCxnSpPr/>
            <p:nvPr/>
          </p:nvCxnSpPr>
          <p:spPr>
            <a:xfrm rot="10800000" flipV="1">
              <a:off x="1428728" y="142852"/>
              <a:ext cx="6572296" cy="6500858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Прямая соединительная линия 39"/>
            <p:cNvCxnSpPr/>
            <p:nvPr/>
          </p:nvCxnSpPr>
          <p:spPr>
            <a:xfrm rot="16200000" flipH="1">
              <a:off x="1142976" y="1785926"/>
              <a:ext cx="6429420" cy="3286148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Прямая соединительная линия 42"/>
            <p:cNvCxnSpPr/>
            <p:nvPr/>
          </p:nvCxnSpPr>
          <p:spPr>
            <a:xfrm rot="16200000" flipH="1">
              <a:off x="1928806" y="3428989"/>
              <a:ext cx="6357958" cy="71438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43"/>
            <p:cNvSpPr txBox="1"/>
            <p:nvPr/>
          </p:nvSpPr>
          <p:spPr>
            <a:xfrm>
              <a:off x="2357422" y="1428736"/>
              <a:ext cx="107157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i="1" dirty="0" smtClean="0"/>
                <a:t>а=-2х</a:t>
              </a:r>
              <a:endParaRPr lang="ru-RU" sz="2400" i="1" dirty="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143504" y="1000108"/>
              <a:ext cx="78581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i="1" dirty="0" smtClean="0"/>
                <a:t>х=2</a:t>
              </a:r>
              <a:endParaRPr lang="ru-RU" sz="2400" i="1" dirty="0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4645138" y="3643314"/>
              <a:ext cx="2840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</a:t>
              </a:r>
              <a:endPara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4429124" y="3143248"/>
              <a:ext cx="2840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</a:t>
              </a:r>
              <a:endPara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3996690" y="3286124"/>
              <a:ext cx="3609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-1</a:t>
              </a:r>
              <a:endPara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4143372" y="3786190"/>
              <a:ext cx="3609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-1</a:t>
              </a:r>
              <a:endPara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50" name="Прямая соединительная линия 49"/>
            <p:cNvCxnSpPr/>
            <p:nvPr/>
          </p:nvCxnSpPr>
          <p:spPr>
            <a:xfrm rot="5400000">
              <a:off x="4066037" y="3637419"/>
              <a:ext cx="120853" cy="33816"/>
            </a:xfrm>
            <a:prstGeom prst="line">
              <a:avLst/>
            </a:prstGeom>
            <a:scene3d>
              <a:camera prst="orthographicFront">
                <a:rot lat="0" lon="0" rev="84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Прямая соединительная линия 50"/>
            <p:cNvCxnSpPr/>
            <p:nvPr/>
          </p:nvCxnSpPr>
          <p:spPr>
            <a:xfrm rot="5400000">
              <a:off x="4708979" y="3615395"/>
              <a:ext cx="120853" cy="33816"/>
            </a:xfrm>
            <a:prstGeom prst="line">
              <a:avLst/>
            </a:prstGeom>
            <a:scene3d>
              <a:camera prst="orthographicFront">
                <a:rot lat="0" lon="0" rev="84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Прямая соединительная линия 51"/>
            <p:cNvCxnSpPr/>
            <p:nvPr/>
          </p:nvCxnSpPr>
          <p:spPr>
            <a:xfrm>
              <a:off x="4379709" y="3323746"/>
              <a:ext cx="120853" cy="33816"/>
            </a:xfrm>
            <a:prstGeom prst="line">
              <a:avLst/>
            </a:prstGeom>
            <a:scene3d>
              <a:camera prst="orthographicFront">
                <a:rot lat="0" lon="0" rev="84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Прямая соединительная линия 52"/>
            <p:cNvCxnSpPr/>
            <p:nvPr/>
          </p:nvCxnSpPr>
          <p:spPr>
            <a:xfrm>
              <a:off x="4429124" y="3966688"/>
              <a:ext cx="120853" cy="33816"/>
            </a:xfrm>
            <a:prstGeom prst="line">
              <a:avLst/>
            </a:prstGeom>
            <a:scene3d>
              <a:camera prst="orthographicFront">
                <a:rot lat="0" lon="0" rev="84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356" y="357166"/>
            <a:ext cx="6829444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4000" b="1" i="1" dirty="0" smtClean="0"/>
              <a:t>1.РЕШИТЬ НЕРАВЕНСТВО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(</a:t>
            </a:r>
            <a:r>
              <a:rPr lang="ru-RU" b="1" dirty="0" err="1" smtClean="0"/>
              <a:t>х-а</a:t>
            </a:r>
            <a:r>
              <a:rPr lang="ru-RU" b="1" dirty="0" smtClean="0"/>
              <a:t>)(2х+а)(х-2)≥0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2071679"/>
            <a:ext cx="7758138" cy="421484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При решении методом интервалов:</a:t>
            </a:r>
          </a:p>
          <a:p>
            <a:pPr>
              <a:buNone/>
            </a:pPr>
            <a:r>
              <a:rPr lang="ru-RU" dirty="0"/>
              <a:t>к</a:t>
            </a:r>
            <a:r>
              <a:rPr lang="ru-RU" dirty="0" smtClean="0"/>
              <a:t>ак расположить на прямой точки а,</a:t>
            </a:r>
          </a:p>
          <a:p>
            <a:pPr>
              <a:buNone/>
            </a:pPr>
            <a:r>
              <a:rPr lang="ru-RU" dirty="0" smtClean="0"/>
              <a:t>-а:2  и 2 ?</a:t>
            </a:r>
          </a:p>
          <a:p>
            <a:pPr>
              <a:buNone/>
            </a:pPr>
            <a:r>
              <a:rPr lang="ru-RU" dirty="0" smtClean="0"/>
              <a:t>Какая из этих точек левее, какая правее?</a:t>
            </a:r>
          </a:p>
          <a:p>
            <a:pPr>
              <a:buNone/>
            </a:pPr>
            <a:r>
              <a:rPr lang="ru-RU" dirty="0" smtClean="0"/>
              <a:t>Вариантов много и надо все их рассматривать.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Полилиния 31"/>
          <p:cNvSpPr/>
          <p:nvPr/>
        </p:nvSpPr>
        <p:spPr>
          <a:xfrm>
            <a:off x="2731325" y="249382"/>
            <a:ext cx="2398815" cy="3360717"/>
          </a:xfrm>
          <a:custGeom>
            <a:avLst/>
            <a:gdLst>
              <a:gd name="connsiteX0" fmla="*/ 0 w 2398815"/>
              <a:gd name="connsiteY0" fmla="*/ 0 h 3360717"/>
              <a:gd name="connsiteX1" fmla="*/ 1757548 w 2398815"/>
              <a:gd name="connsiteY1" fmla="*/ 3360717 h 3360717"/>
              <a:gd name="connsiteX2" fmla="*/ 2398815 w 2398815"/>
              <a:gd name="connsiteY2" fmla="*/ 2743200 h 3360717"/>
              <a:gd name="connsiteX3" fmla="*/ 2351314 w 2398815"/>
              <a:gd name="connsiteY3" fmla="*/ 0 h 3360717"/>
              <a:gd name="connsiteX4" fmla="*/ 0 w 2398815"/>
              <a:gd name="connsiteY4" fmla="*/ 0 h 3360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8815" h="3360717">
                <a:moveTo>
                  <a:pt x="0" y="0"/>
                </a:moveTo>
                <a:lnTo>
                  <a:pt x="1757548" y="3360717"/>
                </a:lnTo>
                <a:lnTo>
                  <a:pt x="2398815" y="2743200"/>
                </a:lnTo>
                <a:lnTo>
                  <a:pt x="235131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4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олилиния 19"/>
          <p:cNvSpPr/>
          <p:nvPr/>
        </p:nvSpPr>
        <p:spPr>
          <a:xfrm>
            <a:off x="1413164" y="3645725"/>
            <a:ext cx="3740727" cy="3004457"/>
          </a:xfrm>
          <a:custGeom>
            <a:avLst/>
            <a:gdLst>
              <a:gd name="connsiteX0" fmla="*/ 0 w 3740727"/>
              <a:gd name="connsiteY0" fmla="*/ 3004457 h 3004457"/>
              <a:gd name="connsiteX1" fmla="*/ 3051958 w 3740727"/>
              <a:gd name="connsiteY1" fmla="*/ 0 h 3004457"/>
              <a:gd name="connsiteX2" fmla="*/ 3728852 w 3740727"/>
              <a:gd name="connsiteY2" fmla="*/ 1270659 h 3004457"/>
              <a:gd name="connsiteX3" fmla="*/ 3740727 w 3740727"/>
              <a:gd name="connsiteY3" fmla="*/ 2992581 h 3004457"/>
              <a:gd name="connsiteX4" fmla="*/ 0 w 3740727"/>
              <a:gd name="connsiteY4" fmla="*/ 3004457 h 3004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40727" h="3004457">
                <a:moveTo>
                  <a:pt x="0" y="3004457"/>
                </a:moveTo>
                <a:lnTo>
                  <a:pt x="3051958" y="0"/>
                </a:lnTo>
                <a:lnTo>
                  <a:pt x="3728852" y="1270659"/>
                </a:lnTo>
                <a:cubicBezTo>
                  <a:pt x="3732810" y="1844633"/>
                  <a:pt x="3736769" y="2418607"/>
                  <a:pt x="3740727" y="2992581"/>
                </a:cubicBezTo>
                <a:lnTo>
                  <a:pt x="0" y="3004457"/>
                </a:lnTo>
                <a:close/>
              </a:path>
            </a:pathLst>
          </a:cu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олилиния 27"/>
          <p:cNvSpPr/>
          <p:nvPr/>
        </p:nvSpPr>
        <p:spPr>
          <a:xfrm>
            <a:off x="5130140" y="178130"/>
            <a:ext cx="3491346" cy="6519553"/>
          </a:xfrm>
          <a:custGeom>
            <a:avLst/>
            <a:gdLst>
              <a:gd name="connsiteX0" fmla="*/ 2850078 w 3491346"/>
              <a:gd name="connsiteY0" fmla="*/ 0 h 6519553"/>
              <a:gd name="connsiteX1" fmla="*/ 23751 w 3491346"/>
              <a:gd name="connsiteY1" fmla="*/ 2826327 h 6519553"/>
              <a:gd name="connsiteX2" fmla="*/ 0 w 3491346"/>
              <a:gd name="connsiteY2" fmla="*/ 4714504 h 6519553"/>
              <a:gd name="connsiteX3" fmla="*/ 902525 w 3491346"/>
              <a:gd name="connsiteY3" fmla="*/ 6507678 h 6519553"/>
              <a:gd name="connsiteX4" fmla="*/ 3491346 w 3491346"/>
              <a:gd name="connsiteY4" fmla="*/ 6519553 h 6519553"/>
              <a:gd name="connsiteX5" fmla="*/ 3479470 w 3491346"/>
              <a:gd name="connsiteY5" fmla="*/ 47501 h 6519553"/>
              <a:gd name="connsiteX6" fmla="*/ 2790702 w 3491346"/>
              <a:gd name="connsiteY6" fmla="*/ 35626 h 6519553"/>
              <a:gd name="connsiteX7" fmla="*/ 2850078 w 3491346"/>
              <a:gd name="connsiteY7" fmla="*/ 0 h 6519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91346" h="6519553">
                <a:moveTo>
                  <a:pt x="2850078" y="0"/>
                </a:moveTo>
                <a:lnTo>
                  <a:pt x="23751" y="2826327"/>
                </a:lnTo>
                <a:lnTo>
                  <a:pt x="0" y="4714504"/>
                </a:lnTo>
                <a:lnTo>
                  <a:pt x="902525" y="6507678"/>
                </a:lnTo>
                <a:lnTo>
                  <a:pt x="3491346" y="6519553"/>
                </a:lnTo>
                <a:cubicBezTo>
                  <a:pt x="3487387" y="4362202"/>
                  <a:pt x="3483429" y="2204852"/>
                  <a:pt x="3479470" y="47501"/>
                </a:cubicBezTo>
                <a:lnTo>
                  <a:pt x="2790702" y="35626"/>
                </a:lnTo>
                <a:lnTo>
                  <a:pt x="2850078" y="0"/>
                </a:lnTo>
                <a:close/>
              </a:path>
            </a:pathLst>
          </a:cu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>
            <a:off x="3428992" y="1500174"/>
            <a:ext cx="1714512" cy="1588"/>
          </a:xfrm>
          <a:prstGeom prst="line">
            <a:avLst/>
          </a:prstGeom>
          <a:ln w="762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6715140" y="1500174"/>
            <a:ext cx="1857388" cy="1588"/>
          </a:xfrm>
          <a:prstGeom prst="line">
            <a:avLst/>
          </a:prstGeom>
          <a:ln w="762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32" y="1500174"/>
            <a:ext cx="9001124" cy="1588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Группа 32"/>
          <p:cNvGrpSpPr/>
          <p:nvPr/>
        </p:nvGrpSpPr>
        <p:grpSpPr>
          <a:xfrm>
            <a:off x="928662" y="142852"/>
            <a:ext cx="7929618" cy="6500858"/>
            <a:chOff x="928662" y="142852"/>
            <a:chExt cx="7929618" cy="6500858"/>
          </a:xfrm>
        </p:grpSpPr>
        <p:cxnSp>
          <p:nvCxnSpPr>
            <p:cNvPr id="34" name="Прямая со стрелкой 33"/>
            <p:cNvCxnSpPr/>
            <p:nvPr/>
          </p:nvCxnSpPr>
          <p:spPr>
            <a:xfrm>
              <a:off x="928662" y="3643314"/>
              <a:ext cx="7858180" cy="1588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/>
            <p:cNvSpPr txBox="1"/>
            <p:nvPr/>
          </p:nvSpPr>
          <p:spPr>
            <a:xfrm>
              <a:off x="8429652" y="3643314"/>
              <a:ext cx="42862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i="1" dirty="0" err="1" smtClean="0"/>
                <a:t>х</a:t>
              </a:r>
              <a:endParaRPr lang="ru-RU" sz="3200" i="1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429124" y="500042"/>
              <a:ext cx="52701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/>
                <a:t>а</a:t>
              </a:r>
              <a:endParaRPr lang="ru-RU" sz="3200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6357950" y="1714488"/>
              <a:ext cx="78581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i="1" dirty="0" err="1"/>
                <a:t>а</a:t>
              </a:r>
              <a:r>
                <a:rPr lang="ru-RU" sz="2400" i="1" dirty="0" err="1" smtClean="0"/>
                <a:t>=х</a:t>
              </a:r>
              <a:endParaRPr lang="ru-RU" sz="2400" i="1" dirty="0"/>
            </a:p>
          </p:txBody>
        </p:sp>
        <p:cxnSp>
          <p:nvCxnSpPr>
            <p:cNvPr id="38" name="Прямая со стрелкой 37"/>
            <p:cNvCxnSpPr/>
            <p:nvPr/>
          </p:nvCxnSpPr>
          <p:spPr>
            <a:xfrm rot="5400000" flipH="1" flipV="1">
              <a:off x="1428728" y="3500462"/>
              <a:ext cx="6072230" cy="71438"/>
            </a:xfrm>
            <a:prstGeom prst="straightConnector1">
              <a:avLst/>
            </a:prstGeom>
            <a:ln w="38100">
              <a:tailEnd type="arrow"/>
            </a:ln>
            <a:scene3d>
              <a:camera prst="orthographicFront">
                <a:rot lat="0" lon="0" rev="6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Прямая соединительная линия 38"/>
            <p:cNvCxnSpPr/>
            <p:nvPr/>
          </p:nvCxnSpPr>
          <p:spPr>
            <a:xfrm rot="10800000" flipV="1">
              <a:off x="1428728" y="142852"/>
              <a:ext cx="6572296" cy="6500858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Прямая соединительная линия 39"/>
            <p:cNvCxnSpPr/>
            <p:nvPr/>
          </p:nvCxnSpPr>
          <p:spPr>
            <a:xfrm rot="16200000" flipH="1">
              <a:off x="1142976" y="1785926"/>
              <a:ext cx="6429420" cy="3286148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Прямая соединительная линия 42"/>
            <p:cNvCxnSpPr/>
            <p:nvPr/>
          </p:nvCxnSpPr>
          <p:spPr>
            <a:xfrm rot="16200000" flipH="1">
              <a:off x="1928806" y="3428989"/>
              <a:ext cx="6357958" cy="71438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43"/>
            <p:cNvSpPr txBox="1"/>
            <p:nvPr/>
          </p:nvSpPr>
          <p:spPr>
            <a:xfrm>
              <a:off x="2357422" y="1428736"/>
              <a:ext cx="107157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i="1" dirty="0" smtClean="0"/>
                <a:t>а=-2х</a:t>
              </a:r>
              <a:endParaRPr lang="ru-RU" sz="2400" i="1" dirty="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143504" y="1000108"/>
              <a:ext cx="78581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i="1" dirty="0" smtClean="0"/>
                <a:t>х=2</a:t>
              </a:r>
              <a:endParaRPr lang="ru-RU" sz="2400" i="1" dirty="0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4645138" y="3643314"/>
              <a:ext cx="2840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</a:t>
              </a:r>
              <a:endPara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4429124" y="3143248"/>
              <a:ext cx="2840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</a:t>
              </a:r>
              <a:endPara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3996690" y="3286124"/>
              <a:ext cx="3609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-1</a:t>
              </a:r>
              <a:endPara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4143372" y="3786190"/>
              <a:ext cx="3609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-1</a:t>
              </a:r>
              <a:endPara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50" name="Прямая соединительная линия 49"/>
            <p:cNvCxnSpPr/>
            <p:nvPr/>
          </p:nvCxnSpPr>
          <p:spPr>
            <a:xfrm rot="5400000">
              <a:off x="4066037" y="3637419"/>
              <a:ext cx="120853" cy="33816"/>
            </a:xfrm>
            <a:prstGeom prst="line">
              <a:avLst/>
            </a:prstGeom>
            <a:scene3d>
              <a:camera prst="orthographicFront">
                <a:rot lat="0" lon="0" rev="84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Прямая соединительная линия 50"/>
            <p:cNvCxnSpPr/>
            <p:nvPr/>
          </p:nvCxnSpPr>
          <p:spPr>
            <a:xfrm rot="5400000">
              <a:off x="4708979" y="3615395"/>
              <a:ext cx="120853" cy="33816"/>
            </a:xfrm>
            <a:prstGeom prst="line">
              <a:avLst/>
            </a:prstGeom>
            <a:scene3d>
              <a:camera prst="orthographicFront">
                <a:rot lat="0" lon="0" rev="84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Прямая соединительная линия 51"/>
            <p:cNvCxnSpPr/>
            <p:nvPr/>
          </p:nvCxnSpPr>
          <p:spPr>
            <a:xfrm>
              <a:off x="4379709" y="3323746"/>
              <a:ext cx="120853" cy="33816"/>
            </a:xfrm>
            <a:prstGeom prst="line">
              <a:avLst/>
            </a:prstGeom>
            <a:scene3d>
              <a:camera prst="orthographicFront">
                <a:rot lat="0" lon="0" rev="84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Прямая соединительная линия 52"/>
            <p:cNvCxnSpPr/>
            <p:nvPr/>
          </p:nvCxnSpPr>
          <p:spPr>
            <a:xfrm>
              <a:off x="4429124" y="3966688"/>
              <a:ext cx="120853" cy="33816"/>
            </a:xfrm>
            <a:prstGeom prst="line">
              <a:avLst/>
            </a:prstGeom>
            <a:scene3d>
              <a:camera prst="orthographicFront">
                <a:rot lat="0" lon="0" rev="84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28662" y="2214554"/>
            <a:ext cx="771530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Если   </a:t>
            </a:r>
            <a:r>
              <a:rPr lang="ru-RU" sz="2800" b="1" dirty="0" smtClean="0">
                <a:solidFill>
                  <a:srgbClr val="FF0000"/>
                </a:solidFill>
              </a:rPr>
              <a:t>а≤ -4</a:t>
            </a:r>
            <a:r>
              <a:rPr lang="ru-RU" sz="2800" b="1" dirty="0" smtClean="0"/>
              <a:t>,       то    а ≤ </a:t>
            </a:r>
            <a:r>
              <a:rPr lang="ru-RU" sz="2800" b="1" dirty="0" err="1" smtClean="0"/>
              <a:t>х</a:t>
            </a:r>
            <a:r>
              <a:rPr lang="ru-RU" sz="2800" b="1" dirty="0" smtClean="0"/>
              <a:t> ≤ 2     и  </a:t>
            </a:r>
            <a:r>
              <a:rPr lang="ru-RU" sz="2800" b="1" dirty="0" err="1" smtClean="0"/>
              <a:t>х</a:t>
            </a:r>
            <a:r>
              <a:rPr lang="ru-RU" sz="2800" b="1" dirty="0" smtClean="0"/>
              <a:t>≥ -а:2,</a:t>
            </a:r>
          </a:p>
          <a:p>
            <a:endParaRPr lang="ru-RU" sz="2800" b="1" dirty="0" smtClean="0"/>
          </a:p>
          <a:p>
            <a:r>
              <a:rPr lang="ru-RU" sz="2800" b="1" dirty="0" smtClean="0"/>
              <a:t>если </a:t>
            </a:r>
            <a:r>
              <a:rPr lang="ru-RU" sz="2800" b="1" dirty="0" smtClean="0">
                <a:solidFill>
                  <a:srgbClr val="FF0000"/>
                </a:solidFill>
              </a:rPr>
              <a:t>-4 ≤ а≤ 0</a:t>
            </a:r>
            <a:r>
              <a:rPr lang="ru-RU" sz="2800" b="1" dirty="0" smtClean="0"/>
              <a:t>,   то    а≤ </a:t>
            </a:r>
            <a:r>
              <a:rPr lang="ru-RU" sz="2800" b="1" dirty="0" err="1" smtClean="0"/>
              <a:t>х</a:t>
            </a:r>
            <a:r>
              <a:rPr lang="ru-RU" sz="2800" b="1" dirty="0" smtClean="0"/>
              <a:t>≤ -а:2  и  </a:t>
            </a:r>
            <a:r>
              <a:rPr lang="ru-RU" sz="2800" b="1" dirty="0" err="1" smtClean="0"/>
              <a:t>х</a:t>
            </a:r>
            <a:r>
              <a:rPr lang="ru-RU" sz="2800" b="1" dirty="0" smtClean="0"/>
              <a:t>≥ 2,</a:t>
            </a:r>
          </a:p>
          <a:p>
            <a:endParaRPr lang="ru-RU" sz="2800" b="1" dirty="0" smtClean="0"/>
          </a:p>
          <a:p>
            <a:r>
              <a:rPr lang="ru-RU" sz="2800" b="1" dirty="0" smtClean="0"/>
              <a:t>если </a:t>
            </a:r>
            <a:r>
              <a:rPr lang="ru-RU" sz="2800" b="1" dirty="0" smtClean="0">
                <a:solidFill>
                  <a:srgbClr val="FF0000"/>
                </a:solidFill>
              </a:rPr>
              <a:t>0 ≤ а≤ 2</a:t>
            </a:r>
            <a:r>
              <a:rPr lang="ru-RU" sz="2800" b="1" dirty="0" smtClean="0"/>
              <a:t>,    то  –а:2 ≤ </a:t>
            </a:r>
            <a:r>
              <a:rPr lang="ru-RU" sz="2800" b="1" dirty="0" err="1" smtClean="0"/>
              <a:t>х</a:t>
            </a:r>
            <a:r>
              <a:rPr lang="ru-RU" sz="2800" b="1" dirty="0" smtClean="0"/>
              <a:t>≤ а   и  </a:t>
            </a:r>
            <a:r>
              <a:rPr lang="ru-RU" sz="2800" b="1" dirty="0" err="1" smtClean="0"/>
              <a:t>х</a:t>
            </a:r>
            <a:r>
              <a:rPr lang="ru-RU" sz="2800" b="1" dirty="0" smtClean="0"/>
              <a:t>≥ 2,</a:t>
            </a:r>
          </a:p>
          <a:p>
            <a:endParaRPr lang="ru-RU" sz="2800" b="1" dirty="0" smtClean="0"/>
          </a:p>
          <a:p>
            <a:r>
              <a:rPr lang="ru-RU" sz="2800" b="1" dirty="0" smtClean="0"/>
              <a:t>если   </a:t>
            </a:r>
            <a:r>
              <a:rPr lang="ru-RU" sz="2800" b="1" dirty="0" smtClean="0">
                <a:solidFill>
                  <a:srgbClr val="FF0000"/>
                </a:solidFill>
              </a:rPr>
              <a:t>а≥2</a:t>
            </a:r>
            <a:r>
              <a:rPr lang="ru-RU" sz="2800" b="1" dirty="0" smtClean="0"/>
              <a:t>,         то  –а:2 ≤ </a:t>
            </a:r>
            <a:r>
              <a:rPr lang="ru-RU" sz="2800" b="1" dirty="0" err="1" smtClean="0"/>
              <a:t>х</a:t>
            </a:r>
            <a:r>
              <a:rPr lang="ru-RU" sz="2800" b="1" dirty="0" smtClean="0"/>
              <a:t>≤ 2   и  </a:t>
            </a:r>
            <a:r>
              <a:rPr lang="ru-RU" sz="2800" b="1" dirty="0" err="1" smtClean="0"/>
              <a:t>х</a:t>
            </a:r>
            <a:r>
              <a:rPr lang="ru-RU" sz="2800" b="1" dirty="0" smtClean="0"/>
              <a:t>≥ а,</a:t>
            </a:r>
            <a:endParaRPr lang="ru-RU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000100" y="1048392"/>
            <a:ext cx="13003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ОТВЕТ: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214414" y="571480"/>
            <a:ext cx="7472386" cy="24288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i="1" dirty="0" smtClean="0">
                <a:latin typeface="+mj-lt"/>
                <a:ea typeface="+mj-ea"/>
                <a:cs typeface="+mj-cs"/>
              </a:rPr>
              <a:t>2</a:t>
            </a: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.ПРИ</a:t>
            </a:r>
            <a:r>
              <a:rPr kumimoji="0" lang="ru-RU" sz="2800" b="1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lang="ru-RU" sz="2800" b="1" i="1" dirty="0" smtClean="0">
                <a:latin typeface="+mj-lt"/>
                <a:ea typeface="+mj-ea"/>
                <a:cs typeface="+mj-cs"/>
              </a:rPr>
              <a:t>   КАКИХ   </a:t>
            </a:r>
            <a:r>
              <a:rPr lang="ru-RU" sz="3900" b="1" i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а</a:t>
            </a:r>
            <a:r>
              <a:rPr lang="ru-RU" sz="2800" b="1" i="1" dirty="0" smtClean="0">
                <a:latin typeface="+mj-lt"/>
                <a:ea typeface="+mj-ea"/>
                <a:cs typeface="+mj-cs"/>
              </a:rPr>
              <a:t>  </a:t>
            </a: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НЕРАВЕНСТВО </a:t>
            </a:r>
            <a:r>
              <a:rPr lang="ru-RU" sz="2800" b="1" i="1" dirty="0" smtClean="0">
                <a:latin typeface="+mj-lt"/>
                <a:ea typeface="+mj-ea"/>
                <a:cs typeface="+mj-cs"/>
              </a:rPr>
              <a:t>        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(</a:t>
            </a:r>
            <a:r>
              <a:rPr kumimoji="0" lang="ru-RU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х-а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)(2х+а)(х-2)≥0  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2800" b="1" dirty="0" smtClean="0"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ВЕРНО ДЛЯ ВСЕХ</a:t>
            </a:r>
            <a:b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786182" y="4500570"/>
            <a:ext cx="30003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   3≤ </a:t>
            </a:r>
            <a:r>
              <a:rPr lang="ru-RU" sz="2800" b="1" dirty="0" err="1" smtClean="0"/>
              <a:t>х</a:t>
            </a:r>
            <a:r>
              <a:rPr lang="ru-RU" sz="2800" b="1" dirty="0" smtClean="0"/>
              <a:t> ≤ 5 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6643702" y="2058407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?</a:t>
            </a:r>
            <a:endParaRPr lang="ru-RU" sz="3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571604" y="4000504"/>
            <a:ext cx="702147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Выделим </a:t>
            </a:r>
            <a:r>
              <a:rPr lang="ru-RU" sz="2800" b="1" dirty="0" err="1" smtClean="0"/>
              <a:t>область,соответствующую</a:t>
            </a:r>
            <a:endParaRPr lang="ru-RU" sz="2800" b="1" dirty="0" smtClean="0"/>
          </a:p>
          <a:p>
            <a:r>
              <a:rPr lang="ru-RU" sz="2800" b="1" dirty="0" smtClean="0"/>
              <a:t> условию:</a:t>
            </a:r>
            <a:endParaRPr lang="ru-RU" sz="28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795838" y="2143116"/>
            <a:ext cx="30003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   3≤ </a:t>
            </a:r>
            <a:r>
              <a:rPr lang="ru-RU" sz="2800" b="1" dirty="0" err="1" smtClean="0"/>
              <a:t>х</a:t>
            </a:r>
            <a:r>
              <a:rPr lang="ru-RU" sz="2800" b="1" dirty="0" smtClean="0"/>
              <a:t> ≤ 5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олилиния 27"/>
          <p:cNvSpPr/>
          <p:nvPr/>
        </p:nvSpPr>
        <p:spPr>
          <a:xfrm>
            <a:off x="1413164" y="3645725"/>
            <a:ext cx="3740727" cy="3004457"/>
          </a:xfrm>
          <a:custGeom>
            <a:avLst/>
            <a:gdLst>
              <a:gd name="connsiteX0" fmla="*/ 0 w 3740727"/>
              <a:gd name="connsiteY0" fmla="*/ 3004457 h 3004457"/>
              <a:gd name="connsiteX1" fmla="*/ 3051958 w 3740727"/>
              <a:gd name="connsiteY1" fmla="*/ 0 h 3004457"/>
              <a:gd name="connsiteX2" fmla="*/ 3728852 w 3740727"/>
              <a:gd name="connsiteY2" fmla="*/ 1270659 h 3004457"/>
              <a:gd name="connsiteX3" fmla="*/ 3740727 w 3740727"/>
              <a:gd name="connsiteY3" fmla="*/ 2992581 h 3004457"/>
              <a:gd name="connsiteX4" fmla="*/ 0 w 3740727"/>
              <a:gd name="connsiteY4" fmla="*/ 3004457 h 3004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40727" h="3004457">
                <a:moveTo>
                  <a:pt x="0" y="3004457"/>
                </a:moveTo>
                <a:lnTo>
                  <a:pt x="3051958" y="0"/>
                </a:lnTo>
                <a:lnTo>
                  <a:pt x="3728852" y="1270659"/>
                </a:lnTo>
                <a:cubicBezTo>
                  <a:pt x="3732810" y="1844633"/>
                  <a:pt x="3736769" y="2418607"/>
                  <a:pt x="3740727" y="2992581"/>
                </a:cubicBezTo>
                <a:lnTo>
                  <a:pt x="0" y="3004457"/>
                </a:lnTo>
                <a:close/>
              </a:path>
            </a:pathLst>
          </a:cu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олилиния 28"/>
          <p:cNvSpPr/>
          <p:nvPr/>
        </p:nvSpPr>
        <p:spPr>
          <a:xfrm>
            <a:off x="5130140" y="178130"/>
            <a:ext cx="3491346" cy="6519553"/>
          </a:xfrm>
          <a:custGeom>
            <a:avLst/>
            <a:gdLst>
              <a:gd name="connsiteX0" fmla="*/ 2850078 w 3491346"/>
              <a:gd name="connsiteY0" fmla="*/ 0 h 6519553"/>
              <a:gd name="connsiteX1" fmla="*/ 23751 w 3491346"/>
              <a:gd name="connsiteY1" fmla="*/ 2826327 h 6519553"/>
              <a:gd name="connsiteX2" fmla="*/ 0 w 3491346"/>
              <a:gd name="connsiteY2" fmla="*/ 4714504 h 6519553"/>
              <a:gd name="connsiteX3" fmla="*/ 902525 w 3491346"/>
              <a:gd name="connsiteY3" fmla="*/ 6507678 h 6519553"/>
              <a:gd name="connsiteX4" fmla="*/ 3491346 w 3491346"/>
              <a:gd name="connsiteY4" fmla="*/ 6519553 h 6519553"/>
              <a:gd name="connsiteX5" fmla="*/ 3479470 w 3491346"/>
              <a:gd name="connsiteY5" fmla="*/ 47501 h 6519553"/>
              <a:gd name="connsiteX6" fmla="*/ 2790702 w 3491346"/>
              <a:gd name="connsiteY6" fmla="*/ 35626 h 6519553"/>
              <a:gd name="connsiteX7" fmla="*/ 2850078 w 3491346"/>
              <a:gd name="connsiteY7" fmla="*/ 0 h 6519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91346" h="6519553">
                <a:moveTo>
                  <a:pt x="2850078" y="0"/>
                </a:moveTo>
                <a:lnTo>
                  <a:pt x="23751" y="2826327"/>
                </a:lnTo>
                <a:lnTo>
                  <a:pt x="0" y="4714504"/>
                </a:lnTo>
                <a:lnTo>
                  <a:pt x="902525" y="6507678"/>
                </a:lnTo>
                <a:lnTo>
                  <a:pt x="3491346" y="6519553"/>
                </a:lnTo>
                <a:cubicBezTo>
                  <a:pt x="3487387" y="4362202"/>
                  <a:pt x="3483429" y="2204852"/>
                  <a:pt x="3479470" y="47501"/>
                </a:cubicBezTo>
                <a:lnTo>
                  <a:pt x="2790702" y="35626"/>
                </a:lnTo>
                <a:lnTo>
                  <a:pt x="2850078" y="0"/>
                </a:lnTo>
                <a:close/>
              </a:path>
            </a:pathLst>
          </a:cu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олилиния 33"/>
          <p:cNvSpPr/>
          <p:nvPr/>
        </p:nvSpPr>
        <p:spPr>
          <a:xfrm>
            <a:off x="2731325" y="249382"/>
            <a:ext cx="2398815" cy="3360717"/>
          </a:xfrm>
          <a:custGeom>
            <a:avLst/>
            <a:gdLst>
              <a:gd name="connsiteX0" fmla="*/ 0 w 2398815"/>
              <a:gd name="connsiteY0" fmla="*/ 0 h 3360717"/>
              <a:gd name="connsiteX1" fmla="*/ 1757548 w 2398815"/>
              <a:gd name="connsiteY1" fmla="*/ 3360717 h 3360717"/>
              <a:gd name="connsiteX2" fmla="*/ 2398815 w 2398815"/>
              <a:gd name="connsiteY2" fmla="*/ 2743200 h 3360717"/>
              <a:gd name="connsiteX3" fmla="*/ 2351314 w 2398815"/>
              <a:gd name="connsiteY3" fmla="*/ 0 h 3360717"/>
              <a:gd name="connsiteX4" fmla="*/ 0 w 2398815"/>
              <a:gd name="connsiteY4" fmla="*/ 0 h 3360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8815" h="3360717">
                <a:moveTo>
                  <a:pt x="0" y="0"/>
                </a:moveTo>
                <a:lnTo>
                  <a:pt x="1757548" y="3360717"/>
                </a:lnTo>
                <a:lnTo>
                  <a:pt x="2398815" y="2743200"/>
                </a:lnTo>
                <a:lnTo>
                  <a:pt x="235131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4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34"/>
          <p:cNvGrpSpPr/>
          <p:nvPr/>
        </p:nvGrpSpPr>
        <p:grpSpPr>
          <a:xfrm>
            <a:off x="928662" y="142852"/>
            <a:ext cx="7929618" cy="6500858"/>
            <a:chOff x="928662" y="142852"/>
            <a:chExt cx="7929618" cy="6500858"/>
          </a:xfrm>
        </p:grpSpPr>
        <p:cxnSp>
          <p:nvCxnSpPr>
            <p:cNvPr id="36" name="Прямая со стрелкой 35"/>
            <p:cNvCxnSpPr/>
            <p:nvPr/>
          </p:nvCxnSpPr>
          <p:spPr>
            <a:xfrm>
              <a:off x="928662" y="3643314"/>
              <a:ext cx="7858180" cy="1588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/>
            <p:cNvSpPr txBox="1"/>
            <p:nvPr/>
          </p:nvSpPr>
          <p:spPr>
            <a:xfrm>
              <a:off x="8429652" y="3643314"/>
              <a:ext cx="42862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i="1" dirty="0" err="1" smtClean="0"/>
                <a:t>х</a:t>
              </a:r>
              <a:endParaRPr lang="ru-RU" sz="3200" i="1" dirty="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4429124" y="500042"/>
              <a:ext cx="52701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/>
                <a:t>а</a:t>
              </a:r>
              <a:endParaRPr lang="ru-RU" sz="3200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6357950" y="1714488"/>
              <a:ext cx="78581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i="1" dirty="0" err="1"/>
                <a:t>а</a:t>
              </a:r>
              <a:r>
                <a:rPr lang="ru-RU" sz="2400" i="1" dirty="0" err="1" smtClean="0"/>
                <a:t>=х</a:t>
              </a:r>
              <a:endParaRPr lang="ru-RU" sz="2400" i="1" dirty="0"/>
            </a:p>
          </p:txBody>
        </p:sp>
        <p:cxnSp>
          <p:nvCxnSpPr>
            <p:cNvPr id="40" name="Прямая со стрелкой 39"/>
            <p:cNvCxnSpPr/>
            <p:nvPr/>
          </p:nvCxnSpPr>
          <p:spPr>
            <a:xfrm rot="5400000" flipH="1" flipV="1">
              <a:off x="1428728" y="3500462"/>
              <a:ext cx="6072230" cy="71438"/>
            </a:xfrm>
            <a:prstGeom prst="straightConnector1">
              <a:avLst/>
            </a:prstGeom>
            <a:ln w="38100">
              <a:tailEnd type="arrow"/>
            </a:ln>
            <a:scene3d>
              <a:camera prst="orthographicFront">
                <a:rot lat="0" lon="0" rev="6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Прямая соединительная линия 42"/>
            <p:cNvCxnSpPr/>
            <p:nvPr/>
          </p:nvCxnSpPr>
          <p:spPr>
            <a:xfrm rot="10800000" flipV="1">
              <a:off x="1428728" y="142852"/>
              <a:ext cx="6572296" cy="6500858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Прямая соединительная линия 43"/>
            <p:cNvCxnSpPr/>
            <p:nvPr/>
          </p:nvCxnSpPr>
          <p:spPr>
            <a:xfrm rot="16200000" flipH="1">
              <a:off x="1142976" y="1785926"/>
              <a:ext cx="6429420" cy="3286148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Прямая соединительная линия 44"/>
            <p:cNvCxnSpPr/>
            <p:nvPr/>
          </p:nvCxnSpPr>
          <p:spPr>
            <a:xfrm rot="16200000" flipH="1">
              <a:off x="1928806" y="3428989"/>
              <a:ext cx="6357958" cy="71438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Box 45"/>
            <p:cNvSpPr txBox="1"/>
            <p:nvPr/>
          </p:nvSpPr>
          <p:spPr>
            <a:xfrm>
              <a:off x="2357422" y="1428736"/>
              <a:ext cx="107157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i="1" dirty="0" smtClean="0"/>
                <a:t>а=-2х</a:t>
              </a:r>
              <a:endParaRPr lang="ru-RU" sz="2400" i="1" dirty="0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5143504" y="1000108"/>
              <a:ext cx="78581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i="1" dirty="0" smtClean="0"/>
                <a:t>х=2</a:t>
              </a:r>
              <a:endParaRPr lang="ru-RU" sz="2400" i="1" dirty="0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4645138" y="3643314"/>
              <a:ext cx="2840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</a:t>
              </a:r>
              <a:endPara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4429124" y="3143248"/>
              <a:ext cx="2840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</a:t>
              </a:r>
              <a:endPara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3996690" y="3286124"/>
              <a:ext cx="3609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-1</a:t>
              </a:r>
              <a:endPara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4143372" y="3786190"/>
              <a:ext cx="3609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-1</a:t>
              </a:r>
              <a:endPara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52" name="Прямая соединительная линия 51"/>
            <p:cNvCxnSpPr/>
            <p:nvPr/>
          </p:nvCxnSpPr>
          <p:spPr>
            <a:xfrm rot="5400000">
              <a:off x="4066037" y="3637419"/>
              <a:ext cx="120853" cy="33816"/>
            </a:xfrm>
            <a:prstGeom prst="line">
              <a:avLst/>
            </a:prstGeom>
            <a:scene3d>
              <a:camera prst="orthographicFront">
                <a:rot lat="0" lon="0" rev="84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Прямая соединительная линия 52"/>
            <p:cNvCxnSpPr/>
            <p:nvPr/>
          </p:nvCxnSpPr>
          <p:spPr>
            <a:xfrm rot="5400000">
              <a:off x="4708979" y="3615395"/>
              <a:ext cx="120853" cy="33816"/>
            </a:xfrm>
            <a:prstGeom prst="line">
              <a:avLst/>
            </a:prstGeom>
            <a:scene3d>
              <a:camera prst="orthographicFront">
                <a:rot lat="0" lon="0" rev="84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Прямая соединительная линия 53"/>
            <p:cNvCxnSpPr/>
            <p:nvPr/>
          </p:nvCxnSpPr>
          <p:spPr>
            <a:xfrm>
              <a:off x="4379709" y="3323746"/>
              <a:ext cx="120853" cy="33816"/>
            </a:xfrm>
            <a:prstGeom prst="line">
              <a:avLst/>
            </a:prstGeom>
            <a:scene3d>
              <a:camera prst="orthographicFront">
                <a:rot lat="0" lon="0" rev="84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Прямая соединительная линия 54"/>
            <p:cNvCxnSpPr/>
            <p:nvPr/>
          </p:nvCxnSpPr>
          <p:spPr>
            <a:xfrm>
              <a:off x="4429124" y="3966688"/>
              <a:ext cx="120853" cy="33816"/>
            </a:xfrm>
            <a:prstGeom prst="line">
              <a:avLst/>
            </a:prstGeom>
            <a:scene3d>
              <a:camera prst="orthographicFront">
                <a:rot lat="0" lon="0" rev="84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6" name="Прямоугольник 55"/>
          <p:cNvSpPr/>
          <p:nvPr/>
        </p:nvSpPr>
        <p:spPr>
          <a:xfrm>
            <a:off x="5429256" y="285728"/>
            <a:ext cx="642942" cy="6357982"/>
          </a:xfrm>
          <a:prstGeom prst="rect">
            <a:avLst/>
          </a:prstGeom>
          <a:solidFill>
            <a:srgbClr val="FFFF00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5357818" y="2643182"/>
            <a:ext cx="142876" cy="14287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/>
          </a:p>
        </p:txBody>
      </p:sp>
      <p:sp>
        <p:nvSpPr>
          <p:cNvPr id="27" name="Овал 26"/>
          <p:cNvSpPr/>
          <p:nvPr/>
        </p:nvSpPr>
        <p:spPr>
          <a:xfrm>
            <a:off x="5357818" y="5500702"/>
            <a:ext cx="142876" cy="14287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4500562" y="5357826"/>
            <a:ext cx="410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-6</a:t>
            </a:r>
            <a:endParaRPr lang="ru-RU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4429124" y="2500306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3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  <p:bldP spid="26" grpId="0" animBg="1"/>
      <p:bldP spid="27" grpId="0" animBg="1"/>
      <p:bldP spid="30" grpId="0"/>
      <p:bldP spid="3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олилиния 27"/>
          <p:cNvSpPr/>
          <p:nvPr/>
        </p:nvSpPr>
        <p:spPr>
          <a:xfrm>
            <a:off x="1413164" y="3645725"/>
            <a:ext cx="3740727" cy="3004457"/>
          </a:xfrm>
          <a:custGeom>
            <a:avLst/>
            <a:gdLst>
              <a:gd name="connsiteX0" fmla="*/ 0 w 3740727"/>
              <a:gd name="connsiteY0" fmla="*/ 3004457 h 3004457"/>
              <a:gd name="connsiteX1" fmla="*/ 3051958 w 3740727"/>
              <a:gd name="connsiteY1" fmla="*/ 0 h 3004457"/>
              <a:gd name="connsiteX2" fmla="*/ 3728852 w 3740727"/>
              <a:gd name="connsiteY2" fmla="*/ 1270659 h 3004457"/>
              <a:gd name="connsiteX3" fmla="*/ 3740727 w 3740727"/>
              <a:gd name="connsiteY3" fmla="*/ 2992581 h 3004457"/>
              <a:gd name="connsiteX4" fmla="*/ 0 w 3740727"/>
              <a:gd name="connsiteY4" fmla="*/ 3004457 h 3004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40727" h="3004457">
                <a:moveTo>
                  <a:pt x="0" y="3004457"/>
                </a:moveTo>
                <a:lnTo>
                  <a:pt x="3051958" y="0"/>
                </a:lnTo>
                <a:lnTo>
                  <a:pt x="3728852" y="1270659"/>
                </a:lnTo>
                <a:cubicBezTo>
                  <a:pt x="3732810" y="1844633"/>
                  <a:pt x="3736769" y="2418607"/>
                  <a:pt x="3740727" y="2992581"/>
                </a:cubicBezTo>
                <a:lnTo>
                  <a:pt x="0" y="3004457"/>
                </a:lnTo>
                <a:close/>
              </a:path>
            </a:pathLst>
          </a:cu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9" name="Полилиния 28"/>
          <p:cNvSpPr/>
          <p:nvPr/>
        </p:nvSpPr>
        <p:spPr>
          <a:xfrm>
            <a:off x="5130140" y="178130"/>
            <a:ext cx="3491346" cy="6519553"/>
          </a:xfrm>
          <a:custGeom>
            <a:avLst/>
            <a:gdLst>
              <a:gd name="connsiteX0" fmla="*/ 2850078 w 3491346"/>
              <a:gd name="connsiteY0" fmla="*/ 0 h 6519553"/>
              <a:gd name="connsiteX1" fmla="*/ 23751 w 3491346"/>
              <a:gd name="connsiteY1" fmla="*/ 2826327 h 6519553"/>
              <a:gd name="connsiteX2" fmla="*/ 0 w 3491346"/>
              <a:gd name="connsiteY2" fmla="*/ 4714504 h 6519553"/>
              <a:gd name="connsiteX3" fmla="*/ 902525 w 3491346"/>
              <a:gd name="connsiteY3" fmla="*/ 6507678 h 6519553"/>
              <a:gd name="connsiteX4" fmla="*/ 3491346 w 3491346"/>
              <a:gd name="connsiteY4" fmla="*/ 6519553 h 6519553"/>
              <a:gd name="connsiteX5" fmla="*/ 3479470 w 3491346"/>
              <a:gd name="connsiteY5" fmla="*/ 47501 h 6519553"/>
              <a:gd name="connsiteX6" fmla="*/ 2790702 w 3491346"/>
              <a:gd name="connsiteY6" fmla="*/ 35626 h 6519553"/>
              <a:gd name="connsiteX7" fmla="*/ 2850078 w 3491346"/>
              <a:gd name="connsiteY7" fmla="*/ 0 h 6519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91346" h="6519553">
                <a:moveTo>
                  <a:pt x="2850078" y="0"/>
                </a:moveTo>
                <a:lnTo>
                  <a:pt x="23751" y="2826327"/>
                </a:lnTo>
                <a:lnTo>
                  <a:pt x="0" y="4714504"/>
                </a:lnTo>
                <a:lnTo>
                  <a:pt x="902525" y="6507678"/>
                </a:lnTo>
                <a:lnTo>
                  <a:pt x="3491346" y="6519553"/>
                </a:lnTo>
                <a:cubicBezTo>
                  <a:pt x="3487387" y="4362202"/>
                  <a:pt x="3483429" y="2204852"/>
                  <a:pt x="3479470" y="47501"/>
                </a:cubicBezTo>
                <a:lnTo>
                  <a:pt x="2790702" y="35626"/>
                </a:lnTo>
                <a:lnTo>
                  <a:pt x="2850078" y="0"/>
                </a:lnTo>
                <a:close/>
              </a:path>
            </a:pathLst>
          </a:cu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олилиния 33"/>
          <p:cNvSpPr/>
          <p:nvPr/>
        </p:nvSpPr>
        <p:spPr>
          <a:xfrm>
            <a:off x="2731325" y="249382"/>
            <a:ext cx="2398815" cy="3360717"/>
          </a:xfrm>
          <a:custGeom>
            <a:avLst/>
            <a:gdLst>
              <a:gd name="connsiteX0" fmla="*/ 0 w 2398815"/>
              <a:gd name="connsiteY0" fmla="*/ 0 h 3360717"/>
              <a:gd name="connsiteX1" fmla="*/ 1757548 w 2398815"/>
              <a:gd name="connsiteY1" fmla="*/ 3360717 h 3360717"/>
              <a:gd name="connsiteX2" fmla="*/ 2398815 w 2398815"/>
              <a:gd name="connsiteY2" fmla="*/ 2743200 h 3360717"/>
              <a:gd name="connsiteX3" fmla="*/ 2351314 w 2398815"/>
              <a:gd name="connsiteY3" fmla="*/ 0 h 3360717"/>
              <a:gd name="connsiteX4" fmla="*/ 0 w 2398815"/>
              <a:gd name="connsiteY4" fmla="*/ 0 h 3360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8815" h="3360717">
                <a:moveTo>
                  <a:pt x="0" y="0"/>
                </a:moveTo>
                <a:lnTo>
                  <a:pt x="1757548" y="3360717"/>
                </a:lnTo>
                <a:lnTo>
                  <a:pt x="2398815" y="2743200"/>
                </a:lnTo>
                <a:lnTo>
                  <a:pt x="235131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4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34"/>
          <p:cNvGrpSpPr/>
          <p:nvPr/>
        </p:nvGrpSpPr>
        <p:grpSpPr>
          <a:xfrm>
            <a:off x="928662" y="142852"/>
            <a:ext cx="7929618" cy="6500858"/>
            <a:chOff x="928662" y="142852"/>
            <a:chExt cx="7929618" cy="6500858"/>
          </a:xfrm>
        </p:grpSpPr>
        <p:cxnSp>
          <p:nvCxnSpPr>
            <p:cNvPr id="36" name="Прямая со стрелкой 35"/>
            <p:cNvCxnSpPr/>
            <p:nvPr/>
          </p:nvCxnSpPr>
          <p:spPr>
            <a:xfrm>
              <a:off x="928662" y="3643314"/>
              <a:ext cx="7858180" cy="1588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/>
            <p:cNvSpPr txBox="1"/>
            <p:nvPr/>
          </p:nvSpPr>
          <p:spPr>
            <a:xfrm>
              <a:off x="8429652" y="3643314"/>
              <a:ext cx="42862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i="1" dirty="0" err="1" smtClean="0"/>
                <a:t>х</a:t>
              </a:r>
              <a:endParaRPr lang="ru-RU" sz="3200" i="1" dirty="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4429124" y="500042"/>
              <a:ext cx="52701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/>
                <a:t>а</a:t>
              </a:r>
              <a:endParaRPr lang="ru-RU" sz="3200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6357950" y="1714488"/>
              <a:ext cx="78581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i="1" dirty="0" err="1"/>
                <a:t>а</a:t>
              </a:r>
              <a:r>
                <a:rPr lang="ru-RU" sz="2400" i="1" dirty="0" err="1" smtClean="0"/>
                <a:t>=х</a:t>
              </a:r>
              <a:endParaRPr lang="ru-RU" sz="2400" i="1" dirty="0"/>
            </a:p>
          </p:txBody>
        </p:sp>
        <p:cxnSp>
          <p:nvCxnSpPr>
            <p:cNvPr id="40" name="Прямая со стрелкой 39"/>
            <p:cNvCxnSpPr/>
            <p:nvPr/>
          </p:nvCxnSpPr>
          <p:spPr>
            <a:xfrm rot="5400000" flipH="1" flipV="1">
              <a:off x="1428728" y="3500462"/>
              <a:ext cx="6072230" cy="71438"/>
            </a:xfrm>
            <a:prstGeom prst="straightConnector1">
              <a:avLst/>
            </a:prstGeom>
            <a:ln w="38100">
              <a:tailEnd type="arrow"/>
            </a:ln>
            <a:scene3d>
              <a:camera prst="orthographicFront">
                <a:rot lat="0" lon="0" rev="6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Прямая соединительная линия 42"/>
            <p:cNvCxnSpPr/>
            <p:nvPr/>
          </p:nvCxnSpPr>
          <p:spPr>
            <a:xfrm rot="10800000" flipV="1">
              <a:off x="1428728" y="142852"/>
              <a:ext cx="6572296" cy="6500858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Прямая соединительная линия 43"/>
            <p:cNvCxnSpPr/>
            <p:nvPr/>
          </p:nvCxnSpPr>
          <p:spPr>
            <a:xfrm rot="16200000" flipH="1">
              <a:off x="1142976" y="1785926"/>
              <a:ext cx="6429420" cy="3286148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Прямая соединительная линия 44"/>
            <p:cNvCxnSpPr/>
            <p:nvPr/>
          </p:nvCxnSpPr>
          <p:spPr>
            <a:xfrm rot="16200000" flipH="1">
              <a:off x="1928806" y="3428989"/>
              <a:ext cx="6357958" cy="71438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Box 45"/>
            <p:cNvSpPr txBox="1"/>
            <p:nvPr/>
          </p:nvSpPr>
          <p:spPr>
            <a:xfrm>
              <a:off x="2357422" y="1428736"/>
              <a:ext cx="107157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i="1" dirty="0" smtClean="0"/>
                <a:t>а=-2х</a:t>
              </a:r>
              <a:endParaRPr lang="ru-RU" sz="2400" i="1" dirty="0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5143504" y="1000108"/>
              <a:ext cx="78581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i="1" dirty="0" smtClean="0"/>
                <a:t>х=2</a:t>
              </a:r>
              <a:endParaRPr lang="ru-RU" sz="2400" i="1" dirty="0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4645138" y="3643314"/>
              <a:ext cx="2840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</a:t>
              </a:r>
              <a:endPara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4429124" y="3143248"/>
              <a:ext cx="2840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</a:t>
              </a:r>
              <a:endPara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3996690" y="3286124"/>
              <a:ext cx="3609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-1</a:t>
              </a:r>
              <a:endPara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4143372" y="3786190"/>
              <a:ext cx="3609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-1</a:t>
              </a:r>
              <a:endPara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52" name="Прямая соединительная линия 51"/>
            <p:cNvCxnSpPr/>
            <p:nvPr/>
          </p:nvCxnSpPr>
          <p:spPr>
            <a:xfrm rot="5400000">
              <a:off x="4066037" y="3637419"/>
              <a:ext cx="120853" cy="33816"/>
            </a:xfrm>
            <a:prstGeom prst="line">
              <a:avLst/>
            </a:prstGeom>
            <a:scene3d>
              <a:camera prst="orthographicFront">
                <a:rot lat="0" lon="0" rev="84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Прямая соединительная линия 52"/>
            <p:cNvCxnSpPr/>
            <p:nvPr/>
          </p:nvCxnSpPr>
          <p:spPr>
            <a:xfrm rot="5400000">
              <a:off x="4708979" y="3615395"/>
              <a:ext cx="120853" cy="33816"/>
            </a:xfrm>
            <a:prstGeom prst="line">
              <a:avLst/>
            </a:prstGeom>
            <a:scene3d>
              <a:camera prst="orthographicFront">
                <a:rot lat="0" lon="0" rev="84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Прямая соединительная линия 53"/>
            <p:cNvCxnSpPr/>
            <p:nvPr/>
          </p:nvCxnSpPr>
          <p:spPr>
            <a:xfrm>
              <a:off x="4379709" y="3323746"/>
              <a:ext cx="120853" cy="33816"/>
            </a:xfrm>
            <a:prstGeom prst="line">
              <a:avLst/>
            </a:prstGeom>
            <a:scene3d>
              <a:camera prst="orthographicFront">
                <a:rot lat="0" lon="0" rev="84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Прямая соединительная линия 54"/>
            <p:cNvCxnSpPr/>
            <p:nvPr/>
          </p:nvCxnSpPr>
          <p:spPr>
            <a:xfrm>
              <a:off x="4429124" y="3966688"/>
              <a:ext cx="120853" cy="33816"/>
            </a:xfrm>
            <a:prstGeom prst="line">
              <a:avLst/>
            </a:prstGeom>
            <a:scene3d>
              <a:camera prst="orthographicFront">
                <a:rot lat="0" lon="0" rev="84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6" name="Прямоугольник 55"/>
          <p:cNvSpPr/>
          <p:nvPr/>
        </p:nvSpPr>
        <p:spPr>
          <a:xfrm>
            <a:off x="5429256" y="285728"/>
            <a:ext cx="642942" cy="6357982"/>
          </a:xfrm>
          <a:prstGeom prst="rect">
            <a:avLst/>
          </a:prstGeom>
          <a:solidFill>
            <a:srgbClr val="FFFF00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5429256" y="2714620"/>
            <a:ext cx="642942" cy="2857520"/>
          </a:xfrm>
          <a:prstGeom prst="rect">
            <a:avLst/>
          </a:prstGeom>
          <a:solidFill>
            <a:schemeClr val="accent3">
              <a:lumMod val="50000"/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6" name="Овал 25"/>
          <p:cNvSpPr/>
          <p:nvPr/>
        </p:nvSpPr>
        <p:spPr>
          <a:xfrm>
            <a:off x="5357818" y="2643182"/>
            <a:ext cx="142876" cy="14287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/>
          </a:p>
        </p:txBody>
      </p:sp>
      <p:sp>
        <p:nvSpPr>
          <p:cNvPr id="27" name="Овал 26"/>
          <p:cNvSpPr/>
          <p:nvPr/>
        </p:nvSpPr>
        <p:spPr>
          <a:xfrm>
            <a:off x="5357818" y="5500702"/>
            <a:ext cx="142876" cy="14287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4500562" y="5357826"/>
            <a:ext cx="410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-6</a:t>
            </a:r>
            <a:endParaRPr lang="ru-RU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4429124" y="2500306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3</a:t>
            </a:r>
            <a:endParaRPr lang="ru-RU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2143108" y="5214950"/>
            <a:ext cx="11384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-6 ≤ а≤ 3</a:t>
            </a:r>
            <a:endParaRPr lang="ru-RU" dirty="0"/>
          </a:p>
        </p:txBody>
      </p:sp>
      <p:sp>
        <p:nvSpPr>
          <p:cNvPr id="33" name="TextBox 32"/>
          <p:cNvSpPr txBox="1"/>
          <p:nvPr/>
        </p:nvSpPr>
        <p:spPr>
          <a:xfrm>
            <a:off x="1214414" y="5214950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ОТВЕТ: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  <p:bldP spid="58" grpId="0" animBg="1"/>
      <p:bldP spid="26" grpId="0" animBg="1"/>
      <p:bldP spid="27" grpId="0" animBg="1"/>
      <p:bldP spid="30" grpId="0"/>
      <p:bldP spid="3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74638"/>
            <a:ext cx="7543824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Попробуем поступить по другому….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28" y="3571876"/>
            <a:ext cx="7258072" cy="285752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На координатной плоскости </a:t>
            </a:r>
          </a:p>
          <a:p>
            <a:pPr>
              <a:buNone/>
            </a:pPr>
            <a:r>
              <a:rPr lang="ru-RU" dirty="0"/>
              <a:t>п</a:t>
            </a:r>
            <a:r>
              <a:rPr lang="ru-RU" dirty="0" smtClean="0"/>
              <a:t>остроим  прямые   </a:t>
            </a:r>
            <a:r>
              <a:rPr lang="ru-RU" b="1" i="1" dirty="0" smtClean="0"/>
              <a:t>а = </a:t>
            </a:r>
            <a:r>
              <a:rPr lang="ru-RU" b="1" i="1" dirty="0" err="1" smtClean="0"/>
              <a:t>х</a:t>
            </a:r>
            <a:r>
              <a:rPr lang="ru-RU" b="1" i="1" dirty="0" smtClean="0"/>
              <a:t>, а = - 2х и х=2 </a:t>
            </a:r>
            <a:endParaRPr lang="ru-RU" b="1" i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643042" y="1571612"/>
            <a:ext cx="7043758" cy="142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1.РЕШИТЬ НЕРАВЕНСТВО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(</a:t>
            </a:r>
            <a:r>
              <a:rPr kumimoji="0" lang="ru-RU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х-а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)(2х+а)(х-2)≥0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Группа 50"/>
          <p:cNvGrpSpPr/>
          <p:nvPr/>
        </p:nvGrpSpPr>
        <p:grpSpPr>
          <a:xfrm>
            <a:off x="928662" y="142852"/>
            <a:ext cx="7929618" cy="6500858"/>
            <a:chOff x="928662" y="142852"/>
            <a:chExt cx="7929618" cy="6500858"/>
          </a:xfrm>
        </p:grpSpPr>
        <p:cxnSp>
          <p:nvCxnSpPr>
            <p:cNvPr id="7" name="Прямая со стрелкой 6"/>
            <p:cNvCxnSpPr/>
            <p:nvPr/>
          </p:nvCxnSpPr>
          <p:spPr>
            <a:xfrm>
              <a:off x="928662" y="3643314"/>
              <a:ext cx="7858180" cy="1588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8429652" y="3643314"/>
              <a:ext cx="42862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i="1" dirty="0" err="1" smtClean="0"/>
                <a:t>х</a:t>
              </a:r>
              <a:endParaRPr lang="ru-RU" sz="3200" i="1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429124" y="500042"/>
              <a:ext cx="52701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/>
                <a:t>а</a:t>
              </a:r>
              <a:endParaRPr lang="ru-RU" sz="3200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6357950" y="1714488"/>
              <a:ext cx="78581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i="1" dirty="0" err="1"/>
                <a:t>а</a:t>
              </a:r>
              <a:r>
                <a:rPr lang="ru-RU" sz="2400" i="1" dirty="0" err="1" smtClean="0"/>
                <a:t>=х</a:t>
              </a:r>
              <a:endParaRPr lang="ru-RU" sz="2400" i="1" dirty="0"/>
            </a:p>
          </p:txBody>
        </p:sp>
        <p:cxnSp>
          <p:nvCxnSpPr>
            <p:cNvPr id="9" name="Прямая со стрелкой 8"/>
            <p:cNvCxnSpPr/>
            <p:nvPr/>
          </p:nvCxnSpPr>
          <p:spPr>
            <a:xfrm rot="5400000" flipH="1" flipV="1">
              <a:off x="1428728" y="3500462"/>
              <a:ext cx="6072230" cy="71438"/>
            </a:xfrm>
            <a:prstGeom prst="straightConnector1">
              <a:avLst/>
            </a:prstGeom>
            <a:ln w="38100">
              <a:tailEnd type="arrow"/>
            </a:ln>
            <a:scene3d>
              <a:camera prst="orthographicFront">
                <a:rot lat="0" lon="0" rev="6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10800000" flipV="1">
              <a:off x="1428728" y="142852"/>
              <a:ext cx="6572296" cy="6500858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/>
            <p:nvPr/>
          </p:nvCxnSpPr>
          <p:spPr>
            <a:xfrm rot="16200000" flipH="1">
              <a:off x="1142976" y="1785926"/>
              <a:ext cx="6429420" cy="3286148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 rot="16200000" flipH="1">
              <a:off x="1928806" y="3428989"/>
              <a:ext cx="6357958" cy="71438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2357422" y="1428736"/>
              <a:ext cx="107157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i="1" dirty="0" smtClean="0"/>
                <a:t>а=-2х</a:t>
              </a:r>
              <a:endParaRPr lang="ru-RU" sz="2400" i="1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143504" y="1000108"/>
              <a:ext cx="78581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i="1" dirty="0" smtClean="0"/>
                <a:t>х=2</a:t>
              </a:r>
              <a:endParaRPr lang="ru-RU" sz="2400" i="1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4645138" y="3643314"/>
              <a:ext cx="2840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</a:t>
              </a:r>
              <a:endPara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4429124" y="3143248"/>
              <a:ext cx="2840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</a:t>
              </a:r>
              <a:endPara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996690" y="3286124"/>
              <a:ext cx="3609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-1</a:t>
              </a:r>
              <a:endPara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4143372" y="3786190"/>
              <a:ext cx="3609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-1</a:t>
              </a:r>
              <a:endPara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39" name="Прямая соединительная линия 38"/>
            <p:cNvCxnSpPr/>
            <p:nvPr/>
          </p:nvCxnSpPr>
          <p:spPr>
            <a:xfrm rot="5400000">
              <a:off x="4066037" y="3637419"/>
              <a:ext cx="120853" cy="33816"/>
            </a:xfrm>
            <a:prstGeom prst="line">
              <a:avLst/>
            </a:prstGeom>
            <a:scene3d>
              <a:camera prst="orthographicFront">
                <a:rot lat="0" lon="0" rev="84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Прямая соединительная линия 42"/>
            <p:cNvCxnSpPr/>
            <p:nvPr/>
          </p:nvCxnSpPr>
          <p:spPr>
            <a:xfrm rot="5400000">
              <a:off x="4708979" y="3615395"/>
              <a:ext cx="120853" cy="33816"/>
            </a:xfrm>
            <a:prstGeom prst="line">
              <a:avLst/>
            </a:prstGeom>
            <a:scene3d>
              <a:camera prst="orthographicFront">
                <a:rot lat="0" lon="0" rev="84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Прямая соединительная линия 48"/>
            <p:cNvCxnSpPr/>
            <p:nvPr/>
          </p:nvCxnSpPr>
          <p:spPr>
            <a:xfrm>
              <a:off x="4379709" y="3323746"/>
              <a:ext cx="120853" cy="33816"/>
            </a:xfrm>
            <a:prstGeom prst="line">
              <a:avLst/>
            </a:prstGeom>
            <a:scene3d>
              <a:camera prst="orthographicFront">
                <a:rot lat="0" lon="0" rev="84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Прямая соединительная линия 49"/>
            <p:cNvCxnSpPr/>
            <p:nvPr/>
          </p:nvCxnSpPr>
          <p:spPr>
            <a:xfrm>
              <a:off x="4429124" y="3966688"/>
              <a:ext cx="120853" cy="33816"/>
            </a:xfrm>
            <a:prstGeom prst="line">
              <a:avLst/>
            </a:prstGeom>
            <a:scene3d>
              <a:camera prst="orthographicFront">
                <a:rot lat="0" lon="0" rev="84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71539" y="500042"/>
            <a:ext cx="7643866" cy="643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Нас интересуют области, </a:t>
            </a:r>
            <a:r>
              <a:rPr lang="ru-RU" sz="2800" b="1" dirty="0" smtClean="0">
                <a:solidFill>
                  <a:srgbClr val="FF0000"/>
                </a:solidFill>
              </a:rPr>
              <a:t>ограниченные    красными прямыми</a:t>
            </a:r>
            <a:r>
              <a:rPr lang="ru-RU" sz="2800" b="1" dirty="0" smtClean="0"/>
              <a:t>.</a:t>
            </a:r>
          </a:p>
          <a:p>
            <a:pPr algn="just"/>
            <a:endParaRPr lang="ru-RU" sz="2800" b="1" dirty="0" smtClean="0"/>
          </a:p>
          <a:p>
            <a:pPr algn="just"/>
            <a:r>
              <a:rPr lang="ru-RU" sz="2800" b="1" dirty="0" smtClean="0"/>
              <a:t>Причем, среди них есть </a:t>
            </a:r>
            <a:r>
              <a:rPr lang="ru-RU" sz="2800" b="1" dirty="0" smtClean="0">
                <a:solidFill>
                  <a:srgbClr val="FF0000"/>
                </a:solidFill>
              </a:rPr>
              <a:t>«хорошие» </a:t>
            </a:r>
          </a:p>
          <a:p>
            <a:pPr algn="just"/>
            <a:r>
              <a:rPr lang="ru-RU" sz="2800" b="1" dirty="0" smtClean="0"/>
              <a:t>(</a:t>
            </a:r>
            <a:r>
              <a:rPr lang="ru-RU" sz="2800" b="1" dirty="0" smtClean="0">
                <a:solidFill>
                  <a:srgbClr val="FF0000"/>
                </a:solidFill>
              </a:rPr>
              <a:t> </a:t>
            </a:r>
            <a:r>
              <a:rPr lang="ru-RU" sz="2800" b="1" dirty="0" smtClean="0"/>
              <a:t>как в обычном методе интервалов) </a:t>
            </a:r>
          </a:p>
          <a:p>
            <a:pPr algn="just"/>
            <a:r>
              <a:rPr lang="ru-RU" sz="2800" b="1" dirty="0" smtClean="0"/>
              <a:t>и </a:t>
            </a:r>
            <a:r>
              <a:rPr lang="ru-RU" sz="2800" b="1" dirty="0" smtClean="0">
                <a:solidFill>
                  <a:srgbClr val="FF0000"/>
                </a:solidFill>
              </a:rPr>
              <a:t>«плохие» </a:t>
            </a:r>
            <a:r>
              <a:rPr lang="ru-RU" sz="2800" b="1" dirty="0" smtClean="0"/>
              <a:t>. </a:t>
            </a:r>
          </a:p>
          <a:p>
            <a:pPr algn="just"/>
            <a:endParaRPr lang="ru-RU" sz="2800" b="1" dirty="0" smtClean="0"/>
          </a:p>
          <a:p>
            <a:pPr algn="just"/>
            <a:r>
              <a:rPr lang="ru-RU" sz="2800" b="1" dirty="0" smtClean="0"/>
              <a:t>Если координаты какой-то внутренней точки области  удовлетворяют  данному в условии неравенству, то и  координаты всех точек этой области ему удовлетворяют и область </a:t>
            </a:r>
            <a:r>
              <a:rPr lang="ru-RU" sz="2800" b="1" dirty="0" smtClean="0">
                <a:solidFill>
                  <a:srgbClr val="FF0000"/>
                </a:solidFill>
              </a:rPr>
              <a:t>«хорошая»</a:t>
            </a:r>
            <a:r>
              <a:rPr lang="ru-RU" sz="2800" b="1" dirty="0" smtClean="0"/>
              <a:t>.</a:t>
            </a:r>
          </a:p>
          <a:p>
            <a:pPr algn="just"/>
            <a:endParaRPr lang="ru-RU" sz="2400" b="1" dirty="0" smtClean="0"/>
          </a:p>
          <a:p>
            <a:endParaRPr lang="ru-RU" sz="24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Группа 14"/>
          <p:cNvGrpSpPr/>
          <p:nvPr/>
        </p:nvGrpSpPr>
        <p:grpSpPr>
          <a:xfrm>
            <a:off x="928662" y="142852"/>
            <a:ext cx="7929618" cy="6500858"/>
            <a:chOff x="928662" y="142852"/>
            <a:chExt cx="7929618" cy="6500858"/>
          </a:xfrm>
        </p:grpSpPr>
        <p:cxnSp>
          <p:nvCxnSpPr>
            <p:cNvPr id="16" name="Прямая со стрелкой 15"/>
            <p:cNvCxnSpPr/>
            <p:nvPr/>
          </p:nvCxnSpPr>
          <p:spPr>
            <a:xfrm>
              <a:off x="928662" y="3643314"/>
              <a:ext cx="7858180" cy="1588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8429652" y="3643314"/>
              <a:ext cx="42862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i="1" dirty="0" err="1" smtClean="0"/>
                <a:t>х</a:t>
              </a:r>
              <a:endParaRPr lang="ru-RU" sz="3200" i="1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429124" y="500042"/>
              <a:ext cx="52701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/>
                <a:t>а</a:t>
              </a:r>
              <a:endParaRPr lang="ru-RU" sz="3200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357950" y="1714488"/>
              <a:ext cx="78581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i="1" dirty="0" err="1"/>
                <a:t>а</a:t>
              </a:r>
              <a:r>
                <a:rPr lang="ru-RU" sz="2400" i="1" dirty="0" err="1" smtClean="0"/>
                <a:t>=х</a:t>
              </a:r>
              <a:endParaRPr lang="ru-RU" sz="2400" i="1" dirty="0"/>
            </a:p>
          </p:txBody>
        </p:sp>
        <p:cxnSp>
          <p:nvCxnSpPr>
            <p:cNvPr id="28" name="Прямая со стрелкой 27"/>
            <p:cNvCxnSpPr/>
            <p:nvPr/>
          </p:nvCxnSpPr>
          <p:spPr>
            <a:xfrm rot="5400000" flipH="1" flipV="1">
              <a:off x="1428728" y="3500462"/>
              <a:ext cx="6072230" cy="71438"/>
            </a:xfrm>
            <a:prstGeom prst="straightConnector1">
              <a:avLst/>
            </a:prstGeom>
            <a:ln w="38100">
              <a:tailEnd type="arrow"/>
            </a:ln>
            <a:scene3d>
              <a:camera prst="orthographicFront">
                <a:rot lat="0" lon="0" rev="6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 rot="10800000" flipV="1">
              <a:off x="1428728" y="142852"/>
              <a:ext cx="6572296" cy="6500858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 rot="16200000" flipH="1">
              <a:off x="1142976" y="1785926"/>
              <a:ext cx="6429420" cy="3286148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 rot="16200000" flipH="1">
              <a:off x="1928806" y="3428989"/>
              <a:ext cx="6357958" cy="71438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2357422" y="1428736"/>
              <a:ext cx="107157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i="1" dirty="0" smtClean="0"/>
                <a:t>а=-2х</a:t>
              </a:r>
              <a:endParaRPr lang="ru-RU" sz="2400" i="1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5143504" y="1324261"/>
              <a:ext cx="78581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i="1" dirty="0" smtClean="0"/>
                <a:t>х=2</a:t>
              </a:r>
              <a:endParaRPr lang="ru-RU" sz="2400" i="1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4645138" y="3643314"/>
              <a:ext cx="2840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</a:t>
              </a:r>
              <a:endPara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4429124" y="3143248"/>
              <a:ext cx="2840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</a:t>
              </a:r>
              <a:endPara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996690" y="3286124"/>
              <a:ext cx="3609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-1</a:t>
              </a:r>
              <a:endPara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4143372" y="3786190"/>
              <a:ext cx="3609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-1</a:t>
              </a:r>
              <a:endPara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38" name="Прямая соединительная линия 37"/>
            <p:cNvCxnSpPr/>
            <p:nvPr/>
          </p:nvCxnSpPr>
          <p:spPr>
            <a:xfrm rot="5400000">
              <a:off x="4066037" y="3637419"/>
              <a:ext cx="120853" cy="33816"/>
            </a:xfrm>
            <a:prstGeom prst="line">
              <a:avLst/>
            </a:prstGeom>
            <a:scene3d>
              <a:camera prst="orthographicFront">
                <a:rot lat="0" lon="0" rev="84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Прямая соединительная линия 38"/>
            <p:cNvCxnSpPr/>
            <p:nvPr/>
          </p:nvCxnSpPr>
          <p:spPr>
            <a:xfrm rot="5400000">
              <a:off x="4708979" y="3615395"/>
              <a:ext cx="120853" cy="33816"/>
            </a:xfrm>
            <a:prstGeom prst="line">
              <a:avLst/>
            </a:prstGeom>
            <a:scene3d>
              <a:camera prst="orthographicFront">
                <a:rot lat="0" lon="0" rev="84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Прямая соединительная линия 39"/>
            <p:cNvCxnSpPr/>
            <p:nvPr/>
          </p:nvCxnSpPr>
          <p:spPr>
            <a:xfrm>
              <a:off x="4379709" y="3323746"/>
              <a:ext cx="120853" cy="33816"/>
            </a:xfrm>
            <a:prstGeom prst="line">
              <a:avLst/>
            </a:prstGeom>
            <a:scene3d>
              <a:camera prst="orthographicFront">
                <a:rot lat="0" lon="0" rev="84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Прямая соединительная линия 40"/>
            <p:cNvCxnSpPr/>
            <p:nvPr/>
          </p:nvCxnSpPr>
          <p:spPr>
            <a:xfrm>
              <a:off x="4429124" y="3966688"/>
              <a:ext cx="120853" cy="33816"/>
            </a:xfrm>
            <a:prstGeom prst="line">
              <a:avLst/>
            </a:prstGeom>
            <a:scene3d>
              <a:camera prst="orthographicFront">
                <a:rot lat="0" lon="0" rev="84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Овал 17"/>
          <p:cNvSpPr/>
          <p:nvPr/>
        </p:nvSpPr>
        <p:spPr>
          <a:xfrm>
            <a:off x="4357686" y="3214686"/>
            <a:ext cx="142876" cy="14287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5286380" y="214290"/>
            <a:ext cx="350046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/>
              <a:t>Проверяем для точки</a:t>
            </a:r>
          </a:p>
          <a:p>
            <a:pPr algn="just"/>
            <a:r>
              <a:rPr lang="ru-RU" b="1" dirty="0" smtClean="0"/>
              <a:t> М (0;1):</a:t>
            </a:r>
          </a:p>
          <a:p>
            <a:pPr algn="just"/>
            <a:r>
              <a:rPr lang="ru-RU" b="1" dirty="0" smtClean="0"/>
              <a:t> (0-1)(0+1)(0-1)≥0   ВЕРНО.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Полилиния 37"/>
          <p:cNvSpPr/>
          <p:nvPr/>
        </p:nvSpPr>
        <p:spPr>
          <a:xfrm>
            <a:off x="2731325" y="249382"/>
            <a:ext cx="2398815" cy="3360717"/>
          </a:xfrm>
          <a:custGeom>
            <a:avLst/>
            <a:gdLst>
              <a:gd name="connsiteX0" fmla="*/ 0 w 2398815"/>
              <a:gd name="connsiteY0" fmla="*/ 0 h 3360717"/>
              <a:gd name="connsiteX1" fmla="*/ 1757548 w 2398815"/>
              <a:gd name="connsiteY1" fmla="*/ 3360717 h 3360717"/>
              <a:gd name="connsiteX2" fmla="*/ 2398815 w 2398815"/>
              <a:gd name="connsiteY2" fmla="*/ 2743200 h 3360717"/>
              <a:gd name="connsiteX3" fmla="*/ 2351314 w 2398815"/>
              <a:gd name="connsiteY3" fmla="*/ 0 h 3360717"/>
              <a:gd name="connsiteX4" fmla="*/ 0 w 2398815"/>
              <a:gd name="connsiteY4" fmla="*/ 0 h 3360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8815" h="3360717">
                <a:moveTo>
                  <a:pt x="0" y="0"/>
                </a:moveTo>
                <a:lnTo>
                  <a:pt x="1757548" y="3360717"/>
                </a:lnTo>
                <a:lnTo>
                  <a:pt x="2398815" y="2743200"/>
                </a:lnTo>
                <a:lnTo>
                  <a:pt x="235131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4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4" name="Группа 13"/>
          <p:cNvGrpSpPr/>
          <p:nvPr/>
        </p:nvGrpSpPr>
        <p:grpSpPr>
          <a:xfrm>
            <a:off x="928662" y="142852"/>
            <a:ext cx="7929618" cy="6500858"/>
            <a:chOff x="928662" y="142852"/>
            <a:chExt cx="7929618" cy="6500858"/>
          </a:xfrm>
        </p:grpSpPr>
        <p:cxnSp>
          <p:nvCxnSpPr>
            <p:cNvPr id="15" name="Прямая со стрелкой 14"/>
            <p:cNvCxnSpPr/>
            <p:nvPr/>
          </p:nvCxnSpPr>
          <p:spPr>
            <a:xfrm>
              <a:off x="928662" y="3643314"/>
              <a:ext cx="7858180" cy="1588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8429652" y="3643314"/>
              <a:ext cx="42862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i="1" dirty="0" err="1" smtClean="0"/>
                <a:t>х</a:t>
              </a:r>
              <a:endParaRPr lang="ru-RU" sz="3200" i="1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429124" y="500042"/>
              <a:ext cx="52701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/>
                <a:t>а</a:t>
              </a:r>
              <a:endParaRPr lang="ru-RU" sz="3200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357950" y="1714488"/>
              <a:ext cx="78581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i="1" dirty="0" err="1"/>
                <a:t>а</a:t>
              </a:r>
              <a:r>
                <a:rPr lang="ru-RU" sz="2400" i="1" dirty="0" err="1" smtClean="0"/>
                <a:t>=х</a:t>
              </a:r>
              <a:endParaRPr lang="ru-RU" sz="2400" i="1" dirty="0"/>
            </a:p>
          </p:txBody>
        </p:sp>
        <p:cxnSp>
          <p:nvCxnSpPr>
            <p:cNvPr id="20" name="Прямая со стрелкой 19"/>
            <p:cNvCxnSpPr/>
            <p:nvPr/>
          </p:nvCxnSpPr>
          <p:spPr>
            <a:xfrm rot="5400000" flipH="1" flipV="1">
              <a:off x="1428728" y="3500462"/>
              <a:ext cx="6072230" cy="71438"/>
            </a:xfrm>
            <a:prstGeom prst="straightConnector1">
              <a:avLst/>
            </a:prstGeom>
            <a:ln w="38100">
              <a:tailEnd type="arrow"/>
            </a:ln>
            <a:scene3d>
              <a:camera prst="orthographicFront">
                <a:rot lat="0" lon="0" rev="6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10800000" flipV="1">
              <a:off x="1428728" y="142852"/>
              <a:ext cx="6572296" cy="6500858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 rot="16200000" flipH="1">
              <a:off x="1142976" y="1785926"/>
              <a:ext cx="6429420" cy="3286148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 rot="16200000" flipH="1">
              <a:off x="1928806" y="3428989"/>
              <a:ext cx="6357958" cy="71438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2357422" y="1428736"/>
              <a:ext cx="107157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i="1" dirty="0" smtClean="0"/>
                <a:t>а=-2х</a:t>
              </a:r>
              <a:endParaRPr lang="ru-RU" sz="2400" i="1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5143504" y="1000108"/>
              <a:ext cx="78581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i="1" dirty="0" smtClean="0"/>
                <a:t>х=2</a:t>
              </a:r>
              <a:endParaRPr lang="ru-RU" sz="2400" i="1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645138" y="3643314"/>
              <a:ext cx="2840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</a:t>
              </a:r>
              <a:endPara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4429124" y="3143248"/>
              <a:ext cx="2840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</a:t>
              </a:r>
              <a:endPara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996690" y="3286124"/>
              <a:ext cx="3609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-1</a:t>
              </a:r>
              <a:endPara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143372" y="3786190"/>
              <a:ext cx="3609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-1</a:t>
              </a:r>
              <a:endPara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34" name="Прямая соединительная линия 33"/>
            <p:cNvCxnSpPr/>
            <p:nvPr/>
          </p:nvCxnSpPr>
          <p:spPr>
            <a:xfrm rot="5400000">
              <a:off x="4066037" y="3637419"/>
              <a:ext cx="120853" cy="33816"/>
            </a:xfrm>
            <a:prstGeom prst="line">
              <a:avLst/>
            </a:prstGeom>
            <a:scene3d>
              <a:camera prst="orthographicFront">
                <a:rot lat="0" lon="0" rev="84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Прямая соединительная линия 34"/>
            <p:cNvCxnSpPr/>
            <p:nvPr/>
          </p:nvCxnSpPr>
          <p:spPr>
            <a:xfrm rot="5400000">
              <a:off x="4708979" y="3615395"/>
              <a:ext cx="120853" cy="33816"/>
            </a:xfrm>
            <a:prstGeom prst="line">
              <a:avLst/>
            </a:prstGeom>
            <a:scene3d>
              <a:camera prst="orthographicFront">
                <a:rot lat="0" lon="0" rev="84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Прямая соединительная линия 35"/>
            <p:cNvCxnSpPr/>
            <p:nvPr/>
          </p:nvCxnSpPr>
          <p:spPr>
            <a:xfrm>
              <a:off x="4379709" y="3323746"/>
              <a:ext cx="120853" cy="33816"/>
            </a:xfrm>
            <a:prstGeom prst="line">
              <a:avLst/>
            </a:prstGeom>
            <a:scene3d>
              <a:camera prst="orthographicFront">
                <a:rot lat="0" lon="0" rev="84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Прямая соединительная линия 36"/>
            <p:cNvCxnSpPr/>
            <p:nvPr/>
          </p:nvCxnSpPr>
          <p:spPr>
            <a:xfrm>
              <a:off x="4429124" y="3966688"/>
              <a:ext cx="120853" cy="33816"/>
            </a:xfrm>
            <a:prstGeom prst="line">
              <a:avLst/>
            </a:prstGeom>
            <a:scene3d>
              <a:camera prst="orthographicFront">
                <a:rot lat="0" lon="0" rev="84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Прямоугольник 38"/>
          <p:cNvSpPr/>
          <p:nvPr/>
        </p:nvSpPr>
        <p:spPr>
          <a:xfrm>
            <a:off x="3000364" y="214290"/>
            <a:ext cx="350044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Область –</a:t>
            </a:r>
          </a:p>
          <a:p>
            <a:r>
              <a:rPr lang="ru-RU" b="1" dirty="0" smtClean="0"/>
              <a:t> «хорошая»!</a:t>
            </a:r>
          </a:p>
          <a:p>
            <a:r>
              <a:rPr lang="ru-RU" b="1" dirty="0" smtClean="0"/>
              <a:t> Выделим ее.</a:t>
            </a:r>
            <a:endParaRPr lang="ru-RU" b="1" dirty="0"/>
          </a:p>
        </p:txBody>
      </p:sp>
      <p:sp>
        <p:nvSpPr>
          <p:cNvPr id="40" name="Овал 39"/>
          <p:cNvSpPr/>
          <p:nvPr/>
        </p:nvSpPr>
        <p:spPr>
          <a:xfrm>
            <a:off x="4454843" y="3286124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85852" y="1142984"/>
            <a:ext cx="721523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«Хорошие» </a:t>
            </a:r>
            <a:r>
              <a:rPr lang="ru-RU" sz="2800" b="1" dirty="0" smtClean="0"/>
              <a:t>и </a:t>
            </a:r>
            <a:r>
              <a:rPr lang="ru-RU" sz="2800" b="1" dirty="0" smtClean="0">
                <a:solidFill>
                  <a:srgbClr val="FF0000"/>
                </a:solidFill>
              </a:rPr>
              <a:t>« плохие» </a:t>
            </a:r>
            <a:r>
              <a:rPr lang="ru-RU" sz="2800" b="1" dirty="0" smtClean="0"/>
              <a:t>области    чередуются, если соответствующие</a:t>
            </a:r>
          </a:p>
          <a:p>
            <a:r>
              <a:rPr lang="ru-RU" sz="2800" b="1" dirty="0" smtClean="0"/>
              <a:t> скобки в неравенстве встречаются НЕЧЕТНОЕ число раз.</a:t>
            </a:r>
          </a:p>
          <a:p>
            <a:endParaRPr lang="ru-RU" sz="2800" b="1" dirty="0" smtClean="0"/>
          </a:p>
          <a:p>
            <a:endParaRPr lang="ru-RU" sz="2800" b="1" dirty="0" smtClean="0"/>
          </a:p>
          <a:p>
            <a:r>
              <a:rPr lang="ru-RU" sz="2800" b="1" dirty="0" smtClean="0"/>
              <a:t>Выделим все  </a:t>
            </a:r>
            <a:r>
              <a:rPr lang="ru-RU" sz="2800" b="1" dirty="0" smtClean="0">
                <a:solidFill>
                  <a:srgbClr val="FF0000"/>
                </a:solidFill>
              </a:rPr>
              <a:t>«хорошие»</a:t>
            </a:r>
            <a:r>
              <a:rPr lang="ru-RU" sz="2800" b="1" dirty="0" smtClean="0"/>
              <a:t> области.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Полилиния 43"/>
          <p:cNvSpPr/>
          <p:nvPr/>
        </p:nvSpPr>
        <p:spPr>
          <a:xfrm>
            <a:off x="2731325" y="249382"/>
            <a:ext cx="2398815" cy="3360717"/>
          </a:xfrm>
          <a:custGeom>
            <a:avLst/>
            <a:gdLst>
              <a:gd name="connsiteX0" fmla="*/ 0 w 2398815"/>
              <a:gd name="connsiteY0" fmla="*/ 0 h 3360717"/>
              <a:gd name="connsiteX1" fmla="*/ 1757548 w 2398815"/>
              <a:gd name="connsiteY1" fmla="*/ 3360717 h 3360717"/>
              <a:gd name="connsiteX2" fmla="*/ 2398815 w 2398815"/>
              <a:gd name="connsiteY2" fmla="*/ 2743200 h 3360717"/>
              <a:gd name="connsiteX3" fmla="*/ 2351314 w 2398815"/>
              <a:gd name="connsiteY3" fmla="*/ 0 h 3360717"/>
              <a:gd name="connsiteX4" fmla="*/ 0 w 2398815"/>
              <a:gd name="connsiteY4" fmla="*/ 0 h 3360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8815" h="3360717">
                <a:moveTo>
                  <a:pt x="0" y="0"/>
                </a:moveTo>
                <a:lnTo>
                  <a:pt x="1757548" y="3360717"/>
                </a:lnTo>
                <a:lnTo>
                  <a:pt x="2398815" y="2743200"/>
                </a:lnTo>
                <a:lnTo>
                  <a:pt x="235131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4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олилиния 44"/>
          <p:cNvSpPr/>
          <p:nvPr/>
        </p:nvSpPr>
        <p:spPr>
          <a:xfrm>
            <a:off x="5130140" y="178130"/>
            <a:ext cx="3491346" cy="6519553"/>
          </a:xfrm>
          <a:custGeom>
            <a:avLst/>
            <a:gdLst>
              <a:gd name="connsiteX0" fmla="*/ 2850078 w 3491346"/>
              <a:gd name="connsiteY0" fmla="*/ 0 h 6519553"/>
              <a:gd name="connsiteX1" fmla="*/ 23751 w 3491346"/>
              <a:gd name="connsiteY1" fmla="*/ 2826327 h 6519553"/>
              <a:gd name="connsiteX2" fmla="*/ 0 w 3491346"/>
              <a:gd name="connsiteY2" fmla="*/ 4714504 h 6519553"/>
              <a:gd name="connsiteX3" fmla="*/ 902525 w 3491346"/>
              <a:gd name="connsiteY3" fmla="*/ 6507678 h 6519553"/>
              <a:gd name="connsiteX4" fmla="*/ 3491346 w 3491346"/>
              <a:gd name="connsiteY4" fmla="*/ 6519553 h 6519553"/>
              <a:gd name="connsiteX5" fmla="*/ 3479470 w 3491346"/>
              <a:gd name="connsiteY5" fmla="*/ 47501 h 6519553"/>
              <a:gd name="connsiteX6" fmla="*/ 2790702 w 3491346"/>
              <a:gd name="connsiteY6" fmla="*/ 35626 h 6519553"/>
              <a:gd name="connsiteX7" fmla="*/ 2850078 w 3491346"/>
              <a:gd name="connsiteY7" fmla="*/ 0 h 6519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91346" h="6519553">
                <a:moveTo>
                  <a:pt x="2850078" y="0"/>
                </a:moveTo>
                <a:lnTo>
                  <a:pt x="23751" y="2826327"/>
                </a:lnTo>
                <a:lnTo>
                  <a:pt x="0" y="4714504"/>
                </a:lnTo>
                <a:lnTo>
                  <a:pt x="902525" y="6507678"/>
                </a:lnTo>
                <a:lnTo>
                  <a:pt x="3491346" y="6519553"/>
                </a:lnTo>
                <a:cubicBezTo>
                  <a:pt x="3487387" y="4362202"/>
                  <a:pt x="3483429" y="2204852"/>
                  <a:pt x="3479470" y="47501"/>
                </a:cubicBezTo>
                <a:lnTo>
                  <a:pt x="2790702" y="35626"/>
                </a:lnTo>
                <a:lnTo>
                  <a:pt x="2850078" y="0"/>
                </a:lnTo>
                <a:close/>
              </a:path>
            </a:pathLst>
          </a:cu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олилиния 45"/>
          <p:cNvSpPr/>
          <p:nvPr/>
        </p:nvSpPr>
        <p:spPr>
          <a:xfrm>
            <a:off x="1413164" y="3645725"/>
            <a:ext cx="3740727" cy="3004457"/>
          </a:xfrm>
          <a:custGeom>
            <a:avLst/>
            <a:gdLst>
              <a:gd name="connsiteX0" fmla="*/ 0 w 3740727"/>
              <a:gd name="connsiteY0" fmla="*/ 3004457 h 3004457"/>
              <a:gd name="connsiteX1" fmla="*/ 3051958 w 3740727"/>
              <a:gd name="connsiteY1" fmla="*/ 0 h 3004457"/>
              <a:gd name="connsiteX2" fmla="*/ 3728852 w 3740727"/>
              <a:gd name="connsiteY2" fmla="*/ 1270659 h 3004457"/>
              <a:gd name="connsiteX3" fmla="*/ 3740727 w 3740727"/>
              <a:gd name="connsiteY3" fmla="*/ 2992581 h 3004457"/>
              <a:gd name="connsiteX4" fmla="*/ 0 w 3740727"/>
              <a:gd name="connsiteY4" fmla="*/ 3004457 h 3004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40727" h="3004457">
                <a:moveTo>
                  <a:pt x="0" y="3004457"/>
                </a:moveTo>
                <a:lnTo>
                  <a:pt x="3051958" y="0"/>
                </a:lnTo>
                <a:lnTo>
                  <a:pt x="3728852" y="1270659"/>
                </a:lnTo>
                <a:cubicBezTo>
                  <a:pt x="3732810" y="1844633"/>
                  <a:pt x="3736769" y="2418607"/>
                  <a:pt x="3740727" y="2992581"/>
                </a:cubicBezTo>
                <a:lnTo>
                  <a:pt x="0" y="3004457"/>
                </a:lnTo>
                <a:close/>
              </a:path>
            </a:pathLst>
          </a:cu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6" name="Группа 15"/>
          <p:cNvGrpSpPr/>
          <p:nvPr/>
        </p:nvGrpSpPr>
        <p:grpSpPr>
          <a:xfrm>
            <a:off x="928662" y="142852"/>
            <a:ext cx="7929618" cy="6500858"/>
            <a:chOff x="928662" y="142852"/>
            <a:chExt cx="7929618" cy="6500858"/>
          </a:xfrm>
        </p:grpSpPr>
        <p:cxnSp>
          <p:nvCxnSpPr>
            <p:cNvPr id="18" name="Прямая со стрелкой 17"/>
            <p:cNvCxnSpPr/>
            <p:nvPr/>
          </p:nvCxnSpPr>
          <p:spPr>
            <a:xfrm>
              <a:off x="928662" y="3643314"/>
              <a:ext cx="7858180" cy="1588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8429652" y="3643314"/>
              <a:ext cx="42862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i="1" dirty="0" err="1" smtClean="0"/>
                <a:t>х</a:t>
              </a:r>
              <a:endParaRPr lang="ru-RU" sz="3200" i="1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429124" y="500042"/>
              <a:ext cx="52701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/>
                <a:t>а</a:t>
              </a:r>
              <a:endParaRPr lang="ru-RU" sz="3200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357950" y="1714488"/>
              <a:ext cx="78581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i="1" dirty="0" err="1"/>
                <a:t>а</a:t>
              </a:r>
              <a:r>
                <a:rPr lang="ru-RU" sz="2400" i="1" dirty="0" err="1" smtClean="0"/>
                <a:t>=х</a:t>
              </a:r>
              <a:endParaRPr lang="ru-RU" sz="2400" i="1" dirty="0"/>
            </a:p>
          </p:txBody>
        </p:sp>
        <p:cxnSp>
          <p:nvCxnSpPr>
            <p:cNvPr id="23" name="Прямая со стрелкой 22"/>
            <p:cNvCxnSpPr/>
            <p:nvPr/>
          </p:nvCxnSpPr>
          <p:spPr>
            <a:xfrm rot="5400000" flipH="1" flipV="1">
              <a:off x="1428728" y="3500462"/>
              <a:ext cx="6072230" cy="71438"/>
            </a:xfrm>
            <a:prstGeom prst="straightConnector1">
              <a:avLst/>
            </a:prstGeom>
            <a:ln w="38100">
              <a:tailEnd type="arrow"/>
            </a:ln>
            <a:scene3d>
              <a:camera prst="orthographicFront">
                <a:rot lat="0" lon="0" rev="6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 rot="10800000" flipV="1">
              <a:off x="1428728" y="142852"/>
              <a:ext cx="6572296" cy="6500858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 rot="16200000" flipH="1">
              <a:off x="1142976" y="1785926"/>
              <a:ext cx="6429420" cy="3286148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 rot="16200000" flipH="1">
              <a:off x="1928806" y="3428989"/>
              <a:ext cx="6357958" cy="71438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2357422" y="1428736"/>
              <a:ext cx="107157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i="1" dirty="0" smtClean="0"/>
                <a:t>а=-2х</a:t>
              </a:r>
              <a:endParaRPr lang="ru-RU" sz="2400" i="1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5143504" y="1000108"/>
              <a:ext cx="78581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i="1" dirty="0" smtClean="0"/>
                <a:t>х=2</a:t>
              </a:r>
              <a:endParaRPr lang="ru-RU" sz="2400" i="1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645138" y="3643314"/>
              <a:ext cx="2840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</a:t>
              </a:r>
              <a:endPara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4429124" y="3143248"/>
              <a:ext cx="2840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</a:t>
              </a:r>
              <a:endPara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3996690" y="3286124"/>
              <a:ext cx="3609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-1</a:t>
              </a:r>
              <a:endPara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143372" y="3786190"/>
              <a:ext cx="3609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1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-1</a:t>
              </a:r>
              <a:endPara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37" name="Прямая соединительная линия 36"/>
            <p:cNvCxnSpPr/>
            <p:nvPr/>
          </p:nvCxnSpPr>
          <p:spPr>
            <a:xfrm rot="5400000">
              <a:off x="4066037" y="3637419"/>
              <a:ext cx="120853" cy="33816"/>
            </a:xfrm>
            <a:prstGeom prst="line">
              <a:avLst/>
            </a:prstGeom>
            <a:scene3d>
              <a:camera prst="orthographicFront">
                <a:rot lat="0" lon="0" rev="84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Прямая соединительная линия 38"/>
            <p:cNvCxnSpPr/>
            <p:nvPr/>
          </p:nvCxnSpPr>
          <p:spPr>
            <a:xfrm rot="5400000">
              <a:off x="4708979" y="3615395"/>
              <a:ext cx="120853" cy="33816"/>
            </a:xfrm>
            <a:prstGeom prst="line">
              <a:avLst/>
            </a:prstGeom>
            <a:scene3d>
              <a:camera prst="orthographicFront">
                <a:rot lat="0" lon="0" rev="84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Прямая соединительная линия 39"/>
            <p:cNvCxnSpPr/>
            <p:nvPr/>
          </p:nvCxnSpPr>
          <p:spPr>
            <a:xfrm>
              <a:off x="4379709" y="3323746"/>
              <a:ext cx="120853" cy="33816"/>
            </a:xfrm>
            <a:prstGeom prst="line">
              <a:avLst/>
            </a:prstGeom>
            <a:scene3d>
              <a:camera prst="orthographicFront">
                <a:rot lat="0" lon="0" rev="84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Прямая соединительная линия 42"/>
            <p:cNvCxnSpPr/>
            <p:nvPr/>
          </p:nvCxnSpPr>
          <p:spPr>
            <a:xfrm>
              <a:off x="4429124" y="3966688"/>
              <a:ext cx="120853" cy="33816"/>
            </a:xfrm>
            <a:prstGeom prst="line">
              <a:avLst/>
            </a:prstGeom>
            <a:scene3d>
              <a:camera prst="orthographicFront">
                <a:rot lat="0" lon="0" rev="84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46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Другая 1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3220</TotalTime>
  <Words>565</Words>
  <Application>Microsoft Office PowerPoint</Application>
  <PresentationFormat>Экран (4:3)</PresentationFormat>
  <Paragraphs>206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Неравенства с параметрами</vt:lpstr>
      <vt:lpstr>1.РЕШИТЬ НЕРАВЕНСТВО  (х-а)(2х+а)(х-2)≥0</vt:lpstr>
      <vt:lpstr>Попробуем поступить по другому….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Неравенства с параметрами</dc:title>
  <dc:creator>Элеонора</dc:creator>
  <cp:lastModifiedBy>gaikovich</cp:lastModifiedBy>
  <cp:revision>178</cp:revision>
  <dcterms:created xsi:type="dcterms:W3CDTF">2014-04-03T17:43:09Z</dcterms:created>
  <dcterms:modified xsi:type="dcterms:W3CDTF">2019-04-25T15:47:15Z</dcterms:modified>
</cp:coreProperties>
</file>