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71" r:id="rId2"/>
  </p:sldMasterIdLst>
  <p:notesMasterIdLst>
    <p:notesMasterId r:id="rId27"/>
  </p:notesMasterIdLst>
  <p:handoutMasterIdLst>
    <p:handoutMasterId r:id="rId28"/>
  </p:handoutMasterIdLst>
  <p:sldIdLst>
    <p:sldId id="257" r:id="rId3"/>
    <p:sldId id="258" r:id="rId4"/>
    <p:sldId id="259" r:id="rId5"/>
    <p:sldId id="260" r:id="rId6"/>
    <p:sldId id="289" r:id="rId7"/>
    <p:sldId id="294" r:id="rId8"/>
    <p:sldId id="295" r:id="rId9"/>
    <p:sldId id="303" r:id="rId10"/>
    <p:sldId id="297" r:id="rId11"/>
    <p:sldId id="298" r:id="rId12"/>
    <p:sldId id="293" r:id="rId13"/>
    <p:sldId id="299" r:id="rId14"/>
    <p:sldId id="288" r:id="rId15"/>
    <p:sldId id="261" r:id="rId16"/>
    <p:sldId id="300" r:id="rId17"/>
    <p:sldId id="262" r:id="rId18"/>
    <p:sldId id="264" r:id="rId19"/>
    <p:sldId id="267" r:id="rId20"/>
    <p:sldId id="301" r:id="rId21"/>
    <p:sldId id="269" r:id="rId22"/>
    <p:sldId id="270" r:id="rId23"/>
    <p:sldId id="281" r:id="rId24"/>
    <p:sldId id="286" r:id="rId25"/>
    <p:sldId id="287" r:id="rId26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43" autoAdjust="0"/>
  </p:normalViewPr>
  <p:slideViewPr>
    <p:cSldViewPr>
      <p:cViewPr>
        <p:scale>
          <a:sx n="90" d="100"/>
          <a:sy n="90" d="100"/>
        </p:scale>
        <p:origin x="-2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06/relationships/legacyDocTextInfo" Target="legacyDocTextInfo.bin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852F4B4A-E307-47E1-839B-29F1B8175CE0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282FD4B-2110-4CA1-A54C-09B9C2E10B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304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FD6FDD18-DE22-4C8A-AD4A-80E4D221ED62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BA6C2E0-B7F0-4AB2-8A87-0FCC1A7364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5242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50888"/>
            <a:ext cx="4997450" cy="374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6C2E0-B7F0-4AB2-8A87-0FCC1A73642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DCD62-C636-4C63-90F1-D6E85C8A0ABA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117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914441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483440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33400" y="3619500"/>
            <a:ext cx="7848600" cy="838200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4800" kern="1200" cap="all" baseline="0">
                <a:solidFill>
                  <a:schemeClr val="tx1"/>
                </a:solidFill>
                <a:effectLst>
                  <a:outerShdw blurRad="94454" dist="50800" dir="2700000" algn="tl" rotWithShape="0">
                    <a:srgbClr val="000000">
                      <a:alpha val="36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90600" y="4343400"/>
            <a:ext cx="7391400" cy="914400"/>
          </a:xfrm>
        </p:spPr>
        <p:txBody>
          <a:bodyPr>
            <a:noAutofit/>
          </a:bodyPr>
          <a:lstStyle>
            <a:lvl1pPr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990600" y="1476377"/>
            <a:ext cx="5410200" cy="352425"/>
          </a:xfrm>
        </p:spPr>
        <p:txBody>
          <a:bodyPr anchor="b" anchorCtr="0"/>
          <a:lstStyle>
            <a:lvl1pPr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990600" y="5819779"/>
            <a:ext cx="7391400" cy="304799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Rectangle 1"/>
          <p:cNvSpPr>
            <a:spLocks noGrp="1"/>
          </p:cNvSpPr>
          <p:nvPr>
            <p:ph type="title"/>
          </p:nvPr>
        </p:nvSpPr>
        <p:spPr>
          <a:xfrm>
            <a:off x="990600" y="609599"/>
            <a:ext cx="8153400" cy="989013"/>
          </a:xfrm>
        </p:spPr>
        <p:txBody>
          <a:bodyPr anchor="ctr" anchorCtr="0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47751" y="5808663"/>
            <a:ext cx="5334000" cy="1588"/>
          </a:xfrm>
          <a:prstGeom prst="line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295400"/>
            <a:ext cx="7772400" cy="4648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3DD95-D8DE-4DB5-91BA-7AAA52F730A1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2616DA3-992D-41C9-BE5F-D61AC15574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39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182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690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911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046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359844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799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84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28CE7-68F5-41DF-B820-82E57A425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191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2348880"/>
            <a:ext cx="8208912" cy="259228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«Педагогическое мастерство педагога ДОУ и внедрение профессиональных стандартов»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683568" y="1340768"/>
            <a:ext cx="78486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" y="620690"/>
            <a:ext cx="9124628" cy="98901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 26 «Золотая рыбка»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 descr="D:\zds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16632"/>
            <a:ext cx="1733335" cy="1728192"/>
          </a:xfrm>
          <a:prstGeom prst="rect">
            <a:avLst/>
          </a:prstGeom>
          <a:noFill/>
        </p:spPr>
      </p:pic>
      <p:sp>
        <p:nvSpPr>
          <p:cNvPr id="7" name="Title 5"/>
          <p:cNvSpPr txBox="1">
            <a:spLocks/>
          </p:cNvSpPr>
          <p:nvPr/>
        </p:nvSpPr>
        <p:spPr>
          <a:xfrm>
            <a:off x="0" y="4869160"/>
            <a:ext cx="4984676" cy="9890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Старший воспитатель Васильева А.Б.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921005" cy="1631082"/>
          </a:xfrm>
        </p:spPr>
        <p:txBody>
          <a:bodyPr>
            <a:noAutofit/>
          </a:bodyPr>
          <a:lstStyle/>
          <a:p>
            <a:r>
              <a:rPr kumimoji="1"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Педагогическая деятельность по реализации программ дошкольного образования</a:t>
            </a:r>
            <a:br>
              <a:rPr kumimoji="1"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(профессиональные компетенции)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38375"/>
            <a:ext cx="8026400" cy="4214813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Знать специфику дошкольного образования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Знать общие закономерности развития детей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Уметь организовывать ведущие виды деятельности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Владеть теорией и методиками развития детей дошкольного возраста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Уметь планировать, реализовывать и анализировать образовательную работу с детьми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Уметь планировать и корректировать образовательные задачи по результатам мониторинга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Владеть методами и средствами психолого-педагогического просвещения родителей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</a:rPr>
              <a:t>Владеть ИКТ-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компетенциями</a:t>
            </a:r>
            <a:endParaRPr lang="ru-RU" sz="2400" b="1" dirty="0" smtClean="0"/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301208"/>
            <a:ext cx="1372223" cy="136815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755576" y="620688"/>
            <a:ext cx="7272808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latin typeface="Arial Black" pitchFamily="34" charset="0"/>
              </a:rPr>
              <a:t>профессионального стандарта педагога </a:t>
            </a:r>
            <a:r>
              <a:rPr lang="ru-RU" sz="2600" b="1" u="sng" dirty="0">
                <a:solidFill>
                  <a:srgbClr val="FF0000"/>
                </a:solidFill>
                <a:latin typeface="Arial Black" pitchFamily="34" charset="0"/>
              </a:rPr>
              <a:t>новыми компетенциями:</a:t>
            </a:r>
            <a:endParaRPr lang="ru-RU" sz="26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1546" y="188640"/>
            <a:ext cx="68407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Необходимость наполнения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484784"/>
            <a:ext cx="9144000" cy="49685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defRPr/>
            </a:pPr>
            <a:r>
              <a:rPr lang="ru-RU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одаренными воспитанниками.</a:t>
            </a:r>
            <a:endParaRPr lang="en-US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условиях реализации программ инклюзивного образования.</a:t>
            </a:r>
            <a:endParaRPr lang="en-US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воспитанниками, имеющими проблемы </a:t>
            </a:r>
          </a:p>
          <a:p>
            <a:pPr algn="just" eaLnBrk="1" hangingPunct="1">
              <a:buNone/>
              <a:defRPr/>
            </a:pPr>
            <a:r>
              <a:rPr lang="ru-RU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развитии.</a:t>
            </a:r>
            <a:endParaRPr lang="en-US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девиантными, зависимыми, социально запущенными и социально уязвимыми воспитанниками, имеющими серьезные отклонения в поведении.</a:t>
            </a:r>
          </a:p>
        </p:txBody>
      </p:sp>
      <p:pic>
        <p:nvPicPr>
          <p:cNvPr id="5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48680"/>
            <a:ext cx="1300001" cy="12961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28CE7-68F5-41DF-B820-82E57A42546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755576" y="620688"/>
            <a:ext cx="7632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6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8352928" cy="3600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Познавательное развитие. Интеллектуальное математическое развитие дошкольного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возраста.</a:t>
            </a:r>
          </a:p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(обзор материалов курсов ПК)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0"/>
            <a:ext cx="1416980" cy="141277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50"/>
            <a:ext cx="8892480" cy="5871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155716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разделиться на две команды, выйдете те, у кого синий кружок, а вторая команда у кого - красный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37395" y="2996952"/>
            <a:ext cx="1944216" cy="18722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940152" y="2852936"/>
            <a:ext cx="1944216" cy="18722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5664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5212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Аббревиатуры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24744"/>
            <a:ext cx="8208912" cy="42780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№ 1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ЗОЖ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ЧХЛ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653136"/>
            <a:ext cx="8352928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расшифровку для аббревиатур, тематика которых должна относиться к образованию. Оценивается скорость и оригинальность: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РЕЖИМ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748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5576" y="980728"/>
            <a:ext cx="7776864" cy="42780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№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ХЭР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ППРС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0" y="404664"/>
            <a:ext cx="8892480" cy="11521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Задание 1. Аббревиатуры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5013176"/>
            <a:ext cx="7920880" cy="14157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расшифровку для аббревиатур, тематика которых должна относиться к образованию. Оценивается скорость и оригинальность: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КЕФИР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892480" cy="72008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Блиц-опрос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92896"/>
            <a:ext cx="3168352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3397999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72008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844824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«Словесная инструкция».</a:t>
            </a:r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212976"/>
            <a:ext cx="2166668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383335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72008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Закончите стихотворение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225689"/>
            <a:ext cx="6624736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Команда № 1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Лихо мерили шаги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Две огромные ноги: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Сорок пятого размера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......................................................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 отправился в буфет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Покупать себе билет.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потом помчался в кассу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……......................………….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1852723"/>
      </p:ext>
    </p:extLst>
  </p:cSld>
  <p:clrMapOvr>
    <a:masterClrMapping/>
  </p:clrMapOvr>
  <p:transition>
    <p:push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5576" y="764704"/>
            <a:ext cx="7568480" cy="5976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Команда № 2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 кричи и не рычи,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Мы и сами усачи,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Можем мы и сами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Шевелить усами!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...................................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Тут и мыло подскочило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вцепилось в волоса,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юлило, и мылило,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............................................</a:t>
            </a:r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1187624" y="188640"/>
            <a:ext cx="7704856" cy="72008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Задание 4. Закончите стихотворение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26876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Monotype Corsiva" pitchFamily="66" charset="0"/>
              </a:rPr>
              <a:t>Быть успешным педагогом – это значит 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владеть педагогическим мастерством</a:t>
            </a:r>
            <a:endParaRPr lang="ru-RU" sz="3600" dirty="0"/>
          </a:p>
        </p:txBody>
      </p:sp>
      <p:pic>
        <p:nvPicPr>
          <p:cNvPr id="9" name="Picture 2" descr="C:\Users\Саша\Desktop\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3600400" cy="336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16632"/>
            <a:ext cx="1331640" cy="13276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937175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50"/>
            <a:ext cx="8892480" cy="72008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6. Скороговорки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00808"/>
            <a:ext cx="835292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опушке в избушке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Живут старушки-болтушки.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 каждой старушки лукошко,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каждом лукошке кошка,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Кошки в лукошках шьют старушкам сапожки.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8086066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50"/>
            <a:ext cx="8892480" cy="72008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6. Скороговорки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268760"/>
            <a:ext cx="835292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 известно, бобры добры. Добротою бобры полны.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Если хочешь себе добра,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надо просто позвать бобра.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Если ты без бобра добр, значит сам ты в душе бобр.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79241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72008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Креативность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196752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найти как можно больше сходств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предметами.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- Яблоко</a:t>
            </a: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4280601" cy="29964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6792"/>
            <a:ext cx="2592288" cy="30830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598595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806489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 по итогам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семинара-практикума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«Педагогическое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мастерство»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6625707" cy="43924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684375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8578" y="2967335"/>
            <a:ext cx="8606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УЧАСТИЕ!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3499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268760"/>
            <a:ext cx="8892480" cy="5871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МАСТЕРСТВО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060848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высший уровень педагогической деятельности, проявляющийся в творчестве педагога, в постоянном совершенствовании искусства обучения, воспитания и развития детей.</a:t>
            </a:r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353" y="0"/>
            <a:ext cx="1633647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45933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5" y="836712"/>
            <a:ext cx="7704857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компоненты педагогического мастерства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качества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Профессиональные знания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Профессиональная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педагогическая техника- умения навыки и приёмы помогающие управлять процессом воспитания.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Социально - перцептивные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 Профессиональный рост и профессиональное самосовершенствование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484784"/>
            <a:ext cx="1633647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16626449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280920" cy="532859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Педагогические критерии успешности педагога: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Уровень сформированности знаний, умений и навыков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воспитанников</a:t>
            </a:r>
          </a:p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Образование педагога и повышение квалификации</a:t>
            </a:r>
          </a:p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Способность к самоанализу, рефлексии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353" y="0"/>
            <a:ext cx="1633647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607857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323528" y="1412776"/>
            <a:ext cx="80648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1 января 2017 года  на территории России вводится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профстандарт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педагогов. Он коснется всех типов образовательных учреждений. Документ принят вместо малоэффективных квалификационных справочников и должностных инструкций.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Профстандарт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утвержденный приказом Минтруда РФ от 18 октября 2013 года, стал следствием изменений Трудового кодекса, которые в ст. 195 ч.1 закрепили понятия «профессиональный стандарт» и «квалификация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zds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416980" cy="14127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787208" cy="11430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нужен профессиональный стандарт педагога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179513" y="1916113"/>
            <a:ext cx="7416823" cy="4752975"/>
          </a:xfrm>
          <a:solidFill>
            <a:schemeClr val="bg1"/>
          </a:solidFill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инструмент реализации стратегии образования в меняющемся мире.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инструмент повышения качества образования и выхода отечественного образования на международный уровень.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объективный измеритель квалификации педагога.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средство отбора педагогических кадров в учреждения образования.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основа для формирования трудового договора, фиксирующего отношения между работником и работодателем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2" descr="D:\zds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0353" y="1196752"/>
            <a:ext cx="1633647" cy="1628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/>
              <a:t/>
            </a:r>
            <a:br>
              <a:rPr lang="ru-RU" sz="2400" b="1" smtClean="0"/>
            </a:br>
            <a:endParaRPr lang="ru-RU" sz="2400" b="1" smtClean="0"/>
          </a:p>
        </p:txBody>
      </p:sp>
      <p:graphicFrame>
        <p:nvGraphicFramePr>
          <p:cNvPr id="1048" name="Organization Chart 2"/>
          <p:cNvGraphicFramePr>
            <a:graphicFrameLocks/>
          </p:cNvGraphicFramePr>
          <p:nvPr/>
        </p:nvGraphicFramePr>
        <p:xfrm>
          <a:off x="611560" y="476672"/>
          <a:ext cx="7775575" cy="5761038"/>
        </p:xfrm>
        <a:graphic>
          <a:graphicData uri="http://schemas.openxmlformats.org/drawingml/2006/compatibility">
            <com:legacyDrawing xmlns:com="http://schemas.openxmlformats.org/drawingml/2006/compatibility" spid="_x0000_s1048"/>
          </a:graphicData>
        </a:graphic>
      </p:graphicFrame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755650" y="2205038"/>
            <a:ext cx="309562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Обеспечить необходимую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подготовку педагога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получения высоких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результатов его труда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327650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определяются основные требования к квалификации педагога.</a:t>
            </a:r>
            <a:endParaRPr lang="ru-RU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дополнится </a:t>
            </a: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региональным дополнением к профессиональному стандарту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(документом, включающим дополнительные требования к квалификации педагога, позволяющие ему выполнять свои обязанности в реальном социокультурном  контексте).</a:t>
            </a:r>
          </a:p>
          <a:p>
            <a:pPr algn="just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дополнен </a:t>
            </a: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внутренним стандартом образовательной организации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(документом, определяющим квалификационные требования к педагогу, соответствующий реализуемым в данной организации образовательным программам).</a:t>
            </a:r>
          </a:p>
          <a:p>
            <a:pPr algn="just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уровневым, учитывающим специфику работы педагогов дошкольного учреждения.</a:t>
            </a:r>
          </a:p>
          <a:p>
            <a:pPr algn="just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структуру профессиональной деятельности педагога</a:t>
            </a:r>
          </a:p>
          <a:p>
            <a:pPr algn="just">
              <a:lnSpc>
                <a:spcPct val="90000"/>
              </a:lnSpc>
              <a:buFontTx/>
              <a:buNone/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Выдвигает требования к личностным качествам педагога</a:t>
            </a:r>
          </a:p>
          <a:p>
            <a:pPr algn="just">
              <a:lnSpc>
                <a:spcPct val="80000"/>
              </a:lnSpc>
              <a:defRPr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6166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ХАРАКТЕРИСТИКА  ПРОФСТАНДАРТА</a:t>
            </a: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07C3CFF-DBFB-4608-A30E-0FEB392B8A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652</Words>
  <Application>Microsoft Office PowerPoint</Application>
  <PresentationFormat>Экран (4:3)</PresentationFormat>
  <Paragraphs>147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МАДОУ д/с № 26 «Золотая рыбка»</vt:lpstr>
      <vt:lpstr>Слайд 2</vt:lpstr>
      <vt:lpstr> ПЕДАГОГИЧЕСКОЕ МАСТЕРСТВО </vt:lpstr>
      <vt:lpstr>Слайд 4</vt:lpstr>
      <vt:lpstr>Слайд 5</vt:lpstr>
      <vt:lpstr>Слайд 6</vt:lpstr>
      <vt:lpstr>Зачем нужен профессиональный стандарт педагога</vt:lpstr>
      <vt:lpstr> </vt:lpstr>
      <vt:lpstr>ХАРАКТЕРИСТИКА  ПРОФСТАНДАРТА</vt:lpstr>
      <vt:lpstr>Педагогическая деятельность по реализации программ дошкольного образования (профессиональные компетенции)</vt:lpstr>
      <vt:lpstr>Слайд 11</vt:lpstr>
      <vt:lpstr>Слайд 12</vt:lpstr>
      <vt:lpstr> КОМАНДЫ</vt:lpstr>
      <vt:lpstr>Задание 1. Аббревиатуры</vt:lpstr>
      <vt:lpstr>Слайд 15</vt:lpstr>
      <vt:lpstr>Задание 2. Блиц-опрос</vt:lpstr>
      <vt:lpstr>Задание 3. </vt:lpstr>
      <vt:lpstr>Задание 4. Закончите стихотворение</vt:lpstr>
      <vt:lpstr>Слайд 19</vt:lpstr>
      <vt:lpstr>Задание 6. Скороговорки</vt:lpstr>
      <vt:lpstr>Задание 6. Скороговорки</vt:lpstr>
      <vt:lpstr>Задание 7. Креативность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2015-05-08T07:13:01Z</dcterms:created>
  <dcterms:modified xsi:type="dcterms:W3CDTF">2019-06-10T13:48:34Z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TC101641899990</vt:lpwstr>
  </property>
</Properties>
</file>