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60" r:id="rId3"/>
    <p:sldId id="261" r:id="rId4"/>
    <p:sldId id="263" r:id="rId5"/>
    <p:sldId id="266" r:id="rId6"/>
    <p:sldId id="265" r:id="rId7"/>
    <p:sldId id="267" r:id="rId8"/>
    <p:sldId id="26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926" y="-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5E21A-85C5-4069-A22A-93A4C80E4D8B}" type="datetime4">
              <a:rPr lang="en-US" smtClean="0"/>
              <a:pPr/>
              <a:t>June 9, 2019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A24-17DC-48A5-A19F-F3393529559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5F32E-F396-4857-9E0B-A297DAB04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DFA24-17DC-48A5-A19F-F3393529559E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5F32E-F396-4857-9E0B-A297DAB04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15E21A-85C5-4069-A22A-93A4C80E4D8B}" type="datetime4">
              <a:rPr lang="en-US" smtClean="0"/>
              <a:pPr/>
              <a:t>June 9, 2019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5E21A-85C5-4069-A22A-93A4C80E4D8B}" type="datetime4">
              <a:rPr lang="en-US" smtClean="0"/>
              <a:pPr/>
              <a:t>June 9, 2019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115E21A-85C5-4069-A22A-93A4C80E4D8B}" type="datetime4">
              <a:rPr lang="en-US" smtClean="0"/>
              <a:pPr/>
              <a:t>June 9, 2019</a:t>
            </a:fld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115E21A-85C5-4069-A22A-93A4C80E4D8B}" type="datetime4">
              <a:rPr lang="en-US" smtClean="0"/>
              <a:pPr/>
              <a:t>June 9, 2019</a:t>
            </a:fld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5E21A-85C5-4069-A22A-93A4C80E4D8B}" type="datetime4">
              <a:rPr lang="en-US" smtClean="0"/>
              <a:pPr/>
              <a:t>June 9, 2019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5E21A-85C5-4069-A22A-93A4C80E4D8B}" type="datetime4">
              <a:rPr lang="en-US" smtClean="0"/>
              <a:pPr/>
              <a:t>June 9, 2019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115E21A-85C5-4069-A22A-93A4C80E4D8B}" type="datetime4">
              <a:rPr lang="en-US" smtClean="0"/>
              <a:pPr/>
              <a:t>June 9, 2019</a:t>
            </a:fld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15E21A-85C5-4069-A22A-93A4C80E4D8B}" type="datetime4">
              <a:rPr lang="en-US" smtClean="0"/>
              <a:pPr/>
              <a:t>June 9, 2019</a:t>
            </a:fld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E115E21A-85C5-4069-A22A-93A4C80E4D8B}" type="datetime4">
              <a:rPr lang="en-US" smtClean="0"/>
              <a:pPr/>
              <a:t>June 9, 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/>
  </p:transition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516216" y="5589240"/>
            <a:ext cx="2627784" cy="11521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Политическое</a:t>
            </a:r>
            <a:br>
              <a:rPr lang="ru-RU" dirty="0"/>
            </a:br>
            <a:r>
              <a:rPr lang="ru-RU" dirty="0"/>
              <a:t>сознание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24362542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ru-RU" sz="2000" dirty="0" smtClean="0"/>
              <a:t>Совокупность </a:t>
            </a:r>
            <a:r>
              <a:rPr lang="ru-RU" sz="2000" dirty="0"/>
              <a:t>взглядов на политическую организацию общества, государственное  устройство, социальные отношения, отношения между </a:t>
            </a:r>
            <a:r>
              <a:rPr lang="ru-RU" sz="2000" dirty="0" smtClean="0"/>
              <a:t>государством</a:t>
            </a:r>
          </a:p>
          <a:p>
            <a:r>
              <a:rPr lang="ru-RU" sz="2000" dirty="0" smtClean="0"/>
              <a:t>Различаются два вида сознания: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Обыденное (большинство людей, опирающиеся на свои обыденные суждения)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Теоретическое (небольшая группа людей, изучающая более досконально политические события и происшествия)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Политическое сознание</a:t>
            </a:r>
            <a:endParaRPr lang="ru-RU" dirty="0"/>
          </a:p>
        </p:txBody>
      </p:sp>
      <p:pic>
        <p:nvPicPr>
          <p:cNvPr id="2050" name="Picture 2" descr="C:\Users\1\Desktop\5585876_10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37113"/>
            <a:ext cx="3384376" cy="2250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ea134e49c0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437113"/>
            <a:ext cx="2193925" cy="219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517270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ru-RU" sz="2400" dirty="0" smtClean="0"/>
              <a:t>Определяемая политическими интересами система взглядов какой-либо социальной группы на политическое устройство общества, на характер и направленность политических процессов; система идей , обосновывающая закрепление или изменение общественных отношений</a:t>
            </a:r>
          </a:p>
          <a:p>
            <a:endParaRPr lang="ru-RU" sz="2000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Политическая идеология</a:t>
            </a:r>
            <a:endParaRPr lang="ru-RU" sz="4400" dirty="0"/>
          </a:p>
        </p:txBody>
      </p:sp>
      <p:pic>
        <p:nvPicPr>
          <p:cNvPr id="3075" name="Picture 3" descr="C:\Users\1\Desktop\polit-spectr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77072"/>
            <a:ext cx="7488238" cy="215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965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Диаграмма Дэвида </a:t>
            </a:r>
            <a:r>
              <a:rPr lang="ru-RU" dirty="0" err="1" smtClean="0"/>
              <a:t>Нолана</a:t>
            </a:r>
            <a:endParaRPr lang="ru-RU" dirty="0"/>
          </a:p>
        </p:txBody>
      </p:sp>
      <p:pic>
        <p:nvPicPr>
          <p:cNvPr id="5122" name="Picture 2" descr="C:\Users\1\Desktop\Скриншот 04-04-2018 15274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893870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75817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\Desktop\tr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3709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9316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tr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51148"/>
            <a:ext cx="8136904" cy="610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894807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ru-RU" dirty="0" smtClean="0"/>
              <a:t>Практический тип сознания, несистематизированный, внутренне противоречивый, включающий в себя как рациональные, так и иррациональные, подсознательные элементы</a:t>
            </a:r>
          </a:p>
          <a:p>
            <a:r>
              <a:rPr lang="ru-RU" dirty="0" smtClean="0"/>
              <a:t>Направления политической психологии:</a:t>
            </a:r>
          </a:p>
          <a:p>
            <a:pPr marL="342900" indent="-342900">
              <a:buAutoNum type="arabicPeriod"/>
            </a:pPr>
            <a:r>
              <a:rPr lang="ru-RU" dirty="0" smtClean="0"/>
              <a:t>Психология личности в политике</a:t>
            </a:r>
          </a:p>
          <a:p>
            <a:pPr marL="342900" indent="-342900">
              <a:buAutoNum type="arabicPeriod"/>
            </a:pPr>
            <a:r>
              <a:rPr lang="ru-RU" dirty="0" smtClean="0"/>
              <a:t>Психология малой группы</a:t>
            </a:r>
          </a:p>
          <a:p>
            <a:pPr marL="342900" indent="-342900">
              <a:buAutoNum type="arabicPeriod"/>
            </a:pPr>
            <a:r>
              <a:rPr lang="ru-RU" dirty="0" smtClean="0"/>
              <a:t>Психология больших социальных групп</a:t>
            </a:r>
          </a:p>
          <a:p>
            <a:pPr marL="342900" indent="-342900">
              <a:buAutoNum type="arabicPeriod"/>
            </a:pPr>
            <a:r>
              <a:rPr lang="ru-RU" dirty="0" smtClean="0"/>
              <a:t>Психология масс и массовых настроений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Политическая психология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40273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Политическая пропаганда – вид деятельности, направленный на формирование в обществе определённых настроений, закрепление в сознании граждан тех или иных ценностей, критического отношения к тем или иным аспектам реальности.</a:t>
            </a:r>
          </a:p>
          <a:p>
            <a:r>
              <a:rPr lang="ru-RU" dirty="0" smtClean="0"/>
              <a:t>Роль СМИ в политике: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Информация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Политическая социализация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Критика и контроль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Представление различных общественных интересов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Формирование общественного мнения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Мобилизация к определённым действиям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СМИ и политическое сознание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654320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TM01790491[[fn=Mylar]]</Template>
  <TotalTime>128</TotalTime>
  <Words>184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Mylar</vt:lpstr>
      <vt:lpstr>Политическое сознание</vt:lpstr>
      <vt:lpstr>Политическое сознание</vt:lpstr>
      <vt:lpstr>Политическая идеология</vt:lpstr>
      <vt:lpstr>Диаграмма Дэвида Нолана</vt:lpstr>
      <vt:lpstr>Слайд 5</vt:lpstr>
      <vt:lpstr>Слайд 6</vt:lpstr>
      <vt:lpstr>Политическая психология</vt:lpstr>
      <vt:lpstr>СМИ и политическое сознание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Политическое сознание</dc:title>
  <dc:creator>1</dc:creator>
  <cp:lastModifiedBy>User</cp:lastModifiedBy>
  <cp:revision>10</cp:revision>
  <dcterms:created xsi:type="dcterms:W3CDTF">2018-04-04T14:38:08Z</dcterms:created>
  <dcterms:modified xsi:type="dcterms:W3CDTF">2019-06-09T16:45:15Z</dcterms:modified>
</cp:coreProperties>
</file>