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5" r:id="rId3"/>
    <p:sldId id="257" r:id="rId4"/>
    <p:sldId id="266" r:id="rId5"/>
    <p:sldId id="267" r:id="rId6"/>
    <p:sldId id="262" r:id="rId7"/>
    <p:sldId id="263" r:id="rId8"/>
    <p:sldId id="271" r:id="rId9"/>
    <p:sldId id="275" r:id="rId10"/>
    <p:sldId id="274" r:id="rId11"/>
    <p:sldId id="302" r:id="rId12"/>
    <p:sldId id="303" r:id="rId13"/>
    <p:sldId id="273" r:id="rId14"/>
    <p:sldId id="283" r:id="rId15"/>
    <p:sldId id="272" r:id="rId16"/>
    <p:sldId id="293" r:id="rId17"/>
    <p:sldId id="294" r:id="rId18"/>
    <p:sldId id="270" r:id="rId19"/>
    <p:sldId id="276" r:id="rId20"/>
    <p:sldId id="277" r:id="rId21"/>
    <p:sldId id="279" r:id="rId22"/>
    <p:sldId id="280" r:id="rId23"/>
    <p:sldId id="278" r:id="rId24"/>
    <p:sldId id="282" r:id="rId25"/>
    <p:sldId id="296" r:id="rId26"/>
    <p:sldId id="297" r:id="rId27"/>
    <p:sldId id="298" r:id="rId28"/>
    <p:sldId id="299" r:id="rId29"/>
    <p:sldId id="300" r:id="rId30"/>
    <p:sldId id="304" r:id="rId31"/>
    <p:sldId id="285" r:id="rId32"/>
    <p:sldId id="286" r:id="rId33"/>
    <p:sldId id="287" r:id="rId34"/>
    <p:sldId id="288" r:id="rId35"/>
    <p:sldId id="289" r:id="rId36"/>
    <p:sldId id="290" r:id="rId37"/>
    <p:sldId id="291" r:id="rId38"/>
    <p:sldId id="292" r:id="rId39"/>
    <p:sldId id="305" r:id="rId40"/>
    <p:sldId id="306" r:id="rId41"/>
    <p:sldId id="307" r:id="rId4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A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21" autoAdjust="0"/>
  </p:normalViewPr>
  <p:slideViewPr>
    <p:cSldViewPr>
      <p:cViewPr varScale="1">
        <p:scale>
          <a:sx n="83" d="100"/>
          <a:sy n="83" d="100"/>
        </p:scale>
        <p:origin x="145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CA6465-C059-452A-8EDC-B3CD7403D3FE}"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ru-RU"/>
        </a:p>
      </dgm:t>
    </dgm:pt>
    <dgm:pt modelId="{14D4AAA7-923F-4E41-B500-C04063732231}">
      <dgm:prSet phldrT="[Текст]"/>
      <dgm:spPr/>
      <dgm:t>
        <a:bodyPr/>
        <a:lstStyle/>
        <a:p>
          <a:r>
            <a:rPr lang="ru-RU" dirty="0" smtClean="0">
              <a:solidFill>
                <a:srgbClr val="FF0000"/>
              </a:solidFill>
            </a:rPr>
            <a:t>осязание</a:t>
          </a:r>
          <a:endParaRPr lang="ru-RU" dirty="0">
            <a:solidFill>
              <a:srgbClr val="FF0000"/>
            </a:solidFill>
          </a:endParaRPr>
        </a:p>
      </dgm:t>
    </dgm:pt>
    <dgm:pt modelId="{0FCE20FA-79A0-449E-9708-E4809FF289CD}" type="parTrans" cxnId="{3E9F61AF-75D0-42CC-8477-91E07A5807E1}">
      <dgm:prSet/>
      <dgm:spPr/>
      <dgm:t>
        <a:bodyPr/>
        <a:lstStyle/>
        <a:p>
          <a:endParaRPr lang="ru-RU"/>
        </a:p>
      </dgm:t>
    </dgm:pt>
    <dgm:pt modelId="{46324FEE-BDAE-4EE5-9B1E-7502ABC0BBE4}" type="sibTrans" cxnId="{3E9F61AF-75D0-42CC-8477-91E07A5807E1}">
      <dgm:prSet/>
      <dgm:spPr/>
      <dgm:t>
        <a:bodyPr/>
        <a:lstStyle/>
        <a:p>
          <a:endParaRPr lang="ru-RU"/>
        </a:p>
      </dgm:t>
    </dgm:pt>
    <dgm:pt modelId="{F23C747C-2829-484F-B905-A5915FD35B6B}">
      <dgm:prSet phldrT="[Текст]"/>
      <dgm:spPr/>
      <dgm:t>
        <a:bodyPr/>
        <a:lstStyle/>
        <a:p>
          <a:r>
            <a:rPr lang="ru-RU" dirty="0" smtClean="0">
              <a:solidFill>
                <a:srgbClr val="FF0000"/>
              </a:solidFill>
            </a:rPr>
            <a:t>зрение</a:t>
          </a:r>
          <a:endParaRPr lang="ru-RU" dirty="0">
            <a:solidFill>
              <a:srgbClr val="FF0000"/>
            </a:solidFill>
          </a:endParaRPr>
        </a:p>
      </dgm:t>
    </dgm:pt>
    <dgm:pt modelId="{6C3A79B0-8A94-4F3A-9C53-B7CBC04F4B16}" type="parTrans" cxnId="{FFBB0F5D-5BB9-4E58-9486-210A2997273C}">
      <dgm:prSet/>
      <dgm:spPr/>
      <dgm:t>
        <a:bodyPr/>
        <a:lstStyle/>
        <a:p>
          <a:endParaRPr lang="ru-RU"/>
        </a:p>
      </dgm:t>
    </dgm:pt>
    <dgm:pt modelId="{47A392FE-B23A-463F-A84A-50CC4F136F5A}" type="sibTrans" cxnId="{FFBB0F5D-5BB9-4E58-9486-210A2997273C}">
      <dgm:prSet/>
      <dgm:spPr/>
      <dgm:t>
        <a:bodyPr/>
        <a:lstStyle/>
        <a:p>
          <a:endParaRPr lang="ru-RU"/>
        </a:p>
      </dgm:t>
    </dgm:pt>
    <dgm:pt modelId="{DE97BE6E-41F8-45D1-9BA5-2D0A606984D9}">
      <dgm:prSet phldrT="[Текст]"/>
      <dgm:spPr/>
      <dgm:t>
        <a:bodyPr/>
        <a:lstStyle/>
        <a:p>
          <a:r>
            <a:rPr lang="ru-RU" dirty="0" smtClean="0">
              <a:solidFill>
                <a:srgbClr val="FF0000"/>
              </a:solidFill>
            </a:rPr>
            <a:t>слух</a:t>
          </a:r>
          <a:endParaRPr lang="ru-RU" dirty="0">
            <a:solidFill>
              <a:srgbClr val="FF0000"/>
            </a:solidFill>
          </a:endParaRPr>
        </a:p>
      </dgm:t>
    </dgm:pt>
    <dgm:pt modelId="{AD582A15-B2C7-4719-B357-3884C41E212D}" type="parTrans" cxnId="{23AD99CF-EFF6-4582-B0B8-EAE16F7D02E6}">
      <dgm:prSet/>
      <dgm:spPr/>
      <dgm:t>
        <a:bodyPr/>
        <a:lstStyle/>
        <a:p>
          <a:endParaRPr lang="ru-RU"/>
        </a:p>
      </dgm:t>
    </dgm:pt>
    <dgm:pt modelId="{C5A6AC3D-B8E5-4CC9-8FF4-E1D10B011D45}" type="sibTrans" cxnId="{23AD99CF-EFF6-4582-B0B8-EAE16F7D02E6}">
      <dgm:prSet/>
      <dgm:spPr/>
      <dgm:t>
        <a:bodyPr/>
        <a:lstStyle/>
        <a:p>
          <a:endParaRPr lang="ru-RU"/>
        </a:p>
      </dgm:t>
    </dgm:pt>
    <dgm:pt modelId="{AA7F854C-5A33-421A-83EB-BD23E611A34D}" type="pres">
      <dgm:prSet presAssocID="{18CA6465-C059-452A-8EDC-B3CD7403D3FE}" presName="linear" presStyleCnt="0">
        <dgm:presLayoutVars>
          <dgm:dir/>
          <dgm:animLvl val="lvl"/>
          <dgm:resizeHandles val="exact"/>
        </dgm:presLayoutVars>
      </dgm:prSet>
      <dgm:spPr/>
      <dgm:t>
        <a:bodyPr/>
        <a:lstStyle/>
        <a:p>
          <a:endParaRPr lang="ru-RU"/>
        </a:p>
      </dgm:t>
    </dgm:pt>
    <dgm:pt modelId="{F4F2037A-1BD1-4B85-A9C4-54AE66411C4A}" type="pres">
      <dgm:prSet presAssocID="{14D4AAA7-923F-4E41-B500-C04063732231}" presName="parentLin" presStyleCnt="0"/>
      <dgm:spPr/>
    </dgm:pt>
    <dgm:pt modelId="{A580E37B-2555-46EA-A476-E716045B83D2}" type="pres">
      <dgm:prSet presAssocID="{14D4AAA7-923F-4E41-B500-C04063732231}" presName="parentLeftMargin" presStyleLbl="node1" presStyleIdx="0" presStyleCnt="3"/>
      <dgm:spPr/>
      <dgm:t>
        <a:bodyPr/>
        <a:lstStyle/>
        <a:p>
          <a:endParaRPr lang="ru-RU"/>
        </a:p>
      </dgm:t>
    </dgm:pt>
    <dgm:pt modelId="{7F58DCA2-4782-40FF-93B7-FB87FF6F951A}" type="pres">
      <dgm:prSet presAssocID="{14D4AAA7-923F-4E41-B500-C04063732231}" presName="parentText" presStyleLbl="node1" presStyleIdx="0" presStyleCnt="3">
        <dgm:presLayoutVars>
          <dgm:chMax val="0"/>
          <dgm:bulletEnabled val="1"/>
        </dgm:presLayoutVars>
      </dgm:prSet>
      <dgm:spPr/>
      <dgm:t>
        <a:bodyPr/>
        <a:lstStyle/>
        <a:p>
          <a:endParaRPr lang="ru-RU"/>
        </a:p>
      </dgm:t>
    </dgm:pt>
    <dgm:pt modelId="{935564BA-BD22-44FA-BAED-8499462E2389}" type="pres">
      <dgm:prSet presAssocID="{14D4AAA7-923F-4E41-B500-C04063732231}" presName="negativeSpace" presStyleCnt="0"/>
      <dgm:spPr/>
    </dgm:pt>
    <dgm:pt modelId="{8584C62B-057D-4B3D-BAD6-D296B487C8BC}" type="pres">
      <dgm:prSet presAssocID="{14D4AAA7-923F-4E41-B500-C04063732231}" presName="childText" presStyleLbl="conFgAcc1" presStyleIdx="0" presStyleCnt="3">
        <dgm:presLayoutVars>
          <dgm:bulletEnabled val="1"/>
        </dgm:presLayoutVars>
      </dgm:prSet>
      <dgm:spPr/>
    </dgm:pt>
    <dgm:pt modelId="{F7BD2620-B7BF-49CB-A78B-81F73A97D216}" type="pres">
      <dgm:prSet presAssocID="{46324FEE-BDAE-4EE5-9B1E-7502ABC0BBE4}" presName="spaceBetweenRectangles" presStyleCnt="0"/>
      <dgm:spPr/>
    </dgm:pt>
    <dgm:pt modelId="{ED694BE4-9A0A-4E48-822D-DCD0FFEF5CDC}" type="pres">
      <dgm:prSet presAssocID="{F23C747C-2829-484F-B905-A5915FD35B6B}" presName="parentLin" presStyleCnt="0"/>
      <dgm:spPr/>
    </dgm:pt>
    <dgm:pt modelId="{BCC00338-8E22-4961-BEB0-515459F931F6}" type="pres">
      <dgm:prSet presAssocID="{F23C747C-2829-484F-B905-A5915FD35B6B}" presName="parentLeftMargin" presStyleLbl="node1" presStyleIdx="0" presStyleCnt="3"/>
      <dgm:spPr/>
      <dgm:t>
        <a:bodyPr/>
        <a:lstStyle/>
        <a:p>
          <a:endParaRPr lang="ru-RU"/>
        </a:p>
      </dgm:t>
    </dgm:pt>
    <dgm:pt modelId="{7F617E7F-79DA-424B-8498-6B557DD6CA53}" type="pres">
      <dgm:prSet presAssocID="{F23C747C-2829-484F-B905-A5915FD35B6B}" presName="parentText" presStyleLbl="node1" presStyleIdx="1" presStyleCnt="3">
        <dgm:presLayoutVars>
          <dgm:chMax val="0"/>
          <dgm:bulletEnabled val="1"/>
        </dgm:presLayoutVars>
      </dgm:prSet>
      <dgm:spPr/>
      <dgm:t>
        <a:bodyPr/>
        <a:lstStyle/>
        <a:p>
          <a:endParaRPr lang="ru-RU"/>
        </a:p>
      </dgm:t>
    </dgm:pt>
    <dgm:pt modelId="{A3146546-4F25-457D-903C-150495FDFC6F}" type="pres">
      <dgm:prSet presAssocID="{F23C747C-2829-484F-B905-A5915FD35B6B}" presName="negativeSpace" presStyleCnt="0"/>
      <dgm:spPr/>
    </dgm:pt>
    <dgm:pt modelId="{CCE4F192-77E2-4728-86B6-2524537793CC}" type="pres">
      <dgm:prSet presAssocID="{F23C747C-2829-484F-B905-A5915FD35B6B}" presName="childText" presStyleLbl="conFgAcc1" presStyleIdx="1" presStyleCnt="3">
        <dgm:presLayoutVars>
          <dgm:bulletEnabled val="1"/>
        </dgm:presLayoutVars>
      </dgm:prSet>
      <dgm:spPr/>
    </dgm:pt>
    <dgm:pt modelId="{88BEEB1D-5000-424F-8806-9F65BD6A13CE}" type="pres">
      <dgm:prSet presAssocID="{47A392FE-B23A-463F-A84A-50CC4F136F5A}" presName="spaceBetweenRectangles" presStyleCnt="0"/>
      <dgm:spPr/>
    </dgm:pt>
    <dgm:pt modelId="{03B660A8-4A3D-40F9-8A04-B81218FCE6CA}" type="pres">
      <dgm:prSet presAssocID="{DE97BE6E-41F8-45D1-9BA5-2D0A606984D9}" presName="parentLin" presStyleCnt="0"/>
      <dgm:spPr/>
    </dgm:pt>
    <dgm:pt modelId="{43A4192A-619E-45E6-9D00-F6E6CEACFD96}" type="pres">
      <dgm:prSet presAssocID="{DE97BE6E-41F8-45D1-9BA5-2D0A606984D9}" presName="parentLeftMargin" presStyleLbl="node1" presStyleIdx="1" presStyleCnt="3"/>
      <dgm:spPr/>
      <dgm:t>
        <a:bodyPr/>
        <a:lstStyle/>
        <a:p>
          <a:endParaRPr lang="ru-RU"/>
        </a:p>
      </dgm:t>
    </dgm:pt>
    <dgm:pt modelId="{A2046419-F394-4AFD-A613-69D5161E2F94}" type="pres">
      <dgm:prSet presAssocID="{DE97BE6E-41F8-45D1-9BA5-2D0A606984D9}" presName="parentText" presStyleLbl="node1" presStyleIdx="2" presStyleCnt="3">
        <dgm:presLayoutVars>
          <dgm:chMax val="0"/>
          <dgm:bulletEnabled val="1"/>
        </dgm:presLayoutVars>
      </dgm:prSet>
      <dgm:spPr/>
      <dgm:t>
        <a:bodyPr/>
        <a:lstStyle/>
        <a:p>
          <a:endParaRPr lang="ru-RU"/>
        </a:p>
      </dgm:t>
    </dgm:pt>
    <dgm:pt modelId="{27E79E60-6AAA-4532-9CD2-C61870EAE49B}" type="pres">
      <dgm:prSet presAssocID="{DE97BE6E-41F8-45D1-9BA5-2D0A606984D9}" presName="negativeSpace" presStyleCnt="0"/>
      <dgm:spPr/>
    </dgm:pt>
    <dgm:pt modelId="{BCBA90BB-2B6A-4462-83A1-E205A31ECB88}" type="pres">
      <dgm:prSet presAssocID="{DE97BE6E-41F8-45D1-9BA5-2D0A606984D9}" presName="childText" presStyleLbl="conFgAcc1" presStyleIdx="2" presStyleCnt="3">
        <dgm:presLayoutVars>
          <dgm:bulletEnabled val="1"/>
        </dgm:presLayoutVars>
      </dgm:prSet>
      <dgm:spPr/>
    </dgm:pt>
  </dgm:ptLst>
  <dgm:cxnLst>
    <dgm:cxn modelId="{6EBF7D70-31D4-4854-8EA8-D7F357C56782}" type="presOf" srcId="{F23C747C-2829-484F-B905-A5915FD35B6B}" destId="{BCC00338-8E22-4961-BEB0-515459F931F6}" srcOrd="0" destOrd="0" presId="urn:microsoft.com/office/officeart/2005/8/layout/list1"/>
    <dgm:cxn modelId="{9A398826-84A8-4500-A179-779B231A5E73}" type="presOf" srcId="{14D4AAA7-923F-4E41-B500-C04063732231}" destId="{7F58DCA2-4782-40FF-93B7-FB87FF6F951A}" srcOrd="1" destOrd="0" presId="urn:microsoft.com/office/officeart/2005/8/layout/list1"/>
    <dgm:cxn modelId="{85C940E2-5877-4E04-9D1B-C47D38C0DEEC}" type="presOf" srcId="{DE97BE6E-41F8-45D1-9BA5-2D0A606984D9}" destId="{43A4192A-619E-45E6-9D00-F6E6CEACFD96}" srcOrd="0" destOrd="0" presId="urn:microsoft.com/office/officeart/2005/8/layout/list1"/>
    <dgm:cxn modelId="{23AD99CF-EFF6-4582-B0B8-EAE16F7D02E6}" srcId="{18CA6465-C059-452A-8EDC-B3CD7403D3FE}" destId="{DE97BE6E-41F8-45D1-9BA5-2D0A606984D9}" srcOrd="2" destOrd="0" parTransId="{AD582A15-B2C7-4719-B357-3884C41E212D}" sibTransId="{C5A6AC3D-B8E5-4CC9-8FF4-E1D10B011D45}"/>
    <dgm:cxn modelId="{BCAF78C5-B624-47E4-B1FD-03FEC0F7811C}" type="presOf" srcId="{F23C747C-2829-484F-B905-A5915FD35B6B}" destId="{7F617E7F-79DA-424B-8498-6B557DD6CA53}" srcOrd="1" destOrd="0" presId="urn:microsoft.com/office/officeart/2005/8/layout/list1"/>
    <dgm:cxn modelId="{FFBB0F5D-5BB9-4E58-9486-210A2997273C}" srcId="{18CA6465-C059-452A-8EDC-B3CD7403D3FE}" destId="{F23C747C-2829-484F-B905-A5915FD35B6B}" srcOrd="1" destOrd="0" parTransId="{6C3A79B0-8A94-4F3A-9C53-B7CBC04F4B16}" sibTransId="{47A392FE-B23A-463F-A84A-50CC4F136F5A}"/>
    <dgm:cxn modelId="{B2ED2EA4-2F5E-4394-BE74-672CB80E0DEE}" type="presOf" srcId="{DE97BE6E-41F8-45D1-9BA5-2D0A606984D9}" destId="{A2046419-F394-4AFD-A613-69D5161E2F94}" srcOrd="1" destOrd="0" presId="urn:microsoft.com/office/officeart/2005/8/layout/list1"/>
    <dgm:cxn modelId="{1DEA5EC7-33CC-4200-BABC-80C62073A376}" type="presOf" srcId="{18CA6465-C059-452A-8EDC-B3CD7403D3FE}" destId="{AA7F854C-5A33-421A-83EB-BD23E611A34D}" srcOrd="0" destOrd="0" presId="urn:microsoft.com/office/officeart/2005/8/layout/list1"/>
    <dgm:cxn modelId="{7E1515B5-E883-41DB-9E03-CA7334A65F55}" type="presOf" srcId="{14D4AAA7-923F-4E41-B500-C04063732231}" destId="{A580E37B-2555-46EA-A476-E716045B83D2}" srcOrd="0" destOrd="0" presId="urn:microsoft.com/office/officeart/2005/8/layout/list1"/>
    <dgm:cxn modelId="{3E9F61AF-75D0-42CC-8477-91E07A5807E1}" srcId="{18CA6465-C059-452A-8EDC-B3CD7403D3FE}" destId="{14D4AAA7-923F-4E41-B500-C04063732231}" srcOrd="0" destOrd="0" parTransId="{0FCE20FA-79A0-449E-9708-E4809FF289CD}" sibTransId="{46324FEE-BDAE-4EE5-9B1E-7502ABC0BBE4}"/>
    <dgm:cxn modelId="{22C61484-B06D-4348-8689-BE4F59934C85}" type="presParOf" srcId="{AA7F854C-5A33-421A-83EB-BD23E611A34D}" destId="{F4F2037A-1BD1-4B85-A9C4-54AE66411C4A}" srcOrd="0" destOrd="0" presId="urn:microsoft.com/office/officeart/2005/8/layout/list1"/>
    <dgm:cxn modelId="{D4EB32B4-BB7A-4786-A044-BDEF075AA1C7}" type="presParOf" srcId="{F4F2037A-1BD1-4B85-A9C4-54AE66411C4A}" destId="{A580E37B-2555-46EA-A476-E716045B83D2}" srcOrd="0" destOrd="0" presId="urn:microsoft.com/office/officeart/2005/8/layout/list1"/>
    <dgm:cxn modelId="{B6F17372-4688-4CFD-B1A7-49AABA7C3EC1}" type="presParOf" srcId="{F4F2037A-1BD1-4B85-A9C4-54AE66411C4A}" destId="{7F58DCA2-4782-40FF-93B7-FB87FF6F951A}" srcOrd="1" destOrd="0" presId="urn:microsoft.com/office/officeart/2005/8/layout/list1"/>
    <dgm:cxn modelId="{14B57B13-C922-4BD4-97AE-EAC383178610}" type="presParOf" srcId="{AA7F854C-5A33-421A-83EB-BD23E611A34D}" destId="{935564BA-BD22-44FA-BAED-8499462E2389}" srcOrd="1" destOrd="0" presId="urn:microsoft.com/office/officeart/2005/8/layout/list1"/>
    <dgm:cxn modelId="{52AEE7C7-DB0B-4406-A968-60297228FE2C}" type="presParOf" srcId="{AA7F854C-5A33-421A-83EB-BD23E611A34D}" destId="{8584C62B-057D-4B3D-BAD6-D296B487C8BC}" srcOrd="2" destOrd="0" presId="urn:microsoft.com/office/officeart/2005/8/layout/list1"/>
    <dgm:cxn modelId="{4D9A1CCB-4452-4E4C-B1EC-FEDCCB5537DB}" type="presParOf" srcId="{AA7F854C-5A33-421A-83EB-BD23E611A34D}" destId="{F7BD2620-B7BF-49CB-A78B-81F73A97D216}" srcOrd="3" destOrd="0" presId="urn:microsoft.com/office/officeart/2005/8/layout/list1"/>
    <dgm:cxn modelId="{9C841E03-72AC-4896-8C41-6D9EDCBBCD6B}" type="presParOf" srcId="{AA7F854C-5A33-421A-83EB-BD23E611A34D}" destId="{ED694BE4-9A0A-4E48-822D-DCD0FFEF5CDC}" srcOrd="4" destOrd="0" presId="urn:microsoft.com/office/officeart/2005/8/layout/list1"/>
    <dgm:cxn modelId="{6577EDF7-4C87-46AA-85B4-CF18F596EBD1}" type="presParOf" srcId="{ED694BE4-9A0A-4E48-822D-DCD0FFEF5CDC}" destId="{BCC00338-8E22-4961-BEB0-515459F931F6}" srcOrd="0" destOrd="0" presId="urn:microsoft.com/office/officeart/2005/8/layout/list1"/>
    <dgm:cxn modelId="{7C390623-7E0A-4579-9F8C-3CAFD4584926}" type="presParOf" srcId="{ED694BE4-9A0A-4E48-822D-DCD0FFEF5CDC}" destId="{7F617E7F-79DA-424B-8498-6B557DD6CA53}" srcOrd="1" destOrd="0" presId="urn:microsoft.com/office/officeart/2005/8/layout/list1"/>
    <dgm:cxn modelId="{B291D0FD-02F6-438C-898C-DE608ED51E6A}" type="presParOf" srcId="{AA7F854C-5A33-421A-83EB-BD23E611A34D}" destId="{A3146546-4F25-457D-903C-150495FDFC6F}" srcOrd="5" destOrd="0" presId="urn:microsoft.com/office/officeart/2005/8/layout/list1"/>
    <dgm:cxn modelId="{057C9459-5A7E-486A-8A97-3CA799EFE08A}" type="presParOf" srcId="{AA7F854C-5A33-421A-83EB-BD23E611A34D}" destId="{CCE4F192-77E2-4728-86B6-2524537793CC}" srcOrd="6" destOrd="0" presId="urn:microsoft.com/office/officeart/2005/8/layout/list1"/>
    <dgm:cxn modelId="{08CEA4DC-7B72-491A-B159-3A8706220FDF}" type="presParOf" srcId="{AA7F854C-5A33-421A-83EB-BD23E611A34D}" destId="{88BEEB1D-5000-424F-8806-9F65BD6A13CE}" srcOrd="7" destOrd="0" presId="urn:microsoft.com/office/officeart/2005/8/layout/list1"/>
    <dgm:cxn modelId="{64AB6D93-B113-435B-AF6B-EB9639620D0A}" type="presParOf" srcId="{AA7F854C-5A33-421A-83EB-BD23E611A34D}" destId="{03B660A8-4A3D-40F9-8A04-B81218FCE6CA}" srcOrd="8" destOrd="0" presId="urn:microsoft.com/office/officeart/2005/8/layout/list1"/>
    <dgm:cxn modelId="{5243FF22-78D1-464C-B3AF-DD7C9C202949}" type="presParOf" srcId="{03B660A8-4A3D-40F9-8A04-B81218FCE6CA}" destId="{43A4192A-619E-45E6-9D00-F6E6CEACFD96}" srcOrd="0" destOrd="0" presId="urn:microsoft.com/office/officeart/2005/8/layout/list1"/>
    <dgm:cxn modelId="{1F4A1812-B95E-46DD-8522-8559F9305C24}" type="presParOf" srcId="{03B660A8-4A3D-40F9-8A04-B81218FCE6CA}" destId="{A2046419-F394-4AFD-A613-69D5161E2F94}" srcOrd="1" destOrd="0" presId="urn:microsoft.com/office/officeart/2005/8/layout/list1"/>
    <dgm:cxn modelId="{1325EB21-4197-4FED-A037-506C77824556}" type="presParOf" srcId="{AA7F854C-5A33-421A-83EB-BD23E611A34D}" destId="{27E79E60-6AAA-4532-9CD2-C61870EAE49B}" srcOrd="9" destOrd="0" presId="urn:microsoft.com/office/officeart/2005/8/layout/list1"/>
    <dgm:cxn modelId="{61CC73DD-AB8A-48C7-A82A-856DBDFA735F}" type="presParOf" srcId="{AA7F854C-5A33-421A-83EB-BD23E611A34D}" destId="{BCBA90BB-2B6A-4462-83A1-E205A31ECB88}"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416170-596F-456A-8DA8-BD878421C96D}" type="doc">
      <dgm:prSet loTypeId="urn:microsoft.com/office/officeart/2005/8/layout/process2" loCatId="process" qsTypeId="urn:microsoft.com/office/officeart/2005/8/quickstyle/simple1" qsCatId="simple" csTypeId="urn:microsoft.com/office/officeart/2005/8/colors/accent1_2" csCatId="accent1" phldr="1"/>
      <dgm:spPr/>
      <dgm:t>
        <a:bodyPr/>
        <a:lstStyle/>
        <a:p>
          <a:endParaRPr lang="ru-RU"/>
        </a:p>
      </dgm:t>
    </dgm:pt>
    <dgm:pt modelId="{46C1124E-1639-4A1B-BF41-D3422A2F1CDF}">
      <dgm:prSet phldrT="[Текст]"/>
      <dgm:spPr/>
      <dgm:t>
        <a:bodyPr/>
        <a:lstStyle/>
        <a:p>
          <a:r>
            <a:rPr lang="ru-RU" dirty="0" smtClean="0"/>
            <a:t>Личностная социализация</a:t>
          </a:r>
          <a:endParaRPr lang="ru-RU" dirty="0"/>
        </a:p>
      </dgm:t>
    </dgm:pt>
    <dgm:pt modelId="{83DB6014-4882-4001-B2ED-D8AF9B94674C}" type="parTrans" cxnId="{5538890A-E099-47C8-A112-3A98C0669F6F}">
      <dgm:prSet/>
      <dgm:spPr/>
      <dgm:t>
        <a:bodyPr/>
        <a:lstStyle/>
        <a:p>
          <a:endParaRPr lang="ru-RU"/>
        </a:p>
      </dgm:t>
    </dgm:pt>
    <dgm:pt modelId="{93D2CFD0-82D2-4BE3-A401-1E4E3E83A4FE}" type="sibTrans" cxnId="{5538890A-E099-47C8-A112-3A98C0669F6F}">
      <dgm:prSet/>
      <dgm:spPr/>
      <dgm:t>
        <a:bodyPr/>
        <a:lstStyle/>
        <a:p>
          <a:endParaRPr lang="ru-RU"/>
        </a:p>
      </dgm:t>
    </dgm:pt>
    <dgm:pt modelId="{00260D47-F715-4DCF-86ED-91F5111108D2}">
      <dgm:prSet phldrT="[Текст]"/>
      <dgm:spPr/>
      <dgm:t>
        <a:bodyPr/>
        <a:lstStyle/>
        <a:p>
          <a:r>
            <a:rPr lang="ru-RU" dirty="0" smtClean="0"/>
            <a:t>Становление самосознания</a:t>
          </a:r>
          <a:endParaRPr lang="ru-RU" dirty="0"/>
        </a:p>
      </dgm:t>
    </dgm:pt>
    <dgm:pt modelId="{43333137-A73A-4FAE-B7F2-D40D0121DEA1}" type="parTrans" cxnId="{81D46124-7E7F-4A1A-8FEA-99DFA4709ADC}">
      <dgm:prSet/>
      <dgm:spPr/>
      <dgm:t>
        <a:bodyPr/>
        <a:lstStyle/>
        <a:p>
          <a:endParaRPr lang="ru-RU"/>
        </a:p>
      </dgm:t>
    </dgm:pt>
    <dgm:pt modelId="{93F50F05-76DC-4400-BBE6-1895D9AC0975}" type="sibTrans" cxnId="{81D46124-7E7F-4A1A-8FEA-99DFA4709ADC}">
      <dgm:prSet/>
      <dgm:spPr/>
      <dgm:t>
        <a:bodyPr/>
        <a:lstStyle/>
        <a:p>
          <a:endParaRPr lang="ru-RU"/>
        </a:p>
      </dgm:t>
    </dgm:pt>
    <dgm:pt modelId="{DBC9BE3C-C2E9-40D1-AA87-FE69D3B1931A}">
      <dgm:prSet phldrT="[Текст]"/>
      <dgm:spPr/>
      <dgm:t>
        <a:bodyPr/>
        <a:lstStyle/>
        <a:p>
          <a:r>
            <a:rPr lang="ru-RU" dirty="0" smtClean="0"/>
            <a:t>Формирование самооценки</a:t>
          </a:r>
          <a:endParaRPr lang="ru-RU" dirty="0"/>
        </a:p>
      </dgm:t>
    </dgm:pt>
    <dgm:pt modelId="{E46C4A8E-575E-4727-9006-92502A1A8C15}" type="parTrans" cxnId="{62B52229-0B40-4559-86B4-2B3E8F768015}">
      <dgm:prSet/>
      <dgm:spPr/>
      <dgm:t>
        <a:bodyPr/>
        <a:lstStyle/>
        <a:p>
          <a:endParaRPr lang="ru-RU"/>
        </a:p>
      </dgm:t>
    </dgm:pt>
    <dgm:pt modelId="{5C674EF5-827F-42F6-B045-C7E61FDFF9B5}" type="sibTrans" cxnId="{62B52229-0B40-4559-86B4-2B3E8F768015}">
      <dgm:prSet/>
      <dgm:spPr/>
      <dgm:t>
        <a:bodyPr/>
        <a:lstStyle/>
        <a:p>
          <a:endParaRPr lang="ru-RU"/>
        </a:p>
      </dgm:t>
    </dgm:pt>
    <dgm:pt modelId="{A228855E-8D4B-46B9-9276-B42A7E13C990}">
      <dgm:prSet phldrT="[Текст]"/>
      <dgm:spPr/>
      <dgm:t>
        <a:bodyPr/>
        <a:lstStyle/>
        <a:p>
          <a:r>
            <a:rPr lang="ru-RU" baseline="0" dirty="0" smtClean="0"/>
            <a:t>Развитие самостоятельности</a:t>
          </a:r>
          <a:endParaRPr lang="ru-RU" dirty="0"/>
        </a:p>
      </dgm:t>
    </dgm:pt>
    <dgm:pt modelId="{1C6A5EC9-49EE-4D2E-B37A-66CEC7055F20}" type="parTrans" cxnId="{764C73EA-CC43-41AE-A1C5-05C294825560}">
      <dgm:prSet/>
      <dgm:spPr/>
      <dgm:t>
        <a:bodyPr/>
        <a:lstStyle/>
        <a:p>
          <a:endParaRPr lang="ru-RU"/>
        </a:p>
      </dgm:t>
    </dgm:pt>
    <dgm:pt modelId="{EF29DB44-C3B9-4E43-82D4-65FD5EC3B87C}" type="sibTrans" cxnId="{764C73EA-CC43-41AE-A1C5-05C294825560}">
      <dgm:prSet/>
      <dgm:spPr/>
      <dgm:t>
        <a:bodyPr/>
        <a:lstStyle/>
        <a:p>
          <a:endParaRPr lang="ru-RU"/>
        </a:p>
      </dgm:t>
    </dgm:pt>
    <dgm:pt modelId="{2B009568-9B57-4A98-A7A4-292B6725C236}">
      <dgm:prSet phldrT="[Текст]"/>
      <dgm:spPr/>
      <dgm:t>
        <a:bodyPr/>
        <a:lstStyle/>
        <a:p>
          <a:r>
            <a:rPr lang="ru-RU" dirty="0" smtClean="0"/>
            <a:t>Развитие</a:t>
          </a:r>
          <a:r>
            <a:rPr lang="ru-RU" baseline="0" dirty="0" smtClean="0"/>
            <a:t> эмпатии</a:t>
          </a:r>
          <a:endParaRPr lang="ru-RU" dirty="0"/>
        </a:p>
      </dgm:t>
    </dgm:pt>
    <dgm:pt modelId="{898C8E1B-393B-4931-9D61-45C5D8BD5306}" type="parTrans" cxnId="{1359C319-DB53-4815-B975-EB70AF665348}">
      <dgm:prSet/>
      <dgm:spPr/>
      <dgm:t>
        <a:bodyPr/>
        <a:lstStyle/>
        <a:p>
          <a:endParaRPr lang="ru-RU"/>
        </a:p>
      </dgm:t>
    </dgm:pt>
    <dgm:pt modelId="{AC0C2637-CA81-4AFB-B86E-E8138DB7E6CF}" type="sibTrans" cxnId="{1359C319-DB53-4815-B975-EB70AF665348}">
      <dgm:prSet/>
      <dgm:spPr/>
      <dgm:t>
        <a:bodyPr/>
        <a:lstStyle/>
        <a:p>
          <a:endParaRPr lang="ru-RU"/>
        </a:p>
      </dgm:t>
    </dgm:pt>
    <dgm:pt modelId="{97F04D31-6A19-46F8-AB83-A2000F90CF15}">
      <dgm:prSet phldrT="[Текст]"/>
      <dgm:spPr/>
      <dgm:t>
        <a:bodyPr/>
        <a:lstStyle/>
        <a:p>
          <a:r>
            <a:rPr lang="ru-RU" dirty="0" smtClean="0"/>
            <a:t>Потребность в достижении успеха</a:t>
          </a:r>
          <a:endParaRPr lang="ru-RU" dirty="0"/>
        </a:p>
      </dgm:t>
    </dgm:pt>
    <dgm:pt modelId="{1AABF442-4FA0-48B4-A0ED-A6AD0D144662}" type="parTrans" cxnId="{E7ABAB1A-6BFC-4947-9C79-FFE73FDBA837}">
      <dgm:prSet/>
      <dgm:spPr/>
      <dgm:t>
        <a:bodyPr/>
        <a:lstStyle/>
        <a:p>
          <a:endParaRPr lang="ru-RU"/>
        </a:p>
      </dgm:t>
    </dgm:pt>
    <dgm:pt modelId="{1A94D568-3703-43FB-B453-09DA317B6B01}" type="sibTrans" cxnId="{E7ABAB1A-6BFC-4947-9C79-FFE73FDBA837}">
      <dgm:prSet/>
      <dgm:spPr/>
      <dgm:t>
        <a:bodyPr/>
        <a:lstStyle/>
        <a:p>
          <a:endParaRPr lang="ru-RU"/>
        </a:p>
      </dgm:t>
    </dgm:pt>
    <dgm:pt modelId="{796DB91D-DFD5-4986-B0C4-8A0488820533}" type="pres">
      <dgm:prSet presAssocID="{AA416170-596F-456A-8DA8-BD878421C96D}" presName="linearFlow" presStyleCnt="0">
        <dgm:presLayoutVars>
          <dgm:resizeHandles val="exact"/>
        </dgm:presLayoutVars>
      </dgm:prSet>
      <dgm:spPr/>
      <dgm:t>
        <a:bodyPr/>
        <a:lstStyle/>
        <a:p>
          <a:endParaRPr lang="ru-RU"/>
        </a:p>
      </dgm:t>
    </dgm:pt>
    <dgm:pt modelId="{65650429-C019-4296-9BCA-D06BA262A80A}" type="pres">
      <dgm:prSet presAssocID="{46C1124E-1639-4A1B-BF41-D3422A2F1CDF}" presName="node" presStyleLbl="node1" presStyleIdx="0" presStyleCnt="6" custScaleX="117602">
        <dgm:presLayoutVars>
          <dgm:bulletEnabled val="1"/>
        </dgm:presLayoutVars>
      </dgm:prSet>
      <dgm:spPr/>
      <dgm:t>
        <a:bodyPr/>
        <a:lstStyle/>
        <a:p>
          <a:endParaRPr lang="ru-RU"/>
        </a:p>
      </dgm:t>
    </dgm:pt>
    <dgm:pt modelId="{DC8C3167-1299-490A-AE50-3C1C2CED1A0B}" type="pres">
      <dgm:prSet presAssocID="{93D2CFD0-82D2-4BE3-A401-1E4E3E83A4FE}" presName="sibTrans" presStyleLbl="sibTrans2D1" presStyleIdx="0" presStyleCnt="5"/>
      <dgm:spPr/>
      <dgm:t>
        <a:bodyPr/>
        <a:lstStyle/>
        <a:p>
          <a:endParaRPr lang="ru-RU"/>
        </a:p>
      </dgm:t>
    </dgm:pt>
    <dgm:pt modelId="{D7517057-6916-411B-8902-0432451EC70C}" type="pres">
      <dgm:prSet presAssocID="{93D2CFD0-82D2-4BE3-A401-1E4E3E83A4FE}" presName="connectorText" presStyleLbl="sibTrans2D1" presStyleIdx="0" presStyleCnt="5"/>
      <dgm:spPr/>
      <dgm:t>
        <a:bodyPr/>
        <a:lstStyle/>
        <a:p>
          <a:endParaRPr lang="ru-RU"/>
        </a:p>
      </dgm:t>
    </dgm:pt>
    <dgm:pt modelId="{857F2182-35A1-4CD5-AAD1-9ADDA8423901}" type="pres">
      <dgm:prSet presAssocID="{00260D47-F715-4DCF-86ED-91F5111108D2}" presName="node" presStyleLbl="node1" presStyleIdx="1" presStyleCnt="6" custScaleX="130668">
        <dgm:presLayoutVars>
          <dgm:bulletEnabled val="1"/>
        </dgm:presLayoutVars>
      </dgm:prSet>
      <dgm:spPr/>
      <dgm:t>
        <a:bodyPr/>
        <a:lstStyle/>
        <a:p>
          <a:endParaRPr lang="ru-RU"/>
        </a:p>
      </dgm:t>
    </dgm:pt>
    <dgm:pt modelId="{F3FA7A54-7A7B-4D4D-AFA1-8D8E1E3DBE59}" type="pres">
      <dgm:prSet presAssocID="{93F50F05-76DC-4400-BBE6-1895D9AC0975}" presName="sibTrans" presStyleLbl="sibTrans2D1" presStyleIdx="1" presStyleCnt="5"/>
      <dgm:spPr/>
      <dgm:t>
        <a:bodyPr/>
        <a:lstStyle/>
        <a:p>
          <a:endParaRPr lang="ru-RU"/>
        </a:p>
      </dgm:t>
    </dgm:pt>
    <dgm:pt modelId="{824EDC08-5532-4834-9DC6-52CE13BD5CC3}" type="pres">
      <dgm:prSet presAssocID="{93F50F05-76DC-4400-BBE6-1895D9AC0975}" presName="connectorText" presStyleLbl="sibTrans2D1" presStyleIdx="1" presStyleCnt="5"/>
      <dgm:spPr/>
      <dgm:t>
        <a:bodyPr/>
        <a:lstStyle/>
        <a:p>
          <a:endParaRPr lang="ru-RU"/>
        </a:p>
      </dgm:t>
    </dgm:pt>
    <dgm:pt modelId="{20180861-606B-4CC0-8BB5-A6B3423E2E02}" type="pres">
      <dgm:prSet presAssocID="{DBC9BE3C-C2E9-40D1-AA87-FE69D3B1931A}" presName="node" presStyleLbl="node1" presStyleIdx="2" presStyleCnt="6" custScaleX="148962">
        <dgm:presLayoutVars>
          <dgm:bulletEnabled val="1"/>
        </dgm:presLayoutVars>
      </dgm:prSet>
      <dgm:spPr/>
      <dgm:t>
        <a:bodyPr/>
        <a:lstStyle/>
        <a:p>
          <a:endParaRPr lang="ru-RU"/>
        </a:p>
      </dgm:t>
    </dgm:pt>
    <dgm:pt modelId="{EE409A81-1B67-4822-918F-23285C0493D8}" type="pres">
      <dgm:prSet presAssocID="{5C674EF5-827F-42F6-B045-C7E61FDFF9B5}" presName="sibTrans" presStyleLbl="sibTrans2D1" presStyleIdx="2" presStyleCnt="5"/>
      <dgm:spPr/>
      <dgm:t>
        <a:bodyPr/>
        <a:lstStyle/>
        <a:p>
          <a:endParaRPr lang="ru-RU"/>
        </a:p>
      </dgm:t>
    </dgm:pt>
    <dgm:pt modelId="{B856945E-9108-4FFE-831C-92602B8FC0CC}" type="pres">
      <dgm:prSet presAssocID="{5C674EF5-827F-42F6-B045-C7E61FDFF9B5}" presName="connectorText" presStyleLbl="sibTrans2D1" presStyleIdx="2" presStyleCnt="5"/>
      <dgm:spPr/>
      <dgm:t>
        <a:bodyPr/>
        <a:lstStyle/>
        <a:p>
          <a:endParaRPr lang="ru-RU"/>
        </a:p>
      </dgm:t>
    </dgm:pt>
    <dgm:pt modelId="{0BED4812-BCE4-4BAB-8BCF-CCFB3FDF2E2C}" type="pres">
      <dgm:prSet presAssocID="{A228855E-8D4B-46B9-9276-B42A7E13C990}" presName="node" presStyleLbl="node1" presStyleIdx="3" presStyleCnt="6" custScaleX="165513">
        <dgm:presLayoutVars>
          <dgm:bulletEnabled val="1"/>
        </dgm:presLayoutVars>
      </dgm:prSet>
      <dgm:spPr/>
      <dgm:t>
        <a:bodyPr/>
        <a:lstStyle/>
        <a:p>
          <a:endParaRPr lang="ru-RU"/>
        </a:p>
      </dgm:t>
    </dgm:pt>
    <dgm:pt modelId="{94817E73-0AFC-413B-A8FC-49CD5312414F}" type="pres">
      <dgm:prSet presAssocID="{EF29DB44-C3B9-4E43-82D4-65FD5EC3B87C}" presName="sibTrans" presStyleLbl="sibTrans2D1" presStyleIdx="3" presStyleCnt="5"/>
      <dgm:spPr/>
      <dgm:t>
        <a:bodyPr/>
        <a:lstStyle/>
        <a:p>
          <a:endParaRPr lang="ru-RU"/>
        </a:p>
      </dgm:t>
    </dgm:pt>
    <dgm:pt modelId="{53A8FBF3-155F-4AF0-BDD8-485985CAECA4}" type="pres">
      <dgm:prSet presAssocID="{EF29DB44-C3B9-4E43-82D4-65FD5EC3B87C}" presName="connectorText" presStyleLbl="sibTrans2D1" presStyleIdx="3" presStyleCnt="5"/>
      <dgm:spPr/>
      <dgm:t>
        <a:bodyPr/>
        <a:lstStyle/>
        <a:p>
          <a:endParaRPr lang="ru-RU"/>
        </a:p>
      </dgm:t>
    </dgm:pt>
    <dgm:pt modelId="{F9C82F9B-C478-4F1E-8409-1B882678185C}" type="pres">
      <dgm:prSet presAssocID="{2B009568-9B57-4A98-A7A4-292B6725C236}" presName="node" presStyleLbl="node1" presStyleIdx="4" presStyleCnt="6" custScaleX="182064">
        <dgm:presLayoutVars>
          <dgm:bulletEnabled val="1"/>
        </dgm:presLayoutVars>
      </dgm:prSet>
      <dgm:spPr/>
      <dgm:t>
        <a:bodyPr/>
        <a:lstStyle/>
        <a:p>
          <a:endParaRPr lang="ru-RU"/>
        </a:p>
      </dgm:t>
    </dgm:pt>
    <dgm:pt modelId="{89F211D0-8DEB-47C6-91D8-9B1BD5D231BD}" type="pres">
      <dgm:prSet presAssocID="{AC0C2637-CA81-4AFB-B86E-E8138DB7E6CF}" presName="sibTrans" presStyleLbl="sibTrans2D1" presStyleIdx="4" presStyleCnt="5"/>
      <dgm:spPr/>
      <dgm:t>
        <a:bodyPr/>
        <a:lstStyle/>
        <a:p>
          <a:endParaRPr lang="ru-RU"/>
        </a:p>
      </dgm:t>
    </dgm:pt>
    <dgm:pt modelId="{1E11A7EC-EE3B-45FB-A8F5-FF1026CD4236}" type="pres">
      <dgm:prSet presAssocID="{AC0C2637-CA81-4AFB-B86E-E8138DB7E6CF}" presName="connectorText" presStyleLbl="sibTrans2D1" presStyleIdx="4" presStyleCnt="5"/>
      <dgm:spPr/>
      <dgm:t>
        <a:bodyPr/>
        <a:lstStyle/>
        <a:p>
          <a:endParaRPr lang="ru-RU"/>
        </a:p>
      </dgm:t>
    </dgm:pt>
    <dgm:pt modelId="{F5F2AFAB-12BB-4C81-8309-4A42B37C7938}" type="pres">
      <dgm:prSet presAssocID="{97F04D31-6A19-46F8-AB83-A2000F90CF15}" presName="node" presStyleLbl="node1" presStyleIdx="5" presStyleCnt="6" custScaleX="198616">
        <dgm:presLayoutVars>
          <dgm:bulletEnabled val="1"/>
        </dgm:presLayoutVars>
      </dgm:prSet>
      <dgm:spPr/>
      <dgm:t>
        <a:bodyPr/>
        <a:lstStyle/>
        <a:p>
          <a:endParaRPr lang="ru-RU"/>
        </a:p>
      </dgm:t>
    </dgm:pt>
  </dgm:ptLst>
  <dgm:cxnLst>
    <dgm:cxn modelId="{81D46124-7E7F-4A1A-8FEA-99DFA4709ADC}" srcId="{AA416170-596F-456A-8DA8-BD878421C96D}" destId="{00260D47-F715-4DCF-86ED-91F5111108D2}" srcOrd="1" destOrd="0" parTransId="{43333137-A73A-4FAE-B7F2-D40D0121DEA1}" sibTransId="{93F50F05-76DC-4400-BBE6-1895D9AC0975}"/>
    <dgm:cxn modelId="{28AC59F2-143D-49B9-8BD2-97A8F11C6820}" type="presOf" srcId="{AC0C2637-CA81-4AFB-B86E-E8138DB7E6CF}" destId="{1E11A7EC-EE3B-45FB-A8F5-FF1026CD4236}" srcOrd="1" destOrd="0" presId="urn:microsoft.com/office/officeart/2005/8/layout/process2"/>
    <dgm:cxn modelId="{B3788F52-60D7-4531-9957-12215830BC6B}" type="presOf" srcId="{2B009568-9B57-4A98-A7A4-292B6725C236}" destId="{F9C82F9B-C478-4F1E-8409-1B882678185C}" srcOrd="0" destOrd="0" presId="urn:microsoft.com/office/officeart/2005/8/layout/process2"/>
    <dgm:cxn modelId="{764C73EA-CC43-41AE-A1C5-05C294825560}" srcId="{AA416170-596F-456A-8DA8-BD878421C96D}" destId="{A228855E-8D4B-46B9-9276-B42A7E13C990}" srcOrd="3" destOrd="0" parTransId="{1C6A5EC9-49EE-4D2E-B37A-66CEC7055F20}" sibTransId="{EF29DB44-C3B9-4E43-82D4-65FD5EC3B87C}"/>
    <dgm:cxn modelId="{1359C319-DB53-4815-B975-EB70AF665348}" srcId="{AA416170-596F-456A-8DA8-BD878421C96D}" destId="{2B009568-9B57-4A98-A7A4-292B6725C236}" srcOrd="4" destOrd="0" parTransId="{898C8E1B-393B-4931-9D61-45C5D8BD5306}" sibTransId="{AC0C2637-CA81-4AFB-B86E-E8138DB7E6CF}"/>
    <dgm:cxn modelId="{5538890A-E099-47C8-A112-3A98C0669F6F}" srcId="{AA416170-596F-456A-8DA8-BD878421C96D}" destId="{46C1124E-1639-4A1B-BF41-D3422A2F1CDF}" srcOrd="0" destOrd="0" parTransId="{83DB6014-4882-4001-B2ED-D8AF9B94674C}" sibTransId="{93D2CFD0-82D2-4BE3-A401-1E4E3E83A4FE}"/>
    <dgm:cxn modelId="{A96F403B-EC16-4475-9F71-C4B8469B12DB}" type="presOf" srcId="{EF29DB44-C3B9-4E43-82D4-65FD5EC3B87C}" destId="{94817E73-0AFC-413B-A8FC-49CD5312414F}" srcOrd="0" destOrd="0" presId="urn:microsoft.com/office/officeart/2005/8/layout/process2"/>
    <dgm:cxn modelId="{0F8FA56A-D511-4A43-A4B2-A66774491C19}" type="presOf" srcId="{93D2CFD0-82D2-4BE3-A401-1E4E3E83A4FE}" destId="{D7517057-6916-411B-8902-0432451EC70C}" srcOrd="1" destOrd="0" presId="urn:microsoft.com/office/officeart/2005/8/layout/process2"/>
    <dgm:cxn modelId="{FB762A00-FE29-40E5-BC22-EE48AA74FD78}" type="presOf" srcId="{00260D47-F715-4DCF-86ED-91F5111108D2}" destId="{857F2182-35A1-4CD5-AAD1-9ADDA8423901}" srcOrd="0" destOrd="0" presId="urn:microsoft.com/office/officeart/2005/8/layout/process2"/>
    <dgm:cxn modelId="{9D7D80A8-9C17-4581-9E9D-F131BDED2D3A}" type="presOf" srcId="{93F50F05-76DC-4400-BBE6-1895D9AC0975}" destId="{F3FA7A54-7A7B-4D4D-AFA1-8D8E1E3DBE59}" srcOrd="0" destOrd="0" presId="urn:microsoft.com/office/officeart/2005/8/layout/process2"/>
    <dgm:cxn modelId="{44CE6875-4993-466B-8CED-900A3B08AFA7}" type="presOf" srcId="{5C674EF5-827F-42F6-B045-C7E61FDFF9B5}" destId="{B856945E-9108-4FFE-831C-92602B8FC0CC}" srcOrd="1" destOrd="0" presId="urn:microsoft.com/office/officeart/2005/8/layout/process2"/>
    <dgm:cxn modelId="{F5A24E19-D939-4679-97F2-4896D63AA274}" type="presOf" srcId="{DBC9BE3C-C2E9-40D1-AA87-FE69D3B1931A}" destId="{20180861-606B-4CC0-8BB5-A6B3423E2E02}" srcOrd="0" destOrd="0" presId="urn:microsoft.com/office/officeart/2005/8/layout/process2"/>
    <dgm:cxn modelId="{1B65F162-2BB0-4652-84B1-94A837897EF7}" type="presOf" srcId="{46C1124E-1639-4A1B-BF41-D3422A2F1CDF}" destId="{65650429-C019-4296-9BCA-D06BA262A80A}" srcOrd="0" destOrd="0" presId="urn:microsoft.com/office/officeart/2005/8/layout/process2"/>
    <dgm:cxn modelId="{E7ABAB1A-6BFC-4947-9C79-FFE73FDBA837}" srcId="{AA416170-596F-456A-8DA8-BD878421C96D}" destId="{97F04D31-6A19-46F8-AB83-A2000F90CF15}" srcOrd="5" destOrd="0" parTransId="{1AABF442-4FA0-48B4-A0ED-A6AD0D144662}" sibTransId="{1A94D568-3703-43FB-B453-09DA317B6B01}"/>
    <dgm:cxn modelId="{9E9B4980-21DA-4338-B44E-AD1EB68D493B}" type="presOf" srcId="{AC0C2637-CA81-4AFB-B86E-E8138DB7E6CF}" destId="{89F211D0-8DEB-47C6-91D8-9B1BD5D231BD}" srcOrd="0" destOrd="0" presId="urn:microsoft.com/office/officeart/2005/8/layout/process2"/>
    <dgm:cxn modelId="{EFF02C4F-7ABB-45A4-8ABC-4A006E6056A1}" type="presOf" srcId="{93D2CFD0-82D2-4BE3-A401-1E4E3E83A4FE}" destId="{DC8C3167-1299-490A-AE50-3C1C2CED1A0B}" srcOrd="0" destOrd="0" presId="urn:microsoft.com/office/officeart/2005/8/layout/process2"/>
    <dgm:cxn modelId="{786A3BD6-98F7-4D32-9341-E419E546D484}" type="presOf" srcId="{EF29DB44-C3B9-4E43-82D4-65FD5EC3B87C}" destId="{53A8FBF3-155F-4AF0-BDD8-485985CAECA4}" srcOrd="1" destOrd="0" presId="urn:microsoft.com/office/officeart/2005/8/layout/process2"/>
    <dgm:cxn modelId="{3153FB4F-B349-4455-ACC2-95660B3177C2}" type="presOf" srcId="{97F04D31-6A19-46F8-AB83-A2000F90CF15}" destId="{F5F2AFAB-12BB-4C81-8309-4A42B37C7938}" srcOrd="0" destOrd="0" presId="urn:microsoft.com/office/officeart/2005/8/layout/process2"/>
    <dgm:cxn modelId="{891BF5DE-81C0-43AE-8B97-F2591D98D0A0}" type="presOf" srcId="{AA416170-596F-456A-8DA8-BD878421C96D}" destId="{796DB91D-DFD5-4986-B0C4-8A0488820533}" srcOrd="0" destOrd="0" presId="urn:microsoft.com/office/officeart/2005/8/layout/process2"/>
    <dgm:cxn modelId="{16E5A439-8C34-49AA-925F-A800DF082C8D}" type="presOf" srcId="{A228855E-8D4B-46B9-9276-B42A7E13C990}" destId="{0BED4812-BCE4-4BAB-8BCF-CCFB3FDF2E2C}" srcOrd="0" destOrd="0" presId="urn:microsoft.com/office/officeart/2005/8/layout/process2"/>
    <dgm:cxn modelId="{62B52229-0B40-4559-86B4-2B3E8F768015}" srcId="{AA416170-596F-456A-8DA8-BD878421C96D}" destId="{DBC9BE3C-C2E9-40D1-AA87-FE69D3B1931A}" srcOrd="2" destOrd="0" parTransId="{E46C4A8E-575E-4727-9006-92502A1A8C15}" sibTransId="{5C674EF5-827F-42F6-B045-C7E61FDFF9B5}"/>
    <dgm:cxn modelId="{D58779F4-7D53-4CC8-A611-ADE2BE401097}" type="presOf" srcId="{93F50F05-76DC-4400-BBE6-1895D9AC0975}" destId="{824EDC08-5532-4834-9DC6-52CE13BD5CC3}" srcOrd="1" destOrd="0" presId="urn:microsoft.com/office/officeart/2005/8/layout/process2"/>
    <dgm:cxn modelId="{A7059BA3-73AD-4560-B44D-D2538D165343}" type="presOf" srcId="{5C674EF5-827F-42F6-B045-C7E61FDFF9B5}" destId="{EE409A81-1B67-4822-918F-23285C0493D8}" srcOrd="0" destOrd="0" presId="urn:microsoft.com/office/officeart/2005/8/layout/process2"/>
    <dgm:cxn modelId="{6C363A5F-D158-4195-B8EB-A1E937F9E55F}" type="presParOf" srcId="{796DB91D-DFD5-4986-B0C4-8A0488820533}" destId="{65650429-C019-4296-9BCA-D06BA262A80A}" srcOrd="0" destOrd="0" presId="urn:microsoft.com/office/officeart/2005/8/layout/process2"/>
    <dgm:cxn modelId="{B246F185-4FE0-4451-B655-611911316E13}" type="presParOf" srcId="{796DB91D-DFD5-4986-B0C4-8A0488820533}" destId="{DC8C3167-1299-490A-AE50-3C1C2CED1A0B}" srcOrd="1" destOrd="0" presId="urn:microsoft.com/office/officeart/2005/8/layout/process2"/>
    <dgm:cxn modelId="{DCEC6297-749E-4A92-964A-D1EA296184BB}" type="presParOf" srcId="{DC8C3167-1299-490A-AE50-3C1C2CED1A0B}" destId="{D7517057-6916-411B-8902-0432451EC70C}" srcOrd="0" destOrd="0" presId="urn:microsoft.com/office/officeart/2005/8/layout/process2"/>
    <dgm:cxn modelId="{419D1370-1875-4BC7-8F92-1C2115E8FAEF}" type="presParOf" srcId="{796DB91D-DFD5-4986-B0C4-8A0488820533}" destId="{857F2182-35A1-4CD5-AAD1-9ADDA8423901}" srcOrd="2" destOrd="0" presId="urn:microsoft.com/office/officeart/2005/8/layout/process2"/>
    <dgm:cxn modelId="{87E3CFFD-4562-44BA-8B61-3EE88200D5E5}" type="presParOf" srcId="{796DB91D-DFD5-4986-B0C4-8A0488820533}" destId="{F3FA7A54-7A7B-4D4D-AFA1-8D8E1E3DBE59}" srcOrd="3" destOrd="0" presId="urn:microsoft.com/office/officeart/2005/8/layout/process2"/>
    <dgm:cxn modelId="{231A8657-844C-47BA-B07C-162B0C2CB87C}" type="presParOf" srcId="{F3FA7A54-7A7B-4D4D-AFA1-8D8E1E3DBE59}" destId="{824EDC08-5532-4834-9DC6-52CE13BD5CC3}" srcOrd="0" destOrd="0" presId="urn:microsoft.com/office/officeart/2005/8/layout/process2"/>
    <dgm:cxn modelId="{A8FCEBD4-0C30-4F8F-93B8-D21B7749B9C5}" type="presParOf" srcId="{796DB91D-DFD5-4986-B0C4-8A0488820533}" destId="{20180861-606B-4CC0-8BB5-A6B3423E2E02}" srcOrd="4" destOrd="0" presId="urn:microsoft.com/office/officeart/2005/8/layout/process2"/>
    <dgm:cxn modelId="{A41B2567-3C44-4D66-AC8C-9435357AA50A}" type="presParOf" srcId="{796DB91D-DFD5-4986-B0C4-8A0488820533}" destId="{EE409A81-1B67-4822-918F-23285C0493D8}" srcOrd="5" destOrd="0" presId="urn:microsoft.com/office/officeart/2005/8/layout/process2"/>
    <dgm:cxn modelId="{6F97E84C-46FE-4927-A8ED-1B797CCECA14}" type="presParOf" srcId="{EE409A81-1B67-4822-918F-23285C0493D8}" destId="{B856945E-9108-4FFE-831C-92602B8FC0CC}" srcOrd="0" destOrd="0" presId="urn:microsoft.com/office/officeart/2005/8/layout/process2"/>
    <dgm:cxn modelId="{F1FF5C60-7D4B-47F3-B499-E48F62AD9A55}" type="presParOf" srcId="{796DB91D-DFD5-4986-B0C4-8A0488820533}" destId="{0BED4812-BCE4-4BAB-8BCF-CCFB3FDF2E2C}" srcOrd="6" destOrd="0" presId="urn:microsoft.com/office/officeart/2005/8/layout/process2"/>
    <dgm:cxn modelId="{AC7E96A9-A5F0-470B-83EB-1D85B941BE2B}" type="presParOf" srcId="{796DB91D-DFD5-4986-B0C4-8A0488820533}" destId="{94817E73-0AFC-413B-A8FC-49CD5312414F}" srcOrd="7" destOrd="0" presId="urn:microsoft.com/office/officeart/2005/8/layout/process2"/>
    <dgm:cxn modelId="{E5C9154F-2FD8-44D8-951F-F24F28E123E5}" type="presParOf" srcId="{94817E73-0AFC-413B-A8FC-49CD5312414F}" destId="{53A8FBF3-155F-4AF0-BDD8-485985CAECA4}" srcOrd="0" destOrd="0" presId="urn:microsoft.com/office/officeart/2005/8/layout/process2"/>
    <dgm:cxn modelId="{1E62633C-9E09-4A6C-91BF-0E68A8FD315D}" type="presParOf" srcId="{796DB91D-DFD5-4986-B0C4-8A0488820533}" destId="{F9C82F9B-C478-4F1E-8409-1B882678185C}" srcOrd="8" destOrd="0" presId="urn:microsoft.com/office/officeart/2005/8/layout/process2"/>
    <dgm:cxn modelId="{C2087DFF-42FC-4C9E-9D83-B0702E37A48F}" type="presParOf" srcId="{796DB91D-DFD5-4986-B0C4-8A0488820533}" destId="{89F211D0-8DEB-47C6-91D8-9B1BD5D231BD}" srcOrd="9" destOrd="0" presId="urn:microsoft.com/office/officeart/2005/8/layout/process2"/>
    <dgm:cxn modelId="{174A9A96-DAF0-4F73-8FE8-B1718CF5DC74}" type="presParOf" srcId="{89F211D0-8DEB-47C6-91D8-9B1BD5D231BD}" destId="{1E11A7EC-EE3B-45FB-A8F5-FF1026CD4236}" srcOrd="0" destOrd="0" presId="urn:microsoft.com/office/officeart/2005/8/layout/process2"/>
    <dgm:cxn modelId="{04167243-9503-426A-9261-B2B684D5F628}" type="presParOf" srcId="{796DB91D-DFD5-4986-B0C4-8A0488820533}" destId="{F5F2AFAB-12BB-4C81-8309-4A42B37C7938}" srcOrd="1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9EFA62-57E2-4553-80A0-7F263AC8E2A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3F59AB06-8B15-4B4F-9C8E-A426152137B3}">
      <dgm:prSet phldrT="[Текст]"/>
      <dgm:spPr/>
      <dgm:t>
        <a:bodyPr/>
        <a:lstStyle/>
        <a:p>
          <a:r>
            <a:rPr lang="ru-RU" dirty="0" smtClean="0"/>
            <a:t>негативизм</a:t>
          </a:r>
          <a:endParaRPr lang="ru-RU" dirty="0"/>
        </a:p>
      </dgm:t>
    </dgm:pt>
    <dgm:pt modelId="{EC5E08FF-2690-4DFD-B738-C21F2FB37AAC}" type="parTrans" cxnId="{55052401-A595-4AEB-A05C-646519F0EBCC}">
      <dgm:prSet/>
      <dgm:spPr/>
      <dgm:t>
        <a:bodyPr/>
        <a:lstStyle/>
        <a:p>
          <a:endParaRPr lang="ru-RU"/>
        </a:p>
      </dgm:t>
    </dgm:pt>
    <dgm:pt modelId="{F6D84B01-B79F-489B-8432-4C8C16B8BF29}" type="sibTrans" cxnId="{55052401-A595-4AEB-A05C-646519F0EBCC}">
      <dgm:prSet/>
      <dgm:spPr/>
      <dgm:t>
        <a:bodyPr/>
        <a:lstStyle/>
        <a:p>
          <a:endParaRPr lang="ru-RU"/>
        </a:p>
      </dgm:t>
    </dgm:pt>
    <dgm:pt modelId="{42A002FC-EFA4-43E4-8E00-EE536AB8A667}">
      <dgm:prSet phldrT="[Текст]"/>
      <dgm:spPr/>
      <dgm:t>
        <a:bodyPr/>
        <a:lstStyle/>
        <a:p>
          <a:r>
            <a:rPr lang="ru-RU" dirty="0" smtClean="0"/>
            <a:t>упрямство</a:t>
          </a:r>
          <a:endParaRPr lang="ru-RU" dirty="0"/>
        </a:p>
      </dgm:t>
    </dgm:pt>
    <dgm:pt modelId="{E1ABB2F9-5F96-4A78-81D7-C0CF7BCFBE2A}" type="parTrans" cxnId="{41563C05-9501-4F7C-A554-0E6931FC2283}">
      <dgm:prSet/>
      <dgm:spPr/>
      <dgm:t>
        <a:bodyPr/>
        <a:lstStyle/>
        <a:p>
          <a:endParaRPr lang="ru-RU"/>
        </a:p>
      </dgm:t>
    </dgm:pt>
    <dgm:pt modelId="{3C432684-9A24-4C42-9203-68B5F8AA5A92}" type="sibTrans" cxnId="{41563C05-9501-4F7C-A554-0E6931FC2283}">
      <dgm:prSet/>
      <dgm:spPr/>
      <dgm:t>
        <a:bodyPr/>
        <a:lstStyle/>
        <a:p>
          <a:endParaRPr lang="ru-RU"/>
        </a:p>
      </dgm:t>
    </dgm:pt>
    <dgm:pt modelId="{C4672840-867A-48B8-A4AE-57BFC066D0DF}">
      <dgm:prSet phldrT="[Текст]"/>
      <dgm:spPr/>
      <dgm:t>
        <a:bodyPr/>
        <a:lstStyle/>
        <a:p>
          <a:r>
            <a:rPr lang="ru-RU" dirty="0" smtClean="0"/>
            <a:t>строптивость</a:t>
          </a:r>
          <a:endParaRPr lang="ru-RU" dirty="0"/>
        </a:p>
      </dgm:t>
    </dgm:pt>
    <dgm:pt modelId="{9CDB1737-D0D2-45A9-AE42-DE2439ADF6FD}" type="parTrans" cxnId="{4FCADFF5-CA4E-4B85-ADAA-5F0ABACE8F12}">
      <dgm:prSet/>
      <dgm:spPr/>
      <dgm:t>
        <a:bodyPr/>
        <a:lstStyle/>
        <a:p>
          <a:endParaRPr lang="ru-RU"/>
        </a:p>
      </dgm:t>
    </dgm:pt>
    <dgm:pt modelId="{5E5C2B85-2A66-446D-A837-C61D68E5F254}" type="sibTrans" cxnId="{4FCADFF5-CA4E-4B85-ADAA-5F0ABACE8F12}">
      <dgm:prSet/>
      <dgm:spPr/>
      <dgm:t>
        <a:bodyPr/>
        <a:lstStyle/>
        <a:p>
          <a:endParaRPr lang="ru-RU"/>
        </a:p>
      </dgm:t>
    </dgm:pt>
    <dgm:pt modelId="{D991505A-FFD6-48DB-AD99-ADA16569DB5A}">
      <dgm:prSet phldrT="[Текст]"/>
      <dgm:spPr/>
      <dgm:t>
        <a:bodyPr/>
        <a:lstStyle/>
        <a:p>
          <a:r>
            <a:rPr lang="ru-RU" dirty="0" smtClean="0"/>
            <a:t>своеволие</a:t>
          </a:r>
          <a:endParaRPr lang="ru-RU" dirty="0"/>
        </a:p>
      </dgm:t>
    </dgm:pt>
    <dgm:pt modelId="{80DCD2F3-8087-4AEB-82B4-7D0F60F38161}" type="parTrans" cxnId="{1C77E522-2B24-45B4-A75D-B68702C23C60}">
      <dgm:prSet/>
      <dgm:spPr/>
      <dgm:t>
        <a:bodyPr/>
        <a:lstStyle/>
        <a:p>
          <a:endParaRPr lang="ru-RU"/>
        </a:p>
      </dgm:t>
    </dgm:pt>
    <dgm:pt modelId="{412FDBB9-BCEF-4B21-9887-832147473E2D}" type="sibTrans" cxnId="{1C77E522-2B24-45B4-A75D-B68702C23C60}">
      <dgm:prSet/>
      <dgm:spPr/>
      <dgm:t>
        <a:bodyPr/>
        <a:lstStyle/>
        <a:p>
          <a:endParaRPr lang="ru-RU"/>
        </a:p>
      </dgm:t>
    </dgm:pt>
    <dgm:pt modelId="{B68384C3-6797-4C06-A075-7C45AD44694D}">
      <dgm:prSet phldrT="[Текст]"/>
      <dgm:spPr/>
      <dgm:t>
        <a:bodyPr/>
        <a:lstStyle/>
        <a:p>
          <a:r>
            <a:rPr lang="ru-RU" dirty="0" smtClean="0"/>
            <a:t>Протест-бунт</a:t>
          </a:r>
          <a:endParaRPr lang="ru-RU" dirty="0"/>
        </a:p>
      </dgm:t>
    </dgm:pt>
    <dgm:pt modelId="{AFFA3BB5-F013-4B35-AEB4-96DD787578A5}" type="parTrans" cxnId="{029C7236-5F25-4F85-964B-79A704C4B815}">
      <dgm:prSet/>
      <dgm:spPr/>
      <dgm:t>
        <a:bodyPr/>
        <a:lstStyle/>
        <a:p>
          <a:endParaRPr lang="ru-RU"/>
        </a:p>
      </dgm:t>
    </dgm:pt>
    <dgm:pt modelId="{32FFB067-C01F-433C-88B0-8C81A144DA5B}" type="sibTrans" cxnId="{029C7236-5F25-4F85-964B-79A704C4B815}">
      <dgm:prSet/>
      <dgm:spPr/>
      <dgm:t>
        <a:bodyPr/>
        <a:lstStyle/>
        <a:p>
          <a:endParaRPr lang="ru-RU"/>
        </a:p>
      </dgm:t>
    </dgm:pt>
    <dgm:pt modelId="{D6B738B7-700C-4C0B-87C8-00AD7F434AB0}">
      <dgm:prSet/>
      <dgm:spPr/>
      <dgm:t>
        <a:bodyPr/>
        <a:lstStyle/>
        <a:p>
          <a:r>
            <a:rPr lang="ru-RU" dirty="0" smtClean="0"/>
            <a:t>обесценивание</a:t>
          </a:r>
          <a:endParaRPr lang="ru-RU" dirty="0"/>
        </a:p>
      </dgm:t>
    </dgm:pt>
    <dgm:pt modelId="{B7EC75B3-2C02-4CA3-BF0D-5A125411759B}" type="parTrans" cxnId="{CB9DEB7E-1E23-4766-951A-21C36D0E8090}">
      <dgm:prSet/>
      <dgm:spPr/>
      <dgm:t>
        <a:bodyPr/>
        <a:lstStyle/>
        <a:p>
          <a:endParaRPr lang="ru-RU"/>
        </a:p>
      </dgm:t>
    </dgm:pt>
    <dgm:pt modelId="{C6E73050-47A3-432C-A1F8-2FED9358C4C9}" type="sibTrans" cxnId="{CB9DEB7E-1E23-4766-951A-21C36D0E8090}">
      <dgm:prSet/>
      <dgm:spPr/>
      <dgm:t>
        <a:bodyPr/>
        <a:lstStyle/>
        <a:p>
          <a:endParaRPr lang="ru-RU"/>
        </a:p>
      </dgm:t>
    </dgm:pt>
    <dgm:pt modelId="{E2EDCDD4-7BE1-4D7E-8944-124686DAFFD9}">
      <dgm:prSet/>
      <dgm:spPr/>
      <dgm:t>
        <a:bodyPr/>
        <a:lstStyle/>
        <a:p>
          <a:r>
            <a:rPr lang="ru-RU" dirty="0" smtClean="0"/>
            <a:t>деспотизм</a:t>
          </a:r>
          <a:endParaRPr lang="ru-RU" dirty="0"/>
        </a:p>
      </dgm:t>
    </dgm:pt>
    <dgm:pt modelId="{50C67858-FE21-40AE-9CD9-E210BD787C91}" type="parTrans" cxnId="{85FA7D7D-0936-4E39-A0DB-520B16E72871}">
      <dgm:prSet/>
      <dgm:spPr/>
      <dgm:t>
        <a:bodyPr/>
        <a:lstStyle/>
        <a:p>
          <a:endParaRPr lang="ru-RU"/>
        </a:p>
      </dgm:t>
    </dgm:pt>
    <dgm:pt modelId="{A5B55B6A-4CA1-4071-9793-5DD7D6ED0C17}" type="sibTrans" cxnId="{85FA7D7D-0936-4E39-A0DB-520B16E72871}">
      <dgm:prSet/>
      <dgm:spPr/>
      <dgm:t>
        <a:bodyPr/>
        <a:lstStyle/>
        <a:p>
          <a:endParaRPr lang="ru-RU"/>
        </a:p>
      </dgm:t>
    </dgm:pt>
    <dgm:pt modelId="{D5CBC7DD-43C4-415C-95B4-7FA6DD928177}" type="pres">
      <dgm:prSet presAssocID="{889EFA62-57E2-4553-80A0-7F263AC8E2A3}" presName="diagram" presStyleCnt="0">
        <dgm:presLayoutVars>
          <dgm:dir/>
          <dgm:resizeHandles val="exact"/>
        </dgm:presLayoutVars>
      </dgm:prSet>
      <dgm:spPr/>
      <dgm:t>
        <a:bodyPr/>
        <a:lstStyle/>
        <a:p>
          <a:endParaRPr lang="ru-RU"/>
        </a:p>
      </dgm:t>
    </dgm:pt>
    <dgm:pt modelId="{4246425C-E44D-4FCB-AA09-B6E144A7E55C}" type="pres">
      <dgm:prSet presAssocID="{3F59AB06-8B15-4B4F-9C8E-A426152137B3}" presName="node" presStyleLbl="node1" presStyleIdx="0" presStyleCnt="7">
        <dgm:presLayoutVars>
          <dgm:bulletEnabled val="1"/>
        </dgm:presLayoutVars>
      </dgm:prSet>
      <dgm:spPr/>
      <dgm:t>
        <a:bodyPr/>
        <a:lstStyle/>
        <a:p>
          <a:endParaRPr lang="ru-RU"/>
        </a:p>
      </dgm:t>
    </dgm:pt>
    <dgm:pt modelId="{DF4CDE84-A621-4881-A704-54FD1A225062}" type="pres">
      <dgm:prSet presAssocID="{F6D84B01-B79F-489B-8432-4C8C16B8BF29}" presName="sibTrans" presStyleCnt="0"/>
      <dgm:spPr/>
    </dgm:pt>
    <dgm:pt modelId="{972530AB-CB97-4743-BE65-2A1B7D180259}" type="pres">
      <dgm:prSet presAssocID="{42A002FC-EFA4-43E4-8E00-EE536AB8A667}" presName="node" presStyleLbl="node1" presStyleIdx="1" presStyleCnt="7">
        <dgm:presLayoutVars>
          <dgm:bulletEnabled val="1"/>
        </dgm:presLayoutVars>
      </dgm:prSet>
      <dgm:spPr/>
      <dgm:t>
        <a:bodyPr/>
        <a:lstStyle/>
        <a:p>
          <a:endParaRPr lang="ru-RU"/>
        </a:p>
      </dgm:t>
    </dgm:pt>
    <dgm:pt modelId="{72DF662B-8875-4237-9301-D9F54DE9858A}" type="pres">
      <dgm:prSet presAssocID="{3C432684-9A24-4C42-9203-68B5F8AA5A92}" presName="sibTrans" presStyleCnt="0"/>
      <dgm:spPr/>
    </dgm:pt>
    <dgm:pt modelId="{13474397-B1C4-4948-9C50-EAAA300A80CC}" type="pres">
      <dgm:prSet presAssocID="{C4672840-867A-48B8-A4AE-57BFC066D0DF}" presName="node" presStyleLbl="node1" presStyleIdx="2" presStyleCnt="7">
        <dgm:presLayoutVars>
          <dgm:bulletEnabled val="1"/>
        </dgm:presLayoutVars>
      </dgm:prSet>
      <dgm:spPr/>
      <dgm:t>
        <a:bodyPr/>
        <a:lstStyle/>
        <a:p>
          <a:endParaRPr lang="ru-RU"/>
        </a:p>
      </dgm:t>
    </dgm:pt>
    <dgm:pt modelId="{6CBAAD1F-B6DA-45A3-ABBC-156EA09A3457}" type="pres">
      <dgm:prSet presAssocID="{5E5C2B85-2A66-446D-A837-C61D68E5F254}" presName="sibTrans" presStyleCnt="0"/>
      <dgm:spPr/>
    </dgm:pt>
    <dgm:pt modelId="{7F788168-0F86-43F0-8FDE-48DB7029DD5F}" type="pres">
      <dgm:prSet presAssocID="{D991505A-FFD6-48DB-AD99-ADA16569DB5A}" presName="node" presStyleLbl="node1" presStyleIdx="3" presStyleCnt="7">
        <dgm:presLayoutVars>
          <dgm:bulletEnabled val="1"/>
        </dgm:presLayoutVars>
      </dgm:prSet>
      <dgm:spPr/>
      <dgm:t>
        <a:bodyPr/>
        <a:lstStyle/>
        <a:p>
          <a:endParaRPr lang="ru-RU"/>
        </a:p>
      </dgm:t>
    </dgm:pt>
    <dgm:pt modelId="{FD7CF58B-EF1C-40A6-B190-B30A0B17D532}" type="pres">
      <dgm:prSet presAssocID="{412FDBB9-BCEF-4B21-9887-832147473E2D}" presName="sibTrans" presStyleCnt="0"/>
      <dgm:spPr/>
    </dgm:pt>
    <dgm:pt modelId="{B33B53DF-57D3-4E8F-9AA8-54DDBC320ABE}" type="pres">
      <dgm:prSet presAssocID="{B68384C3-6797-4C06-A075-7C45AD44694D}" presName="node" presStyleLbl="node1" presStyleIdx="4" presStyleCnt="7">
        <dgm:presLayoutVars>
          <dgm:bulletEnabled val="1"/>
        </dgm:presLayoutVars>
      </dgm:prSet>
      <dgm:spPr/>
      <dgm:t>
        <a:bodyPr/>
        <a:lstStyle/>
        <a:p>
          <a:endParaRPr lang="ru-RU"/>
        </a:p>
      </dgm:t>
    </dgm:pt>
    <dgm:pt modelId="{3D8BC89D-87BF-4A5E-BD22-F1919B6CAFA5}" type="pres">
      <dgm:prSet presAssocID="{32FFB067-C01F-433C-88B0-8C81A144DA5B}" presName="sibTrans" presStyleCnt="0"/>
      <dgm:spPr/>
    </dgm:pt>
    <dgm:pt modelId="{2C67BD4D-F0DC-475E-B916-18F2D807556E}" type="pres">
      <dgm:prSet presAssocID="{D6B738B7-700C-4C0B-87C8-00AD7F434AB0}" presName="node" presStyleLbl="node1" presStyleIdx="5" presStyleCnt="7">
        <dgm:presLayoutVars>
          <dgm:bulletEnabled val="1"/>
        </dgm:presLayoutVars>
      </dgm:prSet>
      <dgm:spPr/>
      <dgm:t>
        <a:bodyPr/>
        <a:lstStyle/>
        <a:p>
          <a:endParaRPr lang="ru-RU"/>
        </a:p>
      </dgm:t>
    </dgm:pt>
    <dgm:pt modelId="{B93B4157-6932-4709-8E1B-2AB791C4321F}" type="pres">
      <dgm:prSet presAssocID="{C6E73050-47A3-432C-A1F8-2FED9358C4C9}" presName="sibTrans" presStyleCnt="0"/>
      <dgm:spPr/>
    </dgm:pt>
    <dgm:pt modelId="{B02AA8DE-E34B-4779-891D-5973D88E058F}" type="pres">
      <dgm:prSet presAssocID="{E2EDCDD4-7BE1-4D7E-8944-124686DAFFD9}" presName="node" presStyleLbl="node1" presStyleIdx="6" presStyleCnt="7">
        <dgm:presLayoutVars>
          <dgm:bulletEnabled val="1"/>
        </dgm:presLayoutVars>
      </dgm:prSet>
      <dgm:spPr/>
      <dgm:t>
        <a:bodyPr/>
        <a:lstStyle/>
        <a:p>
          <a:endParaRPr lang="ru-RU"/>
        </a:p>
      </dgm:t>
    </dgm:pt>
  </dgm:ptLst>
  <dgm:cxnLst>
    <dgm:cxn modelId="{1C77E522-2B24-45B4-A75D-B68702C23C60}" srcId="{889EFA62-57E2-4553-80A0-7F263AC8E2A3}" destId="{D991505A-FFD6-48DB-AD99-ADA16569DB5A}" srcOrd="3" destOrd="0" parTransId="{80DCD2F3-8087-4AEB-82B4-7D0F60F38161}" sibTransId="{412FDBB9-BCEF-4B21-9887-832147473E2D}"/>
    <dgm:cxn modelId="{55052401-A595-4AEB-A05C-646519F0EBCC}" srcId="{889EFA62-57E2-4553-80A0-7F263AC8E2A3}" destId="{3F59AB06-8B15-4B4F-9C8E-A426152137B3}" srcOrd="0" destOrd="0" parTransId="{EC5E08FF-2690-4DFD-B738-C21F2FB37AAC}" sibTransId="{F6D84B01-B79F-489B-8432-4C8C16B8BF29}"/>
    <dgm:cxn modelId="{029C7236-5F25-4F85-964B-79A704C4B815}" srcId="{889EFA62-57E2-4553-80A0-7F263AC8E2A3}" destId="{B68384C3-6797-4C06-A075-7C45AD44694D}" srcOrd="4" destOrd="0" parTransId="{AFFA3BB5-F013-4B35-AEB4-96DD787578A5}" sibTransId="{32FFB067-C01F-433C-88B0-8C81A144DA5B}"/>
    <dgm:cxn modelId="{C7D84205-6E92-46B1-BDD1-37E64C8520AF}" type="presOf" srcId="{E2EDCDD4-7BE1-4D7E-8944-124686DAFFD9}" destId="{B02AA8DE-E34B-4779-891D-5973D88E058F}" srcOrd="0" destOrd="0" presId="urn:microsoft.com/office/officeart/2005/8/layout/default"/>
    <dgm:cxn modelId="{81BAA266-7F5A-4553-A3EC-69CBD9CB569B}" type="presOf" srcId="{D6B738B7-700C-4C0B-87C8-00AD7F434AB0}" destId="{2C67BD4D-F0DC-475E-B916-18F2D807556E}" srcOrd="0" destOrd="0" presId="urn:microsoft.com/office/officeart/2005/8/layout/default"/>
    <dgm:cxn modelId="{41563C05-9501-4F7C-A554-0E6931FC2283}" srcId="{889EFA62-57E2-4553-80A0-7F263AC8E2A3}" destId="{42A002FC-EFA4-43E4-8E00-EE536AB8A667}" srcOrd="1" destOrd="0" parTransId="{E1ABB2F9-5F96-4A78-81D7-C0CF7BCFBE2A}" sibTransId="{3C432684-9A24-4C42-9203-68B5F8AA5A92}"/>
    <dgm:cxn modelId="{A74331E8-E7F1-42A9-B7B7-D70B96BDC27F}" type="presOf" srcId="{D991505A-FFD6-48DB-AD99-ADA16569DB5A}" destId="{7F788168-0F86-43F0-8FDE-48DB7029DD5F}" srcOrd="0" destOrd="0" presId="urn:microsoft.com/office/officeart/2005/8/layout/default"/>
    <dgm:cxn modelId="{133A9843-A910-47F2-A301-8C5595AF5549}" type="presOf" srcId="{C4672840-867A-48B8-A4AE-57BFC066D0DF}" destId="{13474397-B1C4-4948-9C50-EAAA300A80CC}" srcOrd="0" destOrd="0" presId="urn:microsoft.com/office/officeart/2005/8/layout/default"/>
    <dgm:cxn modelId="{20416703-0A7C-40A5-BE13-A704DFD59594}" type="presOf" srcId="{3F59AB06-8B15-4B4F-9C8E-A426152137B3}" destId="{4246425C-E44D-4FCB-AA09-B6E144A7E55C}" srcOrd="0" destOrd="0" presId="urn:microsoft.com/office/officeart/2005/8/layout/default"/>
    <dgm:cxn modelId="{BF2F7D11-D584-40D1-86B6-B8873CFD5F74}" type="presOf" srcId="{889EFA62-57E2-4553-80A0-7F263AC8E2A3}" destId="{D5CBC7DD-43C4-415C-95B4-7FA6DD928177}" srcOrd="0" destOrd="0" presId="urn:microsoft.com/office/officeart/2005/8/layout/default"/>
    <dgm:cxn modelId="{4FCADFF5-CA4E-4B85-ADAA-5F0ABACE8F12}" srcId="{889EFA62-57E2-4553-80A0-7F263AC8E2A3}" destId="{C4672840-867A-48B8-A4AE-57BFC066D0DF}" srcOrd="2" destOrd="0" parTransId="{9CDB1737-D0D2-45A9-AE42-DE2439ADF6FD}" sibTransId="{5E5C2B85-2A66-446D-A837-C61D68E5F254}"/>
    <dgm:cxn modelId="{07CCCA07-1FB4-4BB8-8C7D-D026A6BCCC1F}" type="presOf" srcId="{B68384C3-6797-4C06-A075-7C45AD44694D}" destId="{B33B53DF-57D3-4E8F-9AA8-54DDBC320ABE}" srcOrd="0" destOrd="0" presId="urn:microsoft.com/office/officeart/2005/8/layout/default"/>
    <dgm:cxn modelId="{85FA7D7D-0936-4E39-A0DB-520B16E72871}" srcId="{889EFA62-57E2-4553-80A0-7F263AC8E2A3}" destId="{E2EDCDD4-7BE1-4D7E-8944-124686DAFFD9}" srcOrd="6" destOrd="0" parTransId="{50C67858-FE21-40AE-9CD9-E210BD787C91}" sibTransId="{A5B55B6A-4CA1-4071-9793-5DD7D6ED0C17}"/>
    <dgm:cxn modelId="{79168A18-1A47-419D-B452-3FB87D5CE97A}" type="presOf" srcId="{42A002FC-EFA4-43E4-8E00-EE536AB8A667}" destId="{972530AB-CB97-4743-BE65-2A1B7D180259}" srcOrd="0" destOrd="0" presId="urn:microsoft.com/office/officeart/2005/8/layout/default"/>
    <dgm:cxn modelId="{CB9DEB7E-1E23-4766-951A-21C36D0E8090}" srcId="{889EFA62-57E2-4553-80A0-7F263AC8E2A3}" destId="{D6B738B7-700C-4C0B-87C8-00AD7F434AB0}" srcOrd="5" destOrd="0" parTransId="{B7EC75B3-2C02-4CA3-BF0D-5A125411759B}" sibTransId="{C6E73050-47A3-432C-A1F8-2FED9358C4C9}"/>
    <dgm:cxn modelId="{424B61D6-9F1A-4771-B280-9B732D9C46E3}" type="presParOf" srcId="{D5CBC7DD-43C4-415C-95B4-7FA6DD928177}" destId="{4246425C-E44D-4FCB-AA09-B6E144A7E55C}" srcOrd="0" destOrd="0" presId="urn:microsoft.com/office/officeart/2005/8/layout/default"/>
    <dgm:cxn modelId="{E35E85BE-C3E5-4798-9482-0E11AF877459}" type="presParOf" srcId="{D5CBC7DD-43C4-415C-95B4-7FA6DD928177}" destId="{DF4CDE84-A621-4881-A704-54FD1A225062}" srcOrd="1" destOrd="0" presId="urn:microsoft.com/office/officeart/2005/8/layout/default"/>
    <dgm:cxn modelId="{BD5D7706-A168-4AE4-A74B-CB189F68E251}" type="presParOf" srcId="{D5CBC7DD-43C4-415C-95B4-7FA6DD928177}" destId="{972530AB-CB97-4743-BE65-2A1B7D180259}" srcOrd="2" destOrd="0" presId="urn:microsoft.com/office/officeart/2005/8/layout/default"/>
    <dgm:cxn modelId="{5C65741E-BB14-40AA-85FF-B79C3E57CDEE}" type="presParOf" srcId="{D5CBC7DD-43C4-415C-95B4-7FA6DD928177}" destId="{72DF662B-8875-4237-9301-D9F54DE9858A}" srcOrd="3" destOrd="0" presId="urn:microsoft.com/office/officeart/2005/8/layout/default"/>
    <dgm:cxn modelId="{7A206362-3F17-401D-AFC2-1966182BB25C}" type="presParOf" srcId="{D5CBC7DD-43C4-415C-95B4-7FA6DD928177}" destId="{13474397-B1C4-4948-9C50-EAAA300A80CC}" srcOrd="4" destOrd="0" presId="urn:microsoft.com/office/officeart/2005/8/layout/default"/>
    <dgm:cxn modelId="{33DDAEA0-02B1-474E-92E8-93F43F068034}" type="presParOf" srcId="{D5CBC7DD-43C4-415C-95B4-7FA6DD928177}" destId="{6CBAAD1F-B6DA-45A3-ABBC-156EA09A3457}" srcOrd="5" destOrd="0" presId="urn:microsoft.com/office/officeart/2005/8/layout/default"/>
    <dgm:cxn modelId="{7F165751-FA72-45E4-BF44-09A1B6A9308E}" type="presParOf" srcId="{D5CBC7DD-43C4-415C-95B4-7FA6DD928177}" destId="{7F788168-0F86-43F0-8FDE-48DB7029DD5F}" srcOrd="6" destOrd="0" presId="urn:microsoft.com/office/officeart/2005/8/layout/default"/>
    <dgm:cxn modelId="{C6F5E89C-FF42-4C95-86FD-944EBCD76CCC}" type="presParOf" srcId="{D5CBC7DD-43C4-415C-95B4-7FA6DD928177}" destId="{FD7CF58B-EF1C-40A6-B190-B30A0B17D532}" srcOrd="7" destOrd="0" presId="urn:microsoft.com/office/officeart/2005/8/layout/default"/>
    <dgm:cxn modelId="{2AAE4949-E3FB-4E27-BD41-A3C8E0D78D74}" type="presParOf" srcId="{D5CBC7DD-43C4-415C-95B4-7FA6DD928177}" destId="{B33B53DF-57D3-4E8F-9AA8-54DDBC320ABE}" srcOrd="8" destOrd="0" presId="urn:microsoft.com/office/officeart/2005/8/layout/default"/>
    <dgm:cxn modelId="{D163863C-12F6-4A4A-A906-A0A76E5BD748}" type="presParOf" srcId="{D5CBC7DD-43C4-415C-95B4-7FA6DD928177}" destId="{3D8BC89D-87BF-4A5E-BD22-F1919B6CAFA5}" srcOrd="9" destOrd="0" presId="urn:microsoft.com/office/officeart/2005/8/layout/default"/>
    <dgm:cxn modelId="{085A987E-39FD-4AFF-971A-C556F25DE208}" type="presParOf" srcId="{D5CBC7DD-43C4-415C-95B4-7FA6DD928177}" destId="{2C67BD4D-F0DC-475E-B916-18F2D807556E}" srcOrd="10" destOrd="0" presId="urn:microsoft.com/office/officeart/2005/8/layout/default"/>
    <dgm:cxn modelId="{371CAF70-5C6B-44DC-9704-1FD57AA2AA64}" type="presParOf" srcId="{D5CBC7DD-43C4-415C-95B4-7FA6DD928177}" destId="{B93B4157-6932-4709-8E1B-2AB791C4321F}" srcOrd="11" destOrd="0" presId="urn:microsoft.com/office/officeart/2005/8/layout/default"/>
    <dgm:cxn modelId="{F7296DAC-EB1B-413F-8F33-DEDEB59001C1}" type="presParOf" srcId="{D5CBC7DD-43C4-415C-95B4-7FA6DD928177}" destId="{B02AA8DE-E34B-4779-891D-5973D88E058F}"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84C62B-057D-4B3D-BAD6-D296B487C8BC}">
      <dsp:nvSpPr>
        <dsp:cNvPr id="0" name=""/>
        <dsp:cNvSpPr/>
      </dsp:nvSpPr>
      <dsp:spPr>
        <a:xfrm>
          <a:off x="0" y="384995"/>
          <a:ext cx="5184576" cy="655200"/>
        </a:xfrm>
        <a:prstGeom prst="rect">
          <a:avLst/>
        </a:prstGeom>
        <a:solidFill>
          <a:schemeClr val="lt1">
            <a:alpha val="90000"/>
            <a:hueOff val="0"/>
            <a:satOff val="0"/>
            <a:lumOff val="0"/>
            <a:alphaOff val="0"/>
          </a:schemeClr>
        </a:solidFill>
        <a:ln w="2540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58DCA2-4782-40FF-93B7-FB87FF6F951A}">
      <dsp:nvSpPr>
        <dsp:cNvPr id="0" name=""/>
        <dsp:cNvSpPr/>
      </dsp:nvSpPr>
      <dsp:spPr>
        <a:xfrm>
          <a:off x="259228" y="1235"/>
          <a:ext cx="3629203" cy="767520"/>
        </a:xfrm>
        <a:prstGeom prst="roundRect">
          <a:avLst/>
        </a:prstGeom>
        <a:solidFill>
          <a:schemeClr val="accent5">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75" tIns="0" rIns="137175" bIns="0" numCol="1" spcCol="1270" anchor="ctr" anchorCtr="0">
          <a:noAutofit/>
        </a:bodyPr>
        <a:lstStyle/>
        <a:p>
          <a:pPr lvl="0" algn="l" defTabSz="1155700">
            <a:lnSpc>
              <a:spcPct val="90000"/>
            </a:lnSpc>
            <a:spcBef>
              <a:spcPct val="0"/>
            </a:spcBef>
            <a:spcAft>
              <a:spcPct val="35000"/>
            </a:spcAft>
          </a:pPr>
          <a:r>
            <a:rPr lang="ru-RU" sz="2600" kern="1200" dirty="0" smtClean="0">
              <a:solidFill>
                <a:srgbClr val="FF0000"/>
              </a:solidFill>
            </a:rPr>
            <a:t>осязание</a:t>
          </a:r>
          <a:endParaRPr lang="ru-RU" sz="2600" kern="1200" dirty="0">
            <a:solidFill>
              <a:srgbClr val="FF0000"/>
            </a:solidFill>
          </a:endParaRPr>
        </a:p>
      </dsp:txBody>
      <dsp:txXfrm>
        <a:off x="296695" y="38702"/>
        <a:ext cx="3554269" cy="692586"/>
      </dsp:txXfrm>
    </dsp:sp>
    <dsp:sp modelId="{CCE4F192-77E2-4728-86B6-2524537793CC}">
      <dsp:nvSpPr>
        <dsp:cNvPr id="0" name=""/>
        <dsp:cNvSpPr/>
      </dsp:nvSpPr>
      <dsp:spPr>
        <a:xfrm>
          <a:off x="0" y="1564356"/>
          <a:ext cx="5184576" cy="655200"/>
        </a:xfrm>
        <a:prstGeom prst="rect">
          <a:avLst/>
        </a:prstGeom>
        <a:solidFill>
          <a:schemeClr val="lt1">
            <a:alpha val="90000"/>
            <a:hueOff val="0"/>
            <a:satOff val="0"/>
            <a:lumOff val="0"/>
            <a:alphaOff val="0"/>
          </a:schemeClr>
        </a:solidFill>
        <a:ln w="25400" cap="rnd"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sp>
    <dsp:sp modelId="{7F617E7F-79DA-424B-8498-6B557DD6CA53}">
      <dsp:nvSpPr>
        <dsp:cNvPr id="0" name=""/>
        <dsp:cNvSpPr/>
      </dsp:nvSpPr>
      <dsp:spPr>
        <a:xfrm>
          <a:off x="259228" y="1180596"/>
          <a:ext cx="3629203" cy="767520"/>
        </a:xfrm>
        <a:prstGeom prst="roundRect">
          <a:avLst/>
        </a:prstGeom>
        <a:solidFill>
          <a:schemeClr val="accent5">
            <a:hueOff val="-4966938"/>
            <a:satOff val="19906"/>
            <a:lumOff val="4314"/>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75" tIns="0" rIns="137175" bIns="0" numCol="1" spcCol="1270" anchor="ctr" anchorCtr="0">
          <a:noAutofit/>
        </a:bodyPr>
        <a:lstStyle/>
        <a:p>
          <a:pPr lvl="0" algn="l" defTabSz="1155700">
            <a:lnSpc>
              <a:spcPct val="90000"/>
            </a:lnSpc>
            <a:spcBef>
              <a:spcPct val="0"/>
            </a:spcBef>
            <a:spcAft>
              <a:spcPct val="35000"/>
            </a:spcAft>
          </a:pPr>
          <a:r>
            <a:rPr lang="ru-RU" sz="2600" kern="1200" dirty="0" smtClean="0">
              <a:solidFill>
                <a:srgbClr val="FF0000"/>
              </a:solidFill>
            </a:rPr>
            <a:t>зрение</a:t>
          </a:r>
          <a:endParaRPr lang="ru-RU" sz="2600" kern="1200" dirty="0">
            <a:solidFill>
              <a:srgbClr val="FF0000"/>
            </a:solidFill>
          </a:endParaRPr>
        </a:p>
      </dsp:txBody>
      <dsp:txXfrm>
        <a:off x="296695" y="1218063"/>
        <a:ext cx="3554269" cy="692586"/>
      </dsp:txXfrm>
    </dsp:sp>
    <dsp:sp modelId="{BCBA90BB-2B6A-4462-83A1-E205A31ECB88}">
      <dsp:nvSpPr>
        <dsp:cNvPr id="0" name=""/>
        <dsp:cNvSpPr/>
      </dsp:nvSpPr>
      <dsp:spPr>
        <a:xfrm>
          <a:off x="0" y="2743716"/>
          <a:ext cx="5184576" cy="655200"/>
        </a:xfrm>
        <a:prstGeom prst="rect">
          <a:avLst/>
        </a:prstGeom>
        <a:solidFill>
          <a:schemeClr val="lt1">
            <a:alpha val="90000"/>
            <a:hueOff val="0"/>
            <a:satOff val="0"/>
            <a:lumOff val="0"/>
            <a:alphaOff val="0"/>
          </a:schemeClr>
        </a:solidFill>
        <a:ln w="25400" cap="rnd"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 modelId="{A2046419-F394-4AFD-A613-69D5161E2F94}">
      <dsp:nvSpPr>
        <dsp:cNvPr id="0" name=""/>
        <dsp:cNvSpPr/>
      </dsp:nvSpPr>
      <dsp:spPr>
        <a:xfrm>
          <a:off x="259228" y="2359956"/>
          <a:ext cx="3629203" cy="767520"/>
        </a:xfrm>
        <a:prstGeom prst="roundRect">
          <a:avLst/>
        </a:prstGeom>
        <a:solidFill>
          <a:schemeClr val="accent5">
            <a:hueOff val="-9933876"/>
            <a:satOff val="39811"/>
            <a:lumOff val="8628"/>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75" tIns="0" rIns="137175" bIns="0" numCol="1" spcCol="1270" anchor="ctr" anchorCtr="0">
          <a:noAutofit/>
        </a:bodyPr>
        <a:lstStyle/>
        <a:p>
          <a:pPr lvl="0" algn="l" defTabSz="1155700">
            <a:lnSpc>
              <a:spcPct val="90000"/>
            </a:lnSpc>
            <a:spcBef>
              <a:spcPct val="0"/>
            </a:spcBef>
            <a:spcAft>
              <a:spcPct val="35000"/>
            </a:spcAft>
          </a:pPr>
          <a:r>
            <a:rPr lang="ru-RU" sz="2600" kern="1200" dirty="0" smtClean="0">
              <a:solidFill>
                <a:srgbClr val="FF0000"/>
              </a:solidFill>
            </a:rPr>
            <a:t>слух</a:t>
          </a:r>
          <a:endParaRPr lang="ru-RU" sz="2600" kern="1200" dirty="0">
            <a:solidFill>
              <a:srgbClr val="FF0000"/>
            </a:solidFill>
          </a:endParaRPr>
        </a:p>
      </dsp:txBody>
      <dsp:txXfrm>
        <a:off x="296695" y="2397423"/>
        <a:ext cx="3554269" cy="6925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650429-C019-4296-9BCA-D06BA262A80A}">
      <dsp:nvSpPr>
        <dsp:cNvPr id="0" name=""/>
        <dsp:cNvSpPr/>
      </dsp:nvSpPr>
      <dsp:spPr>
        <a:xfrm>
          <a:off x="2868596" y="2116"/>
          <a:ext cx="2949606" cy="627031"/>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t>Личностная социализация</a:t>
          </a:r>
          <a:endParaRPr lang="ru-RU" sz="1600" kern="1200" dirty="0"/>
        </a:p>
      </dsp:txBody>
      <dsp:txXfrm>
        <a:off x="2886961" y="20481"/>
        <a:ext cx="2912876" cy="590301"/>
      </dsp:txXfrm>
    </dsp:sp>
    <dsp:sp modelId="{DC8C3167-1299-490A-AE50-3C1C2CED1A0B}">
      <dsp:nvSpPr>
        <dsp:cNvPr id="0" name=""/>
        <dsp:cNvSpPr/>
      </dsp:nvSpPr>
      <dsp:spPr>
        <a:xfrm rot="5400000">
          <a:off x="4225831" y="644823"/>
          <a:ext cx="235136" cy="2821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ru-RU" sz="1100" kern="1200"/>
        </a:p>
      </dsp:txBody>
      <dsp:txXfrm rot="-5400000">
        <a:off x="4258751" y="668337"/>
        <a:ext cx="169298" cy="164595"/>
      </dsp:txXfrm>
    </dsp:sp>
    <dsp:sp modelId="{857F2182-35A1-4CD5-AAD1-9ADDA8423901}">
      <dsp:nvSpPr>
        <dsp:cNvPr id="0" name=""/>
        <dsp:cNvSpPr/>
      </dsp:nvSpPr>
      <dsp:spPr>
        <a:xfrm>
          <a:off x="2704740" y="942663"/>
          <a:ext cx="3277318" cy="627031"/>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t>Становление самосознания</a:t>
          </a:r>
          <a:endParaRPr lang="ru-RU" sz="1600" kern="1200" dirty="0"/>
        </a:p>
      </dsp:txBody>
      <dsp:txXfrm>
        <a:off x="2723105" y="961028"/>
        <a:ext cx="3240588" cy="590301"/>
      </dsp:txXfrm>
    </dsp:sp>
    <dsp:sp modelId="{F3FA7A54-7A7B-4D4D-AFA1-8D8E1E3DBE59}">
      <dsp:nvSpPr>
        <dsp:cNvPr id="0" name=""/>
        <dsp:cNvSpPr/>
      </dsp:nvSpPr>
      <dsp:spPr>
        <a:xfrm rot="5400000">
          <a:off x="4225831" y="1585370"/>
          <a:ext cx="235136" cy="2821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ru-RU" sz="1100" kern="1200"/>
        </a:p>
      </dsp:txBody>
      <dsp:txXfrm rot="-5400000">
        <a:off x="4258751" y="1608884"/>
        <a:ext cx="169298" cy="164595"/>
      </dsp:txXfrm>
    </dsp:sp>
    <dsp:sp modelId="{20180861-606B-4CC0-8BB5-A6B3423E2E02}">
      <dsp:nvSpPr>
        <dsp:cNvPr id="0" name=""/>
        <dsp:cNvSpPr/>
      </dsp:nvSpPr>
      <dsp:spPr>
        <a:xfrm>
          <a:off x="2475322" y="1883210"/>
          <a:ext cx="3736154" cy="627031"/>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t>Формирование самооценки</a:t>
          </a:r>
          <a:endParaRPr lang="ru-RU" sz="1600" kern="1200" dirty="0"/>
        </a:p>
      </dsp:txBody>
      <dsp:txXfrm>
        <a:off x="2493687" y="1901575"/>
        <a:ext cx="3699424" cy="590301"/>
      </dsp:txXfrm>
    </dsp:sp>
    <dsp:sp modelId="{EE409A81-1B67-4822-918F-23285C0493D8}">
      <dsp:nvSpPr>
        <dsp:cNvPr id="0" name=""/>
        <dsp:cNvSpPr/>
      </dsp:nvSpPr>
      <dsp:spPr>
        <a:xfrm rot="5400000">
          <a:off x="4225831" y="2525917"/>
          <a:ext cx="235136" cy="2821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ru-RU" sz="1100" kern="1200"/>
        </a:p>
      </dsp:txBody>
      <dsp:txXfrm rot="-5400000">
        <a:off x="4258751" y="2549431"/>
        <a:ext cx="169298" cy="164595"/>
      </dsp:txXfrm>
    </dsp:sp>
    <dsp:sp modelId="{0BED4812-BCE4-4BAB-8BCF-CCFB3FDF2E2C}">
      <dsp:nvSpPr>
        <dsp:cNvPr id="0" name=""/>
        <dsp:cNvSpPr/>
      </dsp:nvSpPr>
      <dsp:spPr>
        <a:xfrm>
          <a:off x="2267762" y="2823757"/>
          <a:ext cx="4151274" cy="627031"/>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baseline="0" dirty="0" smtClean="0"/>
            <a:t>Развитие самостоятельности</a:t>
          </a:r>
          <a:endParaRPr lang="ru-RU" sz="1600" kern="1200" dirty="0"/>
        </a:p>
      </dsp:txBody>
      <dsp:txXfrm>
        <a:off x="2286127" y="2842122"/>
        <a:ext cx="4114544" cy="590301"/>
      </dsp:txXfrm>
    </dsp:sp>
    <dsp:sp modelId="{94817E73-0AFC-413B-A8FC-49CD5312414F}">
      <dsp:nvSpPr>
        <dsp:cNvPr id="0" name=""/>
        <dsp:cNvSpPr/>
      </dsp:nvSpPr>
      <dsp:spPr>
        <a:xfrm rot="5400000">
          <a:off x="4225831" y="3466465"/>
          <a:ext cx="235136" cy="2821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ru-RU" sz="1100" kern="1200"/>
        </a:p>
      </dsp:txBody>
      <dsp:txXfrm rot="-5400000">
        <a:off x="4258751" y="3489979"/>
        <a:ext cx="169298" cy="164595"/>
      </dsp:txXfrm>
    </dsp:sp>
    <dsp:sp modelId="{F9C82F9B-C478-4F1E-8409-1B882678185C}">
      <dsp:nvSpPr>
        <dsp:cNvPr id="0" name=""/>
        <dsp:cNvSpPr/>
      </dsp:nvSpPr>
      <dsp:spPr>
        <a:xfrm>
          <a:off x="2060202" y="3764305"/>
          <a:ext cx="4566394" cy="627031"/>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t>Развитие</a:t>
          </a:r>
          <a:r>
            <a:rPr lang="ru-RU" sz="1600" kern="1200" baseline="0" dirty="0" smtClean="0"/>
            <a:t> эмпатии</a:t>
          </a:r>
          <a:endParaRPr lang="ru-RU" sz="1600" kern="1200" dirty="0"/>
        </a:p>
      </dsp:txBody>
      <dsp:txXfrm>
        <a:off x="2078567" y="3782670"/>
        <a:ext cx="4529664" cy="590301"/>
      </dsp:txXfrm>
    </dsp:sp>
    <dsp:sp modelId="{89F211D0-8DEB-47C6-91D8-9B1BD5D231BD}">
      <dsp:nvSpPr>
        <dsp:cNvPr id="0" name=""/>
        <dsp:cNvSpPr/>
      </dsp:nvSpPr>
      <dsp:spPr>
        <a:xfrm rot="5400000">
          <a:off x="4225831" y="4407012"/>
          <a:ext cx="235136" cy="2821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ru-RU" sz="1100" kern="1200"/>
        </a:p>
      </dsp:txBody>
      <dsp:txXfrm rot="-5400000">
        <a:off x="4258751" y="4430526"/>
        <a:ext cx="169298" cy="164595"/>
      </dsp:txXfrm>
    </dsp:sp>
    <dsp:sp modelId="{F5F2AFAB-12BB-4C81-8309-4A42B37C7938}">
      <dsp:nvSpPr>
        <dsp:cNvPr id="0" name=""/>
        <dsp:cNvSpPr/>
      </dsp:nvSpPr>
      <dsp:spPr>
        <a:xfrm>
          <a:off x="1852630" y="4704852"/>
          <a:ext cx="4981539" cy="627031"/>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t>Потребность в достижении успеха</a:t>
          </a:r>
          <a:endParaRPr lang="ru-RU" sz="1600" kern="1200" dirty="0"/>
        </a:p>
      </dsp:txBody>
      <dsp:txXfrm>
        <a:off x="1870995" y="4723217"/>
        <a:ext cx="4944809" cy="5903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46425C-E44D-4FCB-AA09-B6E144A7E55C}">
      <dsp:nvSpPr>
        <dsp:cNvPr id="0" name=""/>
        <dsp:cNvSpPr/>
      </dsp:nvSpPr>
      <dsp:spPr>
        <a:xfrm>
          <a:off x="0" y="29810"/>
          <a:ext cx="2142261" cy="1285356"/>
        </a:xfrm>
        <a:prstGeom prst="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негативизм</a:t>
          </a:r>
          <a:endParaRPr lang="ru-RU" sz="2300" kern="1200" dirty="0"/>
        </a:p>
      </dsp:txBody>
      <dsp:txXfrm>
        <a:off x="0" y="29810"/>
        <a:ext cx="2142261" cy="1285356"/>
      </dsp:txXfrm>
    </dsp:sp>
    <dsp:sp modelId="{972530AB-CB97-4743-BE65-2A1B7D180259}">
      <dsp:nvSpPr>
        <dsp:cNvPr id="0" name=""/>
        <dsp:cNvSpPr/>
      </dsp:nvSpPr>
      <dsp:spPr>
        <a:xfrm>
          <a:off x="2356487" y="29810"/>
          <a:ext cx="2142261" cy="1285356"/>
        </a:xfrm>
        <a:prstGeom prst="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упрямство</a:t>
          </a:r>
          <a:endParaRPr lang="ru-RU" sz="2300" kern="1200" dirty="0"/>
        </a:p>
      </dsp:txBody>
      <dsp:txXfrm>
        <a:off x="2356487" y="29810"/>
        <a:ext cx="2142261" cy="1285356"/>
      </dsp:txXfrm>
    </dsp:sp>
    <dsp:sp modelId="{13474397-B1C4-4948-9C50-EAAA300A80CC}">
      <dsp:nvSpPr>
        <dsp:cNvPr id="0" name=""/>
        <dsp:cNvSpPr/>
      </dsp:nvSpPr>
      <dsp:spPr>
        <a:xfrm>
          <a:off x="4712975" y="29810"/>
          <a:ext cx="2142261" cy="1285356"/>
        </a:xfrm>
        <a:prstGeom prst="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строптивость</a:t>
          </a:r>
          <a:endParaRPr lang="ru-RU" sz="2300" kern="1200" dirty="0"/>
        </a:p>
      </dsp:txBody>
      <dsp:txXfrm>
        <a:off x="4712975" y="29810"/>
        <a:ext cx="2142261" cy="1285356"/>
      </dsp:txXfrm>
    </dsp:sp>
    <dsp:sp modelId="{7F788168-0F86-43F0-8FDE-48DB7029DD5F}">
      <dsp:nvSpPr>
        <dsp:cNvPr id="0" name=""/>
        <dsp:cNvSpPr/>
      </dsp:nvSpPr>
      <dsp:spPr>
        <a:xfrm>
          <a:off x="0" y="1529393"/>
          <a:ext cx="2142261" cy="1285356"/>
        </a:xfrm>
        <a:prstGeom prst="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своеволие</a:t>
          </a:r>
          <a:endParaRPr lang="ru-RU" sz="2300" kern="1200" dirty="0"/>
        </a:p>
      </dsp:txBody>
      <dsp:txXfrm>
        <a:off x="0" y="1529393"/>
        <a:ext cx="2142261" cy="1285356"/>
      </dsp:txXfrm>
    </dsp:sp>
    <dsp:sp modelId="{B33B53DF-57D3-4E8F-9AA8-54DDBC320ABE}">
      <dsp:nvSpPr>
        <dsp:cNvPr id="0" name=""/>
        <dsp:cNvSpPr/>
      </dsp:nvSpPr>
      <dsp:spPr>
        <a:xfrm>
          <a:off x="2356487" y="1529393"/>
          <a:ext cx="2142261" cy="1285356"/>
        </a:xfrm>
        <a:prstGeom prst="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Протест-бунт</a:t>
          </a:r>
          <a:endParaRPr lang="ru-RU" sz="2300" kern="1200" dirty="0"/>
        </a:p>
      </dsp:txBody>
      <dsp:txXfrm>
        <a:off x="2356487" y="1529393"/>
        <a:ext cx="2142261" cy="1285356"/>
      </dsp:txXfrm>
    </dsp:sp>
    <dsp:sp modelId="{2C67BD4D-F0DC-475E-B916-18F2D807556E}">
      <dsp:nvSpPr>
        <dsp:cNvPr id="0" name=""/>
        <dsp:cNvSpPr/>
      </dsp:nvSpPr>
      <dsp:spPr>
        <a:xfrm>
          <a:off x="4712975" y="1529393"/>
          <a:ext cx="2142261" cy="1285356"/>
        </a:xfrm>
        <a:prstGeom prst="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обесценивание</a:t>
          </a:r>
          <a:endParaRPr lang="ru-RU" sz="2300" kern="1200" dirty="0"/>
        </a:p>
      </dsp:txBody>
      <dsp:txXfrm>
        <a:off x="4712975" y="1529393"/>
        <a:ext cx="2142261" cy="1285356"/>
      </dsp:txXfrm>
    </dsp:sp>
    <dsp:sp modelId="{B02AA8DE-E34B-4779-891D-5973D88E058F}">
      <dsp:nvSpPr>
        <dsp:cNvPr id="0" name=""/>
        <dsp:cNvSpPr/>
      </dsp:nvSpPr>
      <dsp:spPr>
        <a:xfrm>
          <a:off x="2356487" y="3028976"/>
          <a:ext cx="2142261" cy="1285356"/>
        </a:xfrm>
        <a:prstGeom prst="rect">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деспотизм</a:t>
          </a:r>
          <a:endParaRPr lang="ru-RU" sz="2300" kern="1200" dirty="0"/>
        </a:p>
      </dsp:txBody>
      <dsp:txXfrm>
        <a:off x="2356487" y="3028976"/>
        <a:ext cx="2142261" cy="128535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8276" y="276175"/>
            <a:ext cx="8228793" cy="1140984"/>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8276" y="1598587"/>
            <a:ext cx="8228793" cy="4527651"/>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fld id="{513D97E3-06F5-451C-84CA-D701C83A56DB}" type="slidenum">
              <a:rPr lang="ru-RU"/>
              <a:pPr/>
              <a:t>‹#›</a:t>
            </a:fld>
            <a:endParaRPr lang="ru-RU"/>
          </a:p>
        </p:txBody>
      </p:sp>
    </p:spTree>
    <p:extLst>
      <p:ext uri="{BB962C8B-B14F-4D97-AF65-F5344CB8AC3E}">
        <p14:creationId xmlns:p14="http://schemas.microsoft.com/office/powerpoint/2010/main" val="4787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6/4/2019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6/4/2019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6/4/2019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6/4/2019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6/4/2019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Танюша\Desktop\13813_html_34392fa1.png"/>
          <p:cNvPicPr>
            <a:picLocks noChangeAspect="1" noChangeArrowheads="1"/>
          </p:cNvPicPr>
          <p:nvPr/>
        </p:nvPicPr>
        <p:blipFill>
          <a:blip r:embed="rId2"/>
          <a:srcRect/>
          <a:stretch>
            <a:fillRect/>
          </a:stretch>
        </p:blipFill>
        <p:spPr bwMode="auto">
          <a:xfrm>
            <a:off x="0" y="10637"/>
            <a:ext cx="9144000" cy="6884894"/>
          </a:xfrm>
          <a:prstGeom prst="rect">
            <a:avLst/>
          </a:prstGeom>
          <a:noFill/>
        </p:spPr>
      </p:pic>
      <p:sp>
        <p:nvSpPr>
          <p:cNvPr id="2" name="Заголовок 1"/>
          <p:cNvSpPr>
            <a:spLocks noGrp="1"/>
          </p:cNvSpPr>
          <p:nvPr>
            <p:ph type="ctrTitle"/>
          </p:nvPr>
        </p:nvSpPr>
        <p:spPr>
          <a:xfrm>
            <a:off x="685800" y="0"/>
            <a:ext cx="7772400" cy="2133599"/>
          </a:xfrm>
        </p:spPr>
        <p:txBody>
          <a:bodyPr/>
          <a:lstStyle/>
          <a:p>
            <a:r>
              <a:rPr lang="ru-RU" b="1" i="1" dirty="0" smtClean="0">
                <a:solidFill>
                  <a:srgbClr val="FF0000"/>
                </a:solidFill>
                <a:latin typeface="Times New Roman" pitchFamily="18" charset="0"/>
                <a:cs typeface="Times New Roman" pitchFamily="18" charset="0"/>
              </a:rPr>
              <a:t>«Особенности развития детей раннего возраста»</a:t>
            </a:r>
            <a:endParaRPr lang="ru-RU" b="1" i="1" dirty="0">
              <a:solidFill>
                <a:srgbClr val="FF000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Танюша\Desktop\13813_html_34392fa1.pn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2" name="Заголовок 1"/>
          <p:cNvSpPr>
            <a:spLocks noGrp="1"/>
          </p:cNvSpPr>
          <p:nvPr>
            <p:ph type="title"/>
          </p:nvPr>
        </p:nvSpPr>
        <p:spPr>
          <a:xfrm>
            <a:off x="228600" y="-152400"/>
            <a:ext cx="8458200" cy="6400800"/>
          </a:xfrm>
        </p:spPr>
        <p:txBody>
          <a:bodyPr>
            <a:normAutofit/>
          </a:bodyPr>
          <a:lstStyle/>
          <a:p>
            <a:pPr algn="just"/>
            <a:r>
              <a:rPr lang="ru-RU" sz="2800" b="1" dirty="0" smtClean="0">
                <a:solidFill>
                  <a:srgbClr val="FF0000"/>
                </a:solidFill>
                <a:latin typeface="Times New Roman" pitchFamily="18" charset="0"/>
                <a:cs typeface="Times New Roman" pitchFamily="18" charset="0"/>
              </a:rPr>
              <a:t>Память</a:t>
            </a:r>
            <a:r>
              <a:rPr lang="ru-RU" sz="2800" b="1"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ребенка раннего возраста всегда связана с его активным вос­приятием — узнаванием. Память носит непро­извольный характер. Она теснейшим образом связана с протеканием других психических процессов. При этом память в раннем возрасте при­нимает участие в развитии всех видов познания.</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от 1 года до 2 лет ребенок узнает знакомое лицо после перерыва в 1,5—2 месяца;</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на третьем году он уже может узнать объекты, которые видел год назад.</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В связи с развитием речи стремительно развивается словесно-смыс­ловая </a:t>
            </a:r>
            <a:r>
              <a:rPr lang="ru-RU" sz="2800" b="1" dirty="0" smtClean="0">
                <a:latin typeface="Times New Roman" pitchFamily="18" charset="0"/>
                <a:cs typeface="Times New Roman" pitchFamily="18" charset="0"/>
              </a:rPr>
              <a:t>память ребенка.</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a:bodyPr>
          <a:lstStyle/>
          <a:p>
            <a:pPr algn="just">
              <a:buNone/>
            </a:pPr>
            <a:r>
              <a:rPr lang="ru-RU" sz="2800" i="1" dirty="0" smtClean="0">
                <a:solidFill>
                  <a:srgbClr val="FF0000"/>
                </a:solidFill>
                <a:latin typeface="Times New Roman" panose="02020603050405020304" pitchFamily="18" charset="0"/>
                <a:cs typeface="Times New Roman" panose="02020603050405020304" pitchFamily="18" charset="0"/>
              </a:rPr>
              <a:t>    Способность </a:t>
            </a:r>
            <a:r>
              <a:rPr lang="ru-RU" sz="2800" i="1" dirty="0">
                <a:solidFill>
                  <a:srgbClr val="FF0000"/>
                </a:solidFill>
                <a:latin typeface="Times New Roman" panose="02020603050405020304" pitchFamily="18" charset="0"/>
                <a:cs typeface="Times New Roman" panose="02020603050405020304" pitchFamily="18" charset="0"/>
              </a:rPr>
              <a:t>мысленно расчленять </a:t>
            </a:r>
            <a:r>
              <a:rPr lang="ru-RU" sz="2800" i="1" dirty="0" smtClean="0">
                <a:solidFill>
                  <a:srgbClr val="FF0000"/>
                </a:solidFill>
                <a:latin typeface="Times New Roman" panose="02020603050405020304" pitchFamily="18" charset="0"/>
                <a:cs typeface="Times New Roman" panose="02020603050405020304" pitchFamily="18" charset="0"/>
              </a:rPr>
              <a:t>видимый</a:t>
            </a:r>
          </a:p>
          <a:p>
            <a:pPr algn="just">
              <a:buNone/>
            </a:pPr>
            <a:r>
              <a:rPr lang="ru-RU" sz="2800" i="1" dirty="0" smtClean="0">
                <a:solidFill>
                  <a:srgbClr val="FF0000"/>
                </a:solidFill>
                <a:latin typeface="Times New Roman" panose="02020603050405020304" pitchFamily="18" charset="0"/>
                <a:cs typeface="Times New Roman" panose="02020603050405020304" pitchFamily="18" charset="0"/>
              </a:rPr>
              <a:t>    предмет </a:t>
            </a:r>
            <a:r>
              <a:rPr lang="ru-RU" sz="2800" i="1" dirty="0">
                <a:solidFill>
                  <a:srgbClr val="FF0000"/>
                </a:solidFill>
                <a:latin typeface="Times New Roman" panose="02020603050405020304" pitchFamily="18" charset="0"/>
                <a:cs typeface="Times New Roman" panose="02020603050405020304" pitchFamily="18" charset="0"/>
              </a:rPr>
              <a:t>на части и затем объединять их </a:t>
            </a:r>
            <a:r>
              <a:rPr lang="ru-RU" sz="2800" i="1" dirty="0" smtClean="0">
                <a:solidFill>
                  <a:srgbClr val="FF0000"/>
                </a:solidFill>
                <a:latin typeface="Times New Roman" panose="02020603050405020304" pitchFamily="18" charset="0"/>
                <a:cs typeface="Times New Roman" panose="02020603050405020304" pitchFamily="18" charset="0"/>
              </a:rPr>
              <a:t>в </a:t>
            </a:r>
            <a:r>
              <a:rPr lang="ru-RU" sz="2800" i="1" dirty="0" smtClean="0">
                <a:solidFill>
                  <a:srgbClr val="FF0000"/>
                </a:solidFill>
                <a:latin typeface="Times New Roman" panose="02020603050405020304" pitchFamily="18" charset="0"/>
                <a:cs typeface="Times New Roman" panose="02020603050405020304" pitchFamily="18" charset="0"/>
              </a:rPr>
              <a:t>единое целое</a:t>
            </a:r>
            <a:r>
              <a:rPr lang="ru-RU" sz="2800" i="1" dirty="0" smtClean="0">
                <a:solidFill>
                  <a:srgbClr val="FF0000"/>
                </a:solidFill>
                <a:latin typeface="Times New Roman" panose="02020603050405020304" pitchFamily="18" charset="0"/>
                <a:cs typeface="Times New Roman" panose="02020603050405020304" pitchFamily="18" charset="0"/>
              </a:rPr>
              <a:t>.</a:t>
            </a:r>
            <a:endParaRPr lang="ru-RU" sz="2800" i="1" dirty="0">
              <a:solidFill>
                <a:srgbClr val="FF0000"/>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115616" y="260648"/>
            <a:ext cx="7128792" cy="1077218"/>
          </a:xfrm>
          <a:prstGeom prst="rect">
            <a:avLst/>
          </a:prstGeom>
          <a:noFill/>
        </p:spPr>
        <p:txBody>
          <a:bodyPr wrap="square" lIns="91440" tIns="45720" rIns="91440" bIns="45720">
            <a:spAutoFit/>
          </a:bodyPr>
          <a:lstStyle/>
          <a:p>
            <a:pPr algn="ctr"/>
            <a:r>
              <a:rPr lang="ru-RU" sz="3200" b="1" i="1" cap="none" spc="0" dirty="0" smtClean="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ВОСПРИЯТИЕ, ВНИМАНИЕ </a:t>
            </a:r>
          </a:p>
          <a:p>
            <a:pPr algn="ctr"/>
            <a:r>
              <a:rPr lang="ru-RU" sz="3200" b="1" i="1" cap="none" spc="0" dirty="0" smtClean="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И ПАМЯТЬ ДОШКОЛЬНИКА</a:t>
            </a:r>
            <a:endParaRPr lang="ru-RU" sz="3200" b="1" i="1" cap="none" spc="0" dirty="0">
              <a:ln w="1905"/>
              <a:solidFill>
                <a:srgbClr val="FF000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grpSp>
        <p:nvGrpSpPr>
          <p:cNvPr id="2" name="Group 2"/>
          <p:cNvGrpSpPr>
            <a:grpSpLocks/>
          </p:cNvGrpSpPr>
          <p:nvPr/>
        </p:nvGrpSpPr>
        <p:grpSpPr bwMode="auto">
          <a:xfrm>
            <a:off x="395536" y="3614959"/>
            <a:ext cx="2679948" cy="2833488"/>
            <a:chOff x="1824" y="633"/>
            <a:chExt cx="2834" cy="2849"/>
          </a:xfrm>
        </p:grpSpPr>
        <p:sp>
          <p:nvSpPr>
            <p:cNvPr id="4" name="Puzzle3"/>
            <p:cNvSpPr>
              <a:spLocks noEditPoints="1" noChangeArrowheads="1"/>
            </p:cNvSpPr>
            <p:nvPr/>
          </p:nvSpPr>
          <p:spPr bwMode="auto">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5" name="Puzzle2"/>
            <p:cNvSpPr>
              <a:spLocks noEditPoints="1" noChangeArrowheads="1"/>
            </p:cNvSpPr>
            <p:nvPr/>
          </p:nvSpPr>
          <p:spPr bwMode="auto">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7" name="Puzzle4"/>
            <p:cNvSpPr>
              <a:spLocks noEditPoints="1" noChangeArrowheads="1"/>
            </p:cNvSpPr>
            <p:nvPr/>
          </p:nvSpPr>
          <p:spPr bwMode="auto">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8" name="Puzzle1"/>
            <p:cNvSpPr>
              <a:spLocks noEditPoints="1" noChangeArrowheads="1"/>
            </p:cNvSpPr>
            <p:nvPr/>
          </p:nvSpPr>
          <p:spPr bwMode="auto">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grpSp>
      <p:pic>
        <p:nvPicPr>
          <p:cNvPr id="9" name="Рисунок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170372" y="2577033"/>
            <a:ext cx="2279163" cy="2501521"/>
          </a:xfrm>
          <a:prstGeom prst="rect">
            <a:avLst/>
          </a:prstGeom>
        </p:spPr>
      </p:pic>
    </p:spTree>
    <p:extLst>
      <p:ext uri="{BB962C8B-B14F-4D97-AF65-F5344CB8AC3E}">
        <p14:creationId xmlns:p14="http://schemas.microsoft.com/office/powerpoint/2010/main" val="10457591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990600"/>
            <a:ext cx="8077200" cy="1676399"/>
          </a:xfrm>
        </p:spPr>
        <p:txBody>
          <a:bodyPr>
            <a:normAutofit fontScale="25000" lnSpcReduction="20000"/>
          </a:bodyPr>
          <a:lstStyle/>
          <a:p>
            <a:pPr algn="just">
              <a:buNone/>
            </a:pPr>
            <a:r>
              <a:rPr lang="ru-RU" sz="11200" i="1" dirty="0" smtClean="0">
                <a:solidFill>
                  <a:srgbClr val="FF0000"/>
                </a:solidFill>
                <a:latin typeface="Times New Roman" panose="02020603050405020304" pitchFamily="18" charset="0"/>
                <a:cs typeface="Times New Roman" panose="02020603050405020304" pitchFamily="18" charset="0"/>
              </a:rPr>
              <a:t>    Главное </a:t>
            </a:r>
            <a:r>
              <a:rPr lang="ru-RU" sz="11200" i="1" dirty="0" smtClean="0">
                <a:solidFill>
                  <a:srgbClr val="FF0000"/>
                </a:solidFill>
                <a:latin typeface="Times New Roman" panose="02020603050405020304" pitchFamily="18" charset="0"/>
                <a:cs typeface="Times New Roman" panose="02020603050405020304" pitchFamily="18" charset="0"/>
              </a:rPr>
              <a:t>значение сенсорного воспитания в создании</a:t>
            </a:r>
            <a:r>
              <a:rPr lang="ru-RU" sz="11200" i="1" dirty="0">
                <a:solidFill>
                  <a:srgbClr val="FF0000"/>
                </a:solidFill>
                <a:latin typeface="Times New Roman" panose="02020603050405020304" pitchFamily="18" charset="0"/>
                <a:cs typeface="Times New Roman" panose="02020603050405020304" pitchFamily="18" charset="0"/>
              </a:rPr>
              <a:t> </a:t>
            </a:r>
            <a:r>
              <a:rPr lang="ru-RU" sz="11200" i="1" dirty="0" smtClean="0">
                <a:solidFill>
                  <a:srgbClr val="FF0000"/>
                </a:solidFill>
                <a:latin typeface="Times New Roman" panose="02020603050405020304" pitchFamily="18" charset="0"/>
                <a:cs typeface="Times New Roman" panose="02020603050405020304" pitchFamily="18" charset="0"/>
              </a:rPr>
              <a:t>основы для развития мышления через расширение поля восприятия</a:t>
            </a:r>
            <a:r>
              <a:rPr lang="ru-RU" sz="11200" i="1" dirty="0" smtClean="0">
                <a:solidFill>
                  <a:srgbClr val="FF0000"/>
                </a:solidFill>
                <a:latin typeface="Times New Roman" panose="02020603050405020304" pitchFamily="18" charset="0"/>
                <a:cs typeface="Times New Roman" panose="02020603050405020304" pitchFamily="18" charset="0"/>
              </a:rPr>
              <a:t>.</a:t>
            </a:r>
          </a:p>
          <a:p>
            <a:pPr algn="just">
              <a:buNone/>
            </a:pPr>
            <a:r>
              <a:rPr lang="ru-RU" sz="11200" i="1" dirty="0" smtClean="0">
                <a:solidFill>
                  <a:srgbClr val="FF0000"/>
                </a:solidFill>
                <a:latin typeface="Times New Roman" panose="02020603050405020304" pitchFamily="18" charset="0"/>
                <a:cs typeface="Times New Roman" panose="02020603050405020304" pitchFamily="18" charset="0"/>
              </a:rPr>
              <a:t>  </a:t>
            </a:r>
            <a:r>
              <a:rPr lang="ru-RU" sz="5900" dirty="0" smtClean="0"/>
              <a:t/>
            </a:r>
            <a:br>
              <a:rPr lang="ru-RU" sz="5900" dirty="0" smtClean="0"/>
            </a:br>
            <a:r>
              <a:rPr lang="ru-RU" dirty="0" smtClean="0"/>
              <a:t/>
            </a:r>
            <a:br>
              <a:rPr lang="ru-RU" dirty="0" smtClean="0"/>
            </a:br>
            <a:endParaRPr lang="ru-RU" dirty="0"/>
          </a:p>
        </p:txBody>
      </p:sp>
      <p:sp>
        <p:nvSpPr>
          <p:cNvPr id="4" name="Прямоугольник 3"/>
          <p:cNvSpPr/>
          <p:nvPr/>
        </p:nvSpPr>
        <p:spPr>
          <a:xfrm>
            <a:off x="1370152" y="188640"/>
            <a:ext cx="6386685" cy="646331"/>
          </a:xfrm>
          <a:prstGeom prst="rect">
            <a:avLst/>
          </a:prstGeom>
          <a:noFill/>
        </p:spPr>
        <p:txBody>
          <a:bodyPr wrap="none" lIns="91440" tIns="45720" rIns="91440" bIns="45720">
            <a:spAutoFit/>
          </a:bodyPr>
          <a:lstStyle/>
          <a:p>
            <a:pPr algn="ctr"/>
            <a:r>
              <a:rPr lang="ru-RU" sz="3600" b="1" dirty="0" smtClean="0">
                <a:ln w="19050">
                  <a:solidFill>
                    <a:schemeClr val="accent5">
                      <a:lumMod val="75000"/>
                    </a:schemeClr>
                  </a:solidFill>
                  <a:prstDash val="solid"/>
                </a:ln>
                <a:solidFill>
                  <a:schemeClr val="accent5">
                    <a:lumMod val="75000"/>
                  </a:schemeClr>
                </a:solidFill>
                <a:effectLst>
                  <a:outerShdw blurRad="50000" dist="50800" dir="7500000" algn="tl">
                    <a:srgbClr val="000000">
                      <a:shade val="5000"/>
                      <a:alpha val="35000"/>
                    </a:srgbClr>
                  </a:outerShdw>
                </a:effectLst>
              </a:rPr>
              <a:t>СЕНСОРНОЕ РАЗВИТИЕ</a:t>
            </a:r>
            <a:endParaRPr lang="ru-RU" sz="3600" b="1" cap="none" spc="0" dirty="0">
              <a:ln w="19050">
                <a:solidFill>
                  <a:schemeClr val="accent5">
                    <a:lumMod val="75000"/>
                  </a:schemeClr>
                </a:solidFill>
                <a:prstDash val="solid"/>
              </a:ln>
              <a:solidFill>
                <a:schemeClr val="accent5">
                  <a:lumMod val="75000"/>
                </a:schemeClr>
              </a:solidFill>
              <a:effectLst>
                <a:outerShdw blurRad="50000" dist="50800" dir="7500000" algn="tl">
                  <a:srgbClr val="000000">
                    <a:shade val="5000"/>
                    <a:alpha val="35000"/>
                  </a:srgbClr>
                </a:outerShdw>
              </a:effectLst>
            </a:endParaRPr>
          </a:p>
        </p:txBody>
      </p:sp>
      <p:pic>
        <p:nvPicPr>
          <p:cNvPr id="2" name="Рисунок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292080" y="3717032"/>
            <a:ext cx="3396977" cy="2711202"/>
          </a:xfrm>
          <a:prstGeom prst="rect">
            <a:avLst/>
          </a:prstGeom>
        </p:spPr>
      </p:pic>
      <p:graphicFrame>
        <p:nvGraphicFramePr>
          <p:cNvPr id="5" name="Схема 4"/>
          <p:cNvGraphicFramePr/>
          <p:nvPr>
            <p:extLst>
              <p:ext uri="{D42A27DB-BD31-4B8C-83A1-F6EECF244321}">
                <p14:modId xmlns:p14="http://schemas.microsoft.com/office/powerpoint/2010/main" val="3262814995"/>
              </p:ext>
            </p:extLst>
          </p:nvPr>
        </p:nvGraphicFramePr>
        <p:xfrm>
          <a:off x="251520" y="2924944"/>
          <a:ext cx="5184576" cy="3400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2170751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Танюша\Desktop\13813_html_34392fa1.pn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2" name="Заголовок 1"/>
          <p:cNvSpPr>
            <a:spLocks noGrp="1"/>
          </p:cNvSpPr>
          <p:nvPr>
            <p:ph type="title"/>
          </p:nvPr>
        </p:nvSpPr>
        <p:spPr>
          <a:xfrm>
            <a:off x="228600" y="0"/>
            <a:ext cx="8458200" cy="6324600"/>
          </a:xfrm>
        </p:spPr>
        <p:txBody>
          <a:bodyPr>
            <a:normAutofit/>
          </a:bodyPr>
          <a:lstStyle/>
          <a:p>
            <a:pPr algn="just"/>
            <a:r>
              <a:rPr lang="ru-RU" sz="2800" dirty="0" smtClean="0">
                <a:latin typeface="Times New Roman" pitchFamily="18" charset="0"/>
                <a:cs typeface="Times New Roman" pitchFamily="18" charset="0"/>
              </a:rPr>
              <a:t>В возрасте 1—3 лет начинают формироваться </a:t>
            </a:r>
            <a:r>
              <a:rPr lang="ru-RU" sz="2800" b="1" dirty="0" smtClean="0">
                <a:solidFill>
                  <a:srgbClr val="FF0000"/>
                </a:solidFill>
                <a:latin typeface="Times New Roman" pitchFamily="18" charset="0"/>
                <a:cs typeface="Times New Roman" pitchFamily="18" charset="0"/>
              </a:rPr>
              <a:t>мыслительные </a:t>
            </a:r>
            <a:r>
              <a:rPr lang="ru-RU" sz="2800" dirty="0" smtClean="0">
                <a:latin typeface="Times New Roman" pitchFamily="18" charset="0"/>
                <a:cs typeface="Times New Roman" pitchFamily="18" charset="0"/>
              </a:rPr>
              <a:t>опера­ции, которые проявляются в различении и сравнении различных при­знаков: цвета, формы, размера. На 2-3 году у ребенка появ­ляются первые общие представления об этих признаках. К 3 годам возникает знаково-символическая функция. Ребенок постепенно начи­нает осваивать операцию замещения: один предмет может быть исполь­зован как заместитель другого. </a:t>
            </a:r>
            <a:br>
              <a:rPr lang="ru-RU" sz="2800" dirty="0" smtClean="0">
                <a:latin typeface="Times New Roman" pitchFamily="18" charset="0"/>
                <a:cs typeface="Times New Roman" pitchFamily="18" charset="0"/>
              </a:rPr>
            </a:br>
            <a:endParaRPr lang="ru-RU" sz="28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Танюша\Desktop\13813_html_34392fa1.pn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2" name="Заголовок 1"/>
          <p:cNvSpPr>
            <a:spLocks noGrp="1"/>
          </p:cNvSpPr>
          <p:nvPr>
            <p:ph type="title"/>
          </p:nvPr>
        </p:nvSpPr>
        <p:spPr>
          <a:xfrm>
            <a:off x="228600" y="0"/>
            <a:ext cx="5638800" cy="6629400"/>
          </a:xfrm>
        </p:spPr>
        <p:txBody>
          <a:bodyPr>
            <a:normAutofit/>
          </a:bodyPr>
          <a:lstStyle/>
          <a:p>
            <a:pPr algn="just"/>
            <a:r>
              <a:rPr lang="ru-RU" sz="3200" dirty="0" smtClean="0">
                <a:latin typeface="Times New Roman" pitchFamily="18" charset="0"/>
                <a:cs typeface="Times New Roman" pitchFamily="18" charset="0"/>
              </a:rPr>
              <a:t>В раннем возрасте наблюдаются элементарные формы </a:t>
            </a:r>
            <a:r>
              <a:rPr lang="ru-RU" sz="3200" b="1" dirty="0" smtClean="0">
                <a:solidFill>
                  <a:srgbClr val="FF0000"/>
                </a:solidFill>
                <a:latin typeface="Times New Roman" pitchFamily="18" charset="0"/>
                <a:cs typeface="Times New Roman" pitchFamily="18" charset="0"/>
              </a:rPr>
              <a:t>воображения</a:t>
            </a:r>
            <a:r>
              <a:rPr lang="ru-RU" sz="3200" dirty="0" smtClean="0">
                <a:latin typeface="Times New Roman" pitchFamily="18" charset="0"/>
                <a:cs typeface="Times New Roman" pitchFamily="18" charset="0"/>
              </a:rPr>
              <a:t>, такие как предвосхищение, но творческого воображения еще нет. Маленький ребенок не способен что-то выдумать, солгать. Только к концу раннего детства у него появляется возможность говорить не то, что есть на самом деле.</a:t>
            </a:r>
            <a:br>
              <a:rPr lang="ru-RU" sz="3200" dirty="0" smtClean="0">
                <a:latin typeface="Times New Roman" pitchFamily="18" charset="0"/>
                <a:cs typeface="Times New Roman" pitchFamily="18" charset="0"/>
              </a:rPr>
            </a:br>
            <a:endParaRPr lang="ru-RU" sz="32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Танюша\Desktop\13813_html_34392fa1.pn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2" name="Заголовок 1"/>
          <p:cNvSpPr>
            <a:spLocks noGrp="1"/>
          </p:cNvSpPr>
          <p:nvPr>
            <p:ph type="title"/>
          </p:nvPr>
        </p:nvSpPr>
        <p:spPr>
          <a:xfrm>
            <a:off x="152400" y="457200"/>
            <a:ext cx="6629400" cy="6261847"/>
          </a:xfrm>
        </p:spPr>
        <p:txBody>
          <a:bodyPr>
            <a:noAutofit/>
          </a:bodyPr>
          <a:lstStyle/>
          <a:p>
            <a:pPr algn="just"/>
            <a:r>
              <a:rPr lang="ru-RU" sz="2800" b="1" dirty="0" smtClean="0">
                <a:latin typeface="Times New Roman" pitchFamily="18" charset="0"/>
                <a:cs typeface="Times New Roman" pitchFamily="18" charset="0"/>
              </a:rPr>
              <a:t>После 1,5 лет отмечается активность </a:t>
            </a:r>
            <a:r>
              <a:rPr lang="ru-RU" sz="2800" b="1" dirty="0" smtClean="0">
                <a:solidFill>
                  <a:srgbClr val="FF0000"/>
                </a:solidFill>
                <a:latin typeface="Times New Roman" pitchFamily="18" charset="0"/>
                <a:cs typeface="Times New Roman" pitchFamily="18" charset="0"/>
              </a:rPr>
              <a:t>самостоятельной речи</a:t>
            </a:r>
            <a:r>
              <a:rPr lang="ru-RU" sz="2800" dirty="0" smtClean="0">
                <a:solidFill>
                  <a:srgbClr val="FF0000"/>
                </a:solidFill>
                <a:latin typeface="Times New Roman" pitchFamily="18" charset="0"/>
                <a:cs typeface="Times New Roman" pitchFamily="18" charset="0"/>
              </a:rPr>
              <a:t> </a:t>
            </a:r>
            <a:r>
              <a:rPr lang="ru-RU" sz="2800" dirty="0" smtClean="0">
                <a:latin typeface="Times New Roman" pitchFamily="18" charset="0"/>
                <a:cs typeface="Times New Roman" pitchFamily="18" charset="0"/>
              </a:rPr>
              <a:t>и речевого общения. Ребенок начинает сам спрашивать названия интересующих его предметов или явлений. Вначале он пользуется языком жестов, мимики и пантомимики или указующим жестом, а потом к жесту добавляется вопрос, выраженный в словесной форме. Ребенок научается при помощи речи управлять поведением других людей. До 1,5 лет ребенок усваивает от 30 до 100 слов, но употребляет их редко. К 2 годам он знает 300 слов, а к 3 – 1200–1500 слов.</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t>
            </a:r>
            <a:br>
              <a:rPr lang="ru-RU" sz="2800" dirty="0" smtClean="0">
                <a:latin typeface="Times New Roman" pitchFamily="18" charset="0"/>
                <a:cs typeface="Times New Roman" pitchFamily="18" charset="0"/>
              </a:rPr>
            </a:br>
            <a:endParaRPr lang="ru-RU" sz="28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Танюша\Desktop\13813_html_34392fa1.pn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pic>
        <p:nvPicPr>
          <p:cNvPr id="4" name="Рисунок 3"/>
          <p:cNvPicPr>
            <a:picLocks noChangeAspect="1"/>
          </p:cNvPicPr>
          <p:nvPr/>
        </p:nvPicPr>
        <p:blipFill>
          <a:blip r:embed="rId3"/>
          <a:stretch>
            <a:fillRect/>
          </a:stretch>
        </p:blipFill>
        <p:spPr>
          <a:xfrm>
            <a:off x="9099" y="86713"/>
            <a:ext cx="9195921" cy="6466487"/>
          </a:xfrm>
          <a:prstGeom prst="rect">
            <a:avLst/>
          </a:prstGeom>
        </p:spPr>
      </p:pic>
    </p:spTree>
    <p:extLst>
      <p:ext uri="{BB962C8B-B14F-4D97-AF65-F5344CB8AC3E}">
        <p14:creationId xmlns:p14="http://schemas.microsoft.com/office/powerpoint/2010/main" val="37297859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13813_html_34392fa1.pn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pic>
        <p:nvPicPr>
          <p:cNvPr id="3" name="Рисунок 2"/>
          <p:cNvPicPr>
            <a:picLocks noChangeAspect="1"/>
          </p:cNvPicPr>
          <p:nvPr/>
        </p:nvPicPr>
        <p:blipFill>
          <a:blip r:embed="rId3"/>
          <a:stretch>
            <a:fillRect/>
          </a:stretch>
        </p:blipFill>
        <p:spPr>
          <a:xfrm>
            <a:off x="76200" y="83154"/>
            <a:ext cx="8531662" cy="6774846"/>
          </a:xfrm>
          <a:prstGeom prst="rect">
            <a:avLst/>
          </a:prstGeom>
        </p:spPr>
      </p:pic>
    </p:spTree>
    <p:extLst>
      <p:ext uri="{BB962C8B-B14F-4D97-AF65-F5344CB8AC3E}">
        <p14:creationId xmlns:p14="http://schemas.microsoft.com/office/powerpoint/2010/main" val="2846619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Танюша\Desktop\02.jpg"/>
          <p:cNvPicPr>
            <a:picLocks noChangeAspect="1" noChangeArrowheads="1"/>
          </p:cNvPicPr>
          <p:nvPr/>
        </p:nvPicPr>
        <p:blipFill>
          <a:blip r:embed="rId2"/>
          <a:srcRect/>
          <a:stretch>
            <a:fillRect/>
          </a:stretch>
        </p:blipFill>
        <p:spPr bwMode="auto">
          <a:xfrm>
            <a:off x="-10236" y="13648"/>
            <a:ext cx="9144000" cy="6884894"/>
          </a:xfrm>
          <a:prstGeom prst="rect">
            <a:avLst/>
          </a:prstGeom>
          <a:noFill/>
        </p:spPr>
      </p:pic>
      <p:sp>
        <p:nvSpPr>
          <p:cNvPr id="2" name="Заголовок 1"/>
          <p:cNvSpPr>
            <a:spLocks noGrp="1"/>
          </p:cNvSpPr>
          <p:nvPr>
            <p:ph type="title"/>
          </p:nvPr>
        </p:nvSpPr>
        <p:spPr>
          <a:xfrm>
            <a:off x="457200" y="274638"/>
            <a:ext cx="8229600" cy="563562"/>
          </a:xfrm>
        </p:spPr>
        <p:txBody>
          <a:bodyPr>
            <a:normAutofit fontScale="90000"/>
          </a:bodyPr>
          <a:lstStyle/>
          <a:p>
            <a:r>
              <a:rPr lang="ru-RU" b="1" i="1" dirty="0" smtClean="0">
                <a:solidFill>
                  <a:srgbClr val="FF0000"/>
                </a:solidFill>
                <a:latin typeface="Times New Roman" pitchFamily="18" charset="0"/>
                <a:cs typeface="Times New Roman" pitchFamily="18" charset="0"/>
              </a:rPr>
              <a:t>Личностное развитие</a:t>
            </a:r>
            <a:endParaRPr lang="ru-RU" b="1" i="1" dirty="0">
              <a:solidFill>
                <a:srgbClr val="FF0000"/>
              </a:solidFill>
              <a:latin typeface="Times New Roman" pitchFamily="18" charset="0"/>
              <a:cs typeface="Times New Roman" pitchFamily="18" charset="0"/>
            </a:endParaRPr>
          </a:p>
        </p:txBody>
      </p:sp>
      <p:graphicFrame>
        <p:nvGraphicFramePr>
          <p:cNvPr id="5" name="Схема 4"/>
          <p:cNvGraphicFramePr/>
          <p:nvPr/>
        </p:nvGraphicFramePr>
        <p:xfrm>
          <a:off x="0" y="990600"/>
          <a:ext cx="86868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анюша\Desktop\08.jpg"/>
          <p:cNvPicPr>
            <a:picLocks noChangeAspect="1" noChangeArrowheads="1"/>
          </p:cNvPicPr>
          <p:nvPr/>
        </p:nvPicPr>
        <p:blipFill>
          <a:blip r:embed="rId2"/>
          <a:srcRect/>
          <a:stretch>
            <a:fillRect/>
          </a:stretch>
        </p:blipFill>
        <p:spPr bwMode="auto">
          <a:xfrm>
            <a:off x="0" y="152400"/>
            <a:ext cx="9144000" cy="6884894"/>
          </a:xfrm>
          <a:prstGeom prst="rect">
            <a:avLst/>
          </a:prstGeom>
          <a:noFill/>
        </p:spPr>
      </p:pic>
      <p:sp>
        <p:nvSpPr>
          <p:cNvPr id="3" name="Содержимое 2"/>
          <p:cNvSpPr>
            <a:spLocks noGrp="1"/>
          </p:cNvSpPr>
          <p:nvPr>
            <p:ph idx="1"/>
          </p:nvPr>
        </p:nvSpPr>
        <p:spPr>
          <a:xfrm>
            <a:off x="228600" y="965946"/>
            <a:ext cx="6477000" cy="5892053"/>
          </a:xfrm>
        </p:spPr>
        <p:txBody>
          <a:bodyPr>
            <a:normAutofit fontScale="92500" lnSpcReduction="10000"/>
          </a:bodyPr>
          <a:lstStyle/>
          <a:p>
            <a:pPr algn="just"/>
            <a:r>
              <a:rPr lang="ru-RU" dirty="0" smtClean="0"/>
              <a:t>В раннем детстве наряду с развитием познавательной сферы идет и личностное развитие. В первую очередь происходит </a:t>
            </a:r>
            <a:r>
              <a:rPr lang="ru-RU" b="1" i="1" dirty="0" smtClean="0"/>
              <a:t>личностная социализация</a:t>
            </a:r>
            <a:r>
              <a:rPr lang="ru-RU" i="1" dirty="0" smtClean="0"/>
              <a:t> </a:t>
            </a:r>
            <a:r>
              <a:rPr lang="ru-RU" dirty="0" smtClean="0"/>
              <a:t>ребенка, так как, наблюдая за взрослыми, он старается подражать им: делать так, как делают они, вести себя так, как они ведут себя в тех или иных ситуациях. Процесс подражания идет через общение и взаимодействие взрослого и ребенка.</a:t>
            </a:r>
          </a:p>
          <a:p>
            <a:endParaRPr lang="ru-RU" dirty="0"/>
          </a:p>
        </p:txBody>
      </p:sp>
      <p:sp>
        <p:nvSpPr>
          <p:cNvPr id="5" name="Прямоугольник 4"/>
          <p:cNvSpPr/>
          <p:nvPr/>
        </p:nvSpPr>
        <p:spPr>
          <a:xfrm>
            <a:off x="1066800" y="228600"/>
            <a:ext cx="6781800" cy="707886"/>
          </a:xfrm>
          <a:prstGeom prst="rect">
            <a:avLst/>
          </a:prstGeom>
        </p:spPr>
        <p:txBody>
          <a:bodyPr wrap="square">
            <a:spAutoFit/>
          </a:bodyPr>
          <a:lstStyle/>
          <a:p>
            <a:pPr algn="ctr"/>
            <a:r>
              <a:rPr lang="ru-RU" sz="4000" b="1" i="1" dirty="0" smtClean="0">
                <a:solidFill>
                  <a:srgbClr val="FF0000"/>
                </a:solidFill>
                <a:latin typeface="Times New Roman" pitchFamily="18" charset="0"/>
                <a:cs typeface="Times New Roman" pitchFamily="18" charset="0"/>
              </a:rPr>
              <a:t> Личностная социализация</a:t>
            </a:r>
            <a:endParaRPr lang="ru-RU"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08.jpg"/>
          <p:cNvPicPr>
            <a:picLocks noChangeAspect="1" noChangeArrowheads="1"/>
          </p:cNvPicPr>
          <p:nvPr/>
        </p:nvPicPr>
        <p:blipFill>
          <a:blip r:embed="rId2"/>
          <a:srcRect/>
          <a:stretch>
            <a:fillRect/>
          </a:stretch>
        </p:blipFill>
        <p:spPr bwMode="auto">
          <a:xfrm>
            <a:off x="0" y="-66229"/>
            <a:ext cx="9144000" cy="6884894"/>
          </a:xfrm>
          <a:prstGeom prst="rect">
            <a:avLst/>
          </a:prstGeom>
          <a:noFill/>
        </p:spPr>
      </p:pic>
      <p:sp>
        <p:nvSpPr>
          <p:cNvPr id="3" name="Объект 2"/>
          <p:cNvSpPr txBox="1">
            <a:spLocks/>
          </p:cNvSpPr>
          <p:nvPr/>
        </p:nvSpPr>
        <p:spPr>
          <a:xfrm>
            <a:off x="-40943" y="1143000"/>
            <a:ext cx="5867400" cy="5486400"/>
          </a:xfrm>
          <a:prstGeom prst="rect">
            <a:avLst/>
          </a:prstGeom>
        </p:spPr>
        <p:txBody>
          <a:bodyPr>
            <a:normAutofit/>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indent="270510" algn="ctr">
              <a:lnSpc>
                <a:spcPct val="115000"/>
              </a:lnSpc>
              <a:spcAft>
                <a:spcPts val="1000"/>
              </a:spcAft>
            </a:pPr>
            <a:r>
              <a:rPr lang="ru-RU" sz="2800" b="1" spc="-55" dirty="0" smtClean="0">
                <a:solidFill>
                  <a:srgbClr val="FF0000"/>
                </a:solidFill>
                <a:latin typeface="Times New Roman"/>
                <a:ea typeface="Times New Roman"/>
                <a:cs typeface="Times New Roman"/>
              </a:rPr>
              <a:t> «</a:t>
            </a:r>
            <a:r>
              <a:rPr lang="ru-RU" sz="2800" b="1" spc="-40" dirty="0" smtClean="0">
                <a:solidFill>
                  <a:srgbClr val="FF0000"/>
                </a:solidFill>
                <a:latin typeface="Times New Roman"/>
                <a:ea typeface="Times New Roman"/>
                <a:cs typeface="Times New Roman"/>
              </a:rPr>
              <a:t>Ходьба и движение способствуют игре мозга и работе мысли»</a:t>
            </a:r>
            <a:r>
              <a:rPr lang="ru-RU" sz="2400" b="1" spc="-40" dirty="0" smtClean="0">
                <a:solidFill>
                  <a:srgbClr val="FF0000"/>
                </a:solidFill>
                <a:latin typeface="Times New Roman"/>
                <a:ea typeface="Times New Roman"/>
                <a:cs typeface="Times New Roman"/>
              </a:rPr>
              <a:t> </a:t>
            </a:r>
            <a:r>
              <a:rPr lang="ru-RU" sz="2800" b="1" i="1" spc="-30" dirty="0" smtClean="0">
                <a:solidFill>
                  <a:srgbClr val="FF0000"/>
                </a:solidFill>
                <a:latin typeface="Times New Roman"/>
                <a:ea typeface="Times New Roman"/>
                <a:cs typeface="Times New Roman"/>
              </a:rPr>
              <a:t>Ж. Ж. Руссо</a:t>
            </a:r>
          </a:p>
          <a:p>
            <a:pPr indent="270510" algn="ctr">
              <a:lnSpc>
                <a:spcPct val="115000"/>
              </a:lnSpc>
              <a:spcAft>
                <a:spcPts val="1000"/>
              </a:spcAft>
            </a:pPr>
            <a:r>
              <a:rPr lang="ru-RU" sz="2800" b="1" spc="-95" dirty="0" smtClean="0">
                <a:solidFill>
                  <a:srgbClr val="FF0000"/>
                </a:solidFill>
                <a:latin typeface="Times New Roman"/>
                <a:ea typeface="Times New Roman"/>
                <a:cs typeface="Times New Roman"/>
              </a:rPr>
              <a:t> «</a:t>
            </a:r>
            <a:r>
              <a:rPr lang="ru-RU" sz="2800" b="1" spc="-30" dirty="0" smtClean="0">
                <a:solidFill>
                  <a:srgbClr val="FF0000"/>
                </a:solidFill>
                <a:latin typeface="Times New Roman"/>
                <a:ea typeface="Times New Roman"/>
                <a:cs typeface="Times New Roman"/>
              </a:rPr>
              <a:t>Дети должны жить в мире красоты, игры, сказки, музыки, рисунка, </a:t>
            </a:r>
            <a:r>
              <a:rPr lang="ru-RU" sz="2800" b="1" dirty="0" smtClean="0">
                <a:solidFill>
                  <a:srgbClr val="FF0000"/>
                </a:solidFill>
                <a:latin typeface="Times New Roman"/>
                <a:ea typeface="Times New Roman"/>
                <a:cs typeface="Times New Roman"/>
              </a:rPr>
              <a:t>фантазии, творчества». </a:t>
            </a:r>
            <a:r>
              <a:rPr lang="ru-RU" sz="2800" b="1" i="1" spc="-40" dirty="0" smtClean="0">
                <a:solidFill>
                  <a:srgbClr val="FF0000"/>
                </a:solidFill>
                <a:latin typeface="Times New Roman"/>
                <a:ea typeface="Times New Roman"/>
                <a:cs typeface="Times New Roman"/>
              </a:rPr>
              <a:t>В. А. Сухомлинский</a:t>
            </a:r>
            <a:endParaRPr lang="ru-RU" sz="2800" dirty="0" smtClean="0">
              <a:solidFill>
                <a:srgbClr val="FF0000"/>
              </a:solidFill>
              <a:latin typeface="Calibri"/>
              <a:ea typeface="Calibri"/>
              <a:cs typeface="Times New Roman"/>
            </a:endParaRPr>
          </a:p>
          <a:p>
            <a:pPr indent="0" algn="ctr">
              <a:lnSpc>
                <a:spcPct val="115000"/>
              </a:lnSpc>
              <a:spcAft>
                <a:spcPts val="1000"/>
              </a:spcAft>
              <a:buFont typeface="Arial" pitchFamily="34" charset="0"/>
              <a:buNone/>
            </a:pPr>
            <a:endParaRPr lang="ru-RU" sz="1600" dirty="0" smtClean="0">
              <a:latin typeface="Calibri"/>
              <a:ea typeface="Calibri"/>
              <a:cs typeface="Times New Roman"/>
            </a:endParaRPr>
          </a:p>
          <a:p>
            <a:pPr marL="0" indent="0">
              <a:buFont typeface="Arial" pitchFamily="34" charset="0"/>
              <a:buNone/>
            </a:pPr>
            <a:endParaRPr lang="ru-RU" dirty="0"/>
          </a:p>
        </p:txBody>
      </p:sp>
    </p:spTree>
    <p:extLst>
      <p:ext uri="{BB962C8B-B14F-4D97-AF65-F5344CB8AC3E}">
        <p14:creationId xmlns:p14="http://schemas.microsoft.com/office/powerpoint/2010/main" val="2137940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анюша\Desktop\08.jpg"/>
          <p:cNvPicPr>
            <a:picLocks noChangeAspect="1" noChangeArrowheads="1"/>
          </p:cNvPicPr>
          <p:nvPr/>
        </p:nvPicPr>
        <p:blipFill>
          <a:blip r:embed="rId2"/>
          <a:srcRect/>
          <a:stretch>
            <a:fillRect/>
          </a:stretch>
        </p:blipFill>
        <p:spPr bwMode="auto">
          <a:xfrm>
            <a:off x="0" y="152400"/>
            <a:ext cx="9144000" cy="6884894"/>
          </a:xfrm>
          <a:prstGeom prst="rect">
            <a:avLst/>
          </a:prstGeom>
          <a:noFill/>
        </p:spPr>
      </p:pic>
      <p:sp>
        <p:nvSpPr>
          <p:cNvPr id="3" name="Содержимое 2"/>
          <p:cNvSpPr>
            <a:spLocks noGrp="1"/>
          </p:cNvSpPr>
          <p:nvPr>
            <p:ph idx="1"/>
          </p:nvPr>
        </p:nvSpPr>
        <p:spPr>
          <a:xfrm>
            <a:off x="228600" y="1243690"/>
            <a:ext cx="6934200" cy="5486400"/>
          </a:xfrm>
        </p:spPr>
        <p:txBody>
          <a:bodyPr>
            <a:normAutofit fontScale="92500" lnSpcReduction="10000"/>
          </a:bodyPr>
          <a:lstStyle/>
          <a:p>
            <a:pPr algn="just"/>
            <a:r>
              <a:rPr lang="ru-RU" dirty="0" smtClean="0"/>
              <a:t>Развитие эмоционально – потребностной сферы ребенка тесно связано с зарождающимся в это время </a:t>
            </a:r>
            <a:r>
              <a:rPr lang="ru-RU" b="1" dirty="0" smtClean="0"/>
              <a:t>самосознанием. </a:t>
            </a:r>
            <a:r>
              <a:rPr lang="ru-RU" dirty="0" smtClean="0"/>
              <a:t>Примерно в 2 </a:t>
            </a:r>
            <a:r>
              <a:rPr lang="ru-RU" b="1" dirty="0" smtClean="0"/>
              <a:t>года</a:t>
            </a:r>
            <a:r>
              <a:rPr lang="ru-RU" dirty="0" smtClean="0"/>
              <a:t> ребенок начинает </a:t>
            </a:r>
            <a:r>
              <a:rPr lang="ru-RU" b="1" dirty="0" smtClean="0"/>
              <a:t>узнавать себя </a:t>
            </a:r>
            <a:r>
              <a:rPr lang="ru-RU" dirty="0" smtClean="0"/>
              <a:t>в зеркале. Узнавание себя - простейшая, первичная форма самосознания. Новый этап в развитии самосознания начинается, когда ребенок называет себя - сначала по имени, в третьем лице: "Тата", "Саша". Потом, к трем </a:t>
            </a:r>
            <a:r>
              <a:rPr lang="ru-RU" b="1" dirty="0" smtClean="0"/>
              <a:t>годам</a:t>
            </a:r>
            <a:r>
              <a:rPr lang="ru-RU" dirty="0" smtClean="0"/>
              <a:t>, появляется местоимение "я".</a:t>
            </a:r>
          </a:p>
          <a:p>
            <a:endParaRPr lang="ru-RU" dirty="0"/>
          </a:p>
        </p:txBody>
      </p:sp>
      <p:sp>
        <p:nvSpPr>
          <p:cNvPr id="5" name="Прямоугольник 4"/>
          <p:cNvSpPr/>
          <p:nvPr/>
        </p:nvSpPr>
        <p:spPr>
          <a:xfrm>
            <a:off x="1066800" y="228600"/>
            <a:ext cx="6781800" cy="707886"/>
          </a:xfrm>
          <a:prstGeom prst="rect">
            <a:avLst/>
          </a:prstGeom>
        </p:spPr>
        <p:txBody>
          <a:bodyPr wrap="square">
            <a:spAutoFit/>
          </a:bodyPr>
          <a:lstStyle/>
          <a:p>
            <a:pPr algn="ctr"/>
            <a:r>
              <a:rPr lang="ru-RU" sz="4000" b="1" i="1" dirty="0" smtClean="0">
                <a:solidFill>
                  <a:srgbClr val="FF0000"/>
                </a:solidFill>
                <a:latin typeface="Times New Roman" pitchFamily="18" charset="0"/>
                <a:cs typeface="Times New Roman" pitchFamily="18" charset="0"/>
              </a:rPr>
              <a:t> Становление самосознания</a:t>
            </a:r>
            <a:endParaRPr lang="ru-RU" sz="4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анюша\Desktop\08.jpg"/>
          <p:cNvPicPr>
            <a:picLocks noChangeAspect="1" noChangeArrowheads="1"/>
          </p:cNvPicPr>
          <p:nvPr/>
        </p:nvPicPr>
        <p:blipFill>
          <a:blip r:embed="rId2"/>
          <a:srcRect/>
          <a:stretch>
            <a:fillRect/>
          </a:stretch>
        </p:blipFill>
        <p:spPr bwMode="auto">
          <a:xfrm>
            <a:off x="0" y="152400"/>
            <a:ext cx="9144000" cy="6884894"/>
          </a:xfrm>
          <a:prstGeom prst="rect">
            <a:avLst/>
          </a:prstGeom>
          <a:noFill/>
        </p:spPr>
      </p:pic>
      <p:sp>
        <p:nvSpPr>
          <p:cNvPr id="3" name="Содержимое 2"/>
          <p:cNvSpPr>
            <a:spLocks noGrp="1"/>
          </p:cNvSpPr>
          <p:nvPr>
            <p:ph idx="1"/>
          </p:nvPr>
        </p:nvSpPr>
        <p:spPr>
          <a:xfrm>
            <a:off x="152400" y="1217565"/>
            <a:ext cx="6172200" cy="5335635"/>
          </a:xfrm>
        </p:spPr>
        <p:txBody>
          <a:bodyPr>
            <a:normAutofit lnSpcReduction="10000"/>
          </a:bodyPr>
          <a:lstStyle/>
          <a:p>
            <a:pPr algn="ctr">
              <a:buNone/>
            </a:pPr>
            <a:endParaRPr lang="ru-RU" dirty="0" smtClean="0"/>
          </a:p>
          <a:p>
            <a:pPr algn="just">
              <a:buNone/>
            </a:pPr>
            <a:r>
              <a:rPr lang="ru-RU" sz="4000" dirty="0" smtClean="0"/>
              <a:t>Более того, у ребенка</a:t>
            </a:r>
            <a:r>
              <a:rPr lang="ru-RU" sz="4000" b="1" dirty="0" smtClean="0"/>
              <a:t> </a:t>
            </a:r>
            <a:r>
              <a:rPr lang="ru-RU" sz="4000" dirty="0" smtClean="0"/>
              <a:t>появляется и </a:t>
            </a:r>
            <a:r>
              <a:rPr lang="ru-RU" sz="4000" b="1" dirty="0" smtClean="0"/>
              <a:t>первичная самооценка </a:t>
            </a:r>
            <a:r>
              <a:rPr lang="ru-RU" sz="4000" dirty="0" smtClean="0"/>
              <a:t>- осознание не только своего "я", но того, что "я хороший", "я очень хороший", "я хороший и больше никакой".</a:t>
            </a:r>
          </a:p>
          <a:p>
            <a:endParaRPr lang="ru-RU" dirty="0"/>
          </a:p>
        </p:txBody>
      </p:sp>
      <p:sp>
        <p:nvSpPr>
          <p:cNvPr id="5" name="Прямоугольник 4"/>
          <p:cNvSpPr/>
          <p:nvPr/>
        </p:nvSpPr>
        <p:spPr>
          <a:xfrm>
            <a:off x="1066800" y="228600"/>
            <a:ext cx="6781800" cy="707886"/>
          </a:xfrm>
          <a:prstGeom prst="rect">
            <a:avLst/>
          </a:prstGeom>
        </p:spPr>
        <p:txBody>
          <a:bodyPr wrap="square">
            <a:spAutoFit/>
          </a:bodyPr>
          <a:lstStyle/>
          <a:p>
            <a:pPr algn="ctr"/>
            <a:r>
              <a:rPr lang="ru-RU" sz="4000" b="1" i="1" dirty="0" smtClean="0">
                <a:solidFill>
                  <a:srgbClr val="FF0000"/>
                </a:solidFill>
                <a:latin typeface="Times New Roman" pitchFamily="18" charset="0"/>
                <a:cs typeface="Times New Roman" pitchFamily="18" charset="0"/>
              </a:rPr>
              <a:t> Формирование самооценки</a:t>
            </a:r>
            <a:endParaRPr lang="ru-RU" sz="4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анюша\Desktop\08.jpg"/>
          <p:cNvPicPr>
            <a:picLocks noChangeAspect="1" noChangeArrowheads="1"/>
          </p:cNvPicPr>
          <p:nvPr/>
        </p:nvPicPr>
        <p:blipFill>
          <a:blip r:embed="rId2"/>
          <a:srcRect/>
          <a:stretch>
            <a:fillRect/>
          </a:stretch>
        </p:blipFill>
        <p:spPr bwMode="auto">
          <a:xfrm>
            <a:off x="0" y="152400"/>
            <a:ext cx="9144000" cy="6884894"/>
          </a:xfrm>
          <a:prstGeom prst="rect">
            <a:avLst/>
          </a:prstGeom>
          <a:noFill/>
        </p:spPr>
      </p:pic>
      <p:sp>
        <p:nvSpPr>
          <p:cNvPr id="3" name="Содержимое 2"/>
          <p:cNvSpPr>
            <a:spLocks noGrp="1"/>
          </p:cNvSpPr>
          <p:nvPr>
            <p:ph idx="1"/>
          </p:nvPr>
        </p:nvSpPr>
        <p:spPr>
          <a:xfrm>
            <a:off x="76200" y="1257300"/>
            <a:ext cx="7467600" cy="5486400"/>
          </a:xfrm>
        </p:spPr>
        <p:txBody>
          <a:bodyPr>
            <a:normAutofit lnSpcReduction="10000"/>
          </a:bodyPr>
          <a:lstStyle/>
          <a:p>
            <a:pPr algn="just">
              <a:buNone/>
            </a:pPr>
            <a:r>
              <a:rPr lang="ru-RU" dirty="0" smtClean="0"/>
              <a:t>Отмечается развитие </a:t>
            </a:r>
            <a:r>
              <a:rPr lang="ru-RU" b="1" i="1" dirty="0" smtClean="0"/>
              <a:t>самостоятельности</a:t>
            </a:r>
            <a:r>
              <a:rPr lang="ru-RU" i="1" dirty="0" smtClean="0"/>
              <a:t>. </a:t>
            </a:r>
            <a:r>
              <a:rPr lang="ru-RU" dirty="0" smtClean="0"/>
              <a:t>Фраза «Я сам» как нельзя лучше говорит о ее проявлении. Ребенок уже не всегда хочет, чтобы ему помогали. Овладев ходьбой, он находит себе преграды, препятствия и старается их преодолеть. Все это доставляет ребенку удовольствие и свидетельствует о том, что у него начинают складываться такие качества, как сила воли, настойчивость, целеустремленность.</a:t>
            </a:r>
          </a:p>
          <a:p>
            <a:endParaRPr lang="ru-RU" dirty="0"/>
          </a:p>
        </p:txBody>
      </p:sp>
      <p:sp>
        <p:nvSpPr>
          <p:cNvPr id="5" name="Прямоугольник 4"/>
          <p:cNvSpPr/>
          <p:nvPr/>
        </p:nvSpPr>
        <p:spPr>
          <a:xfrm>
            <a:off x="1066800" y="228601"/>
            <a:ext cx="7467600" cy="735106"/>
          </a:xfrm>
          <a:prstGeom prst="rect">
            <a:avLst/>
          </a:prstGeom>
        </p:spPr>
        <p:txBody>
          <a:bodyPr wrap="square">
            <a:spAutoFit/>
          </a:bodyPr>
          <a:lstStyle/>
          <a:p>
            <a:pPr algn="ctr"/>
            <a:r>
              <a:rPr lang="ru-RU" sz="4000" b="1" i="1" dirty="0" smtClean="0">
                <a:solidFill>
                  <a:srgbClr val="FF0000"/>
                </a:solidFill>
                <a:latin typeface="Times New Roman" pitchFamily="18" charset="0"/>
                <a:cs typeface="Times New Roman" pitchFamily="18" charset="0"/>
              </a:rPr>
              <a:t> Развитие самостоятельности</a:t>
            </a:r>
            <a:endParaRPr lang="ru-RU" sz="4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анюша\Desktop\08.jpg"/>
          <p:cNvPicPr>
            <a:picLocks noChangeAspect="1" noChangeArrowheads="1"/>
          </p:cNvPicPr>
          <p:nvPr/>
        </p:nvPicPr>
        <p:blipFill>
          <a:blip r:embed="rId2"/>
          <a:srcRect/>
          <a:stretch>
            <a:fillRect/>
          </a:stretch>
        </p:blipFill>
        <p:spPr bwMode="auto">
          <a:xfrm>
            <a:off x="0" y="152400"/>
            <a:ext cx="9144000" cy="6884894"/>
          </a:xfrm>
          <a:prstGeom prst="rect">
            <a:avLst/>
          </a:prstGeom>
          <a:noFill/>
        </p:spPr>
      </p:pic>
      <p:sp>
        <p:nvSpPr>
          <p:cNvPr id="3" name="Содержимое 2"/>
          <p:cNvSpPr>
            <a:spLocks noGrp="1"/>
          </p:cNvSpPr>
          <p:nvPr>
            <p:ph idx="1"/>
          </p:nvPr>
        </p:nvSpPr>
        <p:spPr>
          <a:xfrm>
            <a:off x="152400" y="1217565"/>
            <a:ext cx="6553200" cy="5259435"/>
          </a:xfrm>
        </p:spPr>
        <p:txBody>
          <a:bodyPr>
            <a:normAutofit lnSpcReduction="10000"/>
          </a:bodyPr>
          <a:lstStyle/>
          <a:p>
            <a:pPr indent="17463" algn="just">
              <a:buNone/>
            </a:pPr>
            <a:r>
              <a:rPr lang="ru-RU" sz="3600" dirty="0" smtClean="0">
                <a:latin typeface="Times New Roman" pitchFamily="18" charset="0"/>
                <a:cs typeface="Times New Roman" pitchFamily="18" charset="0"/>
              </a:rPr>
              <a:t>У детей начинает развиваться </a:t>
            </a:r>
            <a:r>
              <a:rPr lang="ru-RU" sz="3600" b="1" i="1" dirty="0" smtClean="0">
                <a:latin typeface="Times New Roman" pitchFamily="18" charset="0"/>
                <a:cs typeface="Times New Roman" pitchFamily="18" charset="0"/>
              </a:rPr>
              <a:t>эмпатия</a:t>
            </a:r>
            <a:r>
              <a:rPr lang="ru-RU" sz="3600" b="1"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понимание эмоционального состояния другого человека. Можно наблюдать, как полуторагодовалый ребенок стремиться утешить расстроенного человека: он обнимает его, целует, дает ему игрушку и т. д.</a:t>
            </a:r>
          </a:p>
          <a:p>
            <a:endParaRPr lang="ru-RU" dirty="0"/>
          </a:p>
        </p:txBody>
      </p:sp>
      <p:sp>
        <p:nvSpPr>
          <p:cNvPr id="5" name="Прямоугольник 4"/>
          <p:cNvSpPr/>
          <p:nvPr/>
        </p:nvSpPr>
        <p:spPr>
          <a:xfrm>
            <a:off x="1066800" y="228600"/>
            <a:ext cx="6781800" cy="707886"/>
          </a:xfrm>
          <a:prstGeom prst="rect">
            <a:avLst/>
          </a:prstGeom>
        </p:spPr>
        <p:txBody>
          <a:bodyPr wrap="square">
            <a:spAutoFit/>
          </a:bodyPr>
          <a:lstStyle/>
          <a:p>
            <a:pPr algn="ctr"/>
            <a:r>
              <a:rPr lang="ru-RU" sz="4000" b="1" i="1" dirty="0" smtClean="0">
                <a:solidFill>
                  <a:srgbClr val="FF0000"/>
                </a:solidFill>
                <a:latin typeface="Times New Roman" pitchFamily="18" charset="0"/>
                <a:cs typeface="Times New Roman" pitchFamily="18" charset="0"/>
              </a:rPr>
              <a:t> Развитие эмпатии</a:t>
            </a:r>
            <a:endParaRPr lang="ru-RU" sz="4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анюша\Desktop\08.jpg"/>
          <p:cNvPicPr>
            <a:picLocks noChangeAspect="1" noChangeArrowheads="1"/>
          </p:cNvPicPr>
          <p:nvPr/>
        </p:nvPicPr>
        <p:blipFill>
          <a:blip r:embed="rId2"/>
          <a:srcRect/>
          <a:stretch>
            <a:fillRect/>
          </a:stretch>
        </p:blipFill>
        <p:spPr bwMode="auto">
          <a:xfrm>
            <a:off x="0" y="-66229"/>
            <a:ext cx="9144000" cy="6884894"/>
          </a:xfrm>
          <a:prstGeom prst="rect">
            <a:avLst/>
          </a:prstGeom>
          <a:noFill/>
        </p:spPr>
      </p:pic>
      <p:sp>
        <p:nvSpPr>
          <p:cNvPr id="3" name="Содержимое 2"/>
          <p:cNvSpPr>
            <a:spLocks noGrp="1"/>
          </p:cNvSpPr>
          <p:nvPr>
            <p:ph idx="1"/>
          </p:nvPr>
        </p:nvSpPr>
        <p:spPr>
          <a:xfrm>
            <a:off x="0" y="1201482"/>
            <a:ext cx="7094561" cy="5187680"/>
          </a:xfrm>
        </p:spPr>
        <p:txBody>
          <a:bodyPr>
            <a:normAutofit fontScale="85000" lnSpcReduction="10000"/>
          </a:bodyPr>
          <a:lstStyle/>
          <a:p>
            <a:pPr indent="282575" algn="just">
              <a:buNone/>
            </a:pPr>
            <a:r>
              <a:rPr lang="ru-RU" sz="3300" dirty="0" smtClean="0"/>
              <a:t>У ребенка появляется потребность </a:t>
            </a:r>
            <a:r>
              <a:rPr lang="ru-RU" sz="3300" i="1" dirty="0" smtClean="0"/>
              <a:t>в </a:t>
            </a:r>
            <a:r>
              <a:rPr lang="ru-RU" sz="3300" b="1" i="1" dirty="0" smtClean="0"/>
              <a:t>достижении успеха</a:t>
            </a:r>
            <a:r>
              <a:rPr lang="ru-RU" sz="3300" i="1" dirty="0" smtClean="0"/>
              <a:t>. </a:t>
            </a:r>
            <a:r>
              <a:rPr lang="ru-RU" sz="3300" dirty="0" smtClean="0"/>
              <a:t>Эта потребность формируется поэтапно. Сначала ребенок начинает осознавать свои успехи и неудачи, затем может объяснить успехи и неудачи других людей, потом он приобретает способность различать задания по степени трудности и оценивать меру развития собственных умений, необходимых для выполнения данного задания, и, наконец, может оценивать свои способности и прилагаемые усилия.</a:t>
            </a:r>
          </a:p>
          <a:p>
            <a:pPr>
              <a:buNone/>
            </a:pPr>
            <a:endParaRPr lang="ru-RU" dirty="0"/>
          </a:p>
        </p:txBody>
      </p:sp>
      <p:sp>
        <p:nvSpPr>
          <p:cNvPr id="5" name="Прямоугольник 4"/>
          <p:cNvSpPr/>
          <p:nvPr/>
        </p:nvSpPr>
        <p:spPr>
          <a:xfrm>
            <a:off x="76200" y="228601"/>
            <a:ext cx="8610600" cy="707886"/>
          </a:xfrm>
          <a:prstGeom prst="rect">
            <a:avLst/>
          </a:prstGeom>
        </p:spPr>
        <p:txBody>
          <a:bodyPr wrap="square">
            <a:spAutoFit/>
          </a:bodyPr>
          <a:lstStyle/>
          <a:p>
            <a:pPr algn="ctr"/>
            <a:r>
              <a:rPr lang="ru-RU" sz="4000" b="1" i="1" dirty="0" smtClean="0">
                <a:solidFill>
                  <a:srgbClr val="FF0000"/>
                </a:solidFill>
                <a:latin typeface="Times New Roman" pitchFamily="18" charset="0"/>
                <a:cs typeface="Times New Roman" pitchFamily="18" charset="0"/>
              </a:rPr>
              <a:t> Потребность в достижении успеха</a:t>
            </a:r>
            <a:endParaRPr lang="ru-RU" sz="4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64"/>
          <p:cNvSpPr>
            <a:spLocks noGrp="1" noChangeArrowheads="1"/>
          </p:cNvSpPr>
          <p:nvPr>
            <p:ph type="title"/>
          </p:nvPr>
        </p:nvSpPr>
        <p:spPr>
          <a:xfrm>
            <a:off x="1417159" y="6446762"/>
            <a:ext cx="6171596" cy="226786"/>
          </a:xfrm>
        </p:spPr>
        <p:txBody>
          <a:bodyPr>
            <a:normAutofit fontScale="90000"/>
          </a:bodyPr>
          <a:lstStyle/>
          <a:p>
            <a:pPr eaLnBrk="1" hangingPunct="1"/>
            <a:r>
              <a:rPr lang="ru-RU" sz="1524" b="1">
                <a:latin typeface="Comic Sans MS" panose="030F0702030302020204" pitchFamily="66" charset="0"/>
              </a:rPr>
              <a:t>Навыки общей моторики</a:t>
            </a:r>
          </a:p>
        </p:txBody>
      </p:sp>
      <p:sp>
        <p:nvSpPr>
          <p:cNvPr id="15364" name="AutoShape 1067"/>
          <p:cNvSpPr>
            <a:spLocks noChangeAspect="1" noChangeArrowheads="1"/>
          </p:cNvSpPr>
          <p:nvPr/>
        </p:nvSpPr>
        <p:spPr bwMode="auto">
          <a:xfrm>
            <a:off x="1417160" y="33723"/>
            <a:ext cx="5624286" cy="737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ru-RU" sz="1270"/>
          </a:p>
        </p:txBody>
      </p:sp>
      <p:sp>
        <p:nvSpPr>
          <p:cNvPr id="15365" name="Rectangle 1068"/>
          <p:cNvSpPr>
            <a:spLocks noChangeArrowheads="1"/>
          </p:cNvSpPr>
          <p:nvPr/>
        </p:nvSpPr>
        <p:spPr bwMode="auto">
          <a:xfrm>
            <a:off x="1828397" y="5669643"/>
            <a:ext cx="5296707" cy="700516"/>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ходит без посторонней помощи, ручки свободны и расслаблены, бежит (быстро ходит), может внезапно остановиться и повернуться, садится спиной на стульчик, не теряя равновесия, садится на корточки, ходит задом наперед</a:t>
            </a:r>
            <a:endParaRPr lang="ru-RU" sz="1016" dirty="0"/>
          </a:p>
        </p:txBody>
      </p:sp>
      <p:sp>
        <p:nvSpPr>
          <p:cNvPr id="15366" name="Rectangle 1069"/>
          <p:cNvSpPr>
            <a:spLocks noChangeArrowheads="1"/>
          </p:cNvSpPr>
          <p:nvPr/>
        </p:nvSpPr>
        <p:spPr bwMode="auto">
          <a:xfrm>
            <a:off x="1965477" y="5323921"/>
            <a:ext cx="4953000" cy="298349"/>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ходит с помощью взрослого по доске шириной 30 см, лежащей на полу</a:t>
            </a:r>
            <a:endParaRPr lang="ru-RU" sz="1016" dirty="0"/>
          </a:p>
        </p:txBody>
      </p:sp>
      <p:sp>
        <p:nvSpPr>
          <p:cNvPr id="15367" name="Rectangle 1070"/>
          <p:cNvSpPr>
            <a:spLocks noChangeArrowheads="1"/>
          </p:cNvSpPr>
          <p:nvPr/>
        </p:nvSpPr>
        <p:spPr bwMode="auto">
          <a:xfrm>
            <a:off x="2010834" y="5049762"/>
            <a:ext cx="4835071" cy="26710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носит большой  (до 30 см в диаметре) предмет</a:t>
            </a:r>
            <a:endParaRPr lang="ru-RU" sz="1016" dirty="0"/>
          </a:p>
        </p:txBody>
      </p:sp>
      <p:sp>
        <p:nvSpPr>
          <p:cNvPr id="15368" name="Rectangle 1071"/>
          <p:cNvSpPr>
            <a:spLocks noChangeArrowheads="1"/>
          </p:cNvSpPr>
          <p:nvPr/>
        </p:nvSpPr>
        <p:spPr bwMode="auto">
          <a:xfrm>
            <a:off x="2118683" y="4743349"/>
            <a:ext cx="4637516" cy="265088"/>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во время ходьбы перешагивает через препятствия</a:t>
            </a:r>
            <a:endParaRPr lang="ru-RU" sz="1016" dirty="0"/>
          </a:p>
        </p:txBody>
      </p:sp>
      <p:sp>
        <p:nvSpPr>
          <p:cNvPr id="15369" name="Rectangle 1072"/>
          <p:cNvSpPr>
            <a:spLocks noChangeArrowheads="1"/>
          </p:cNvSpPr>
          <p:nvPr/>
        </p:nvSpPr>
        <p:spPr bwMode="auto">
          <a:xfrm>
            <a:off x="2239635" y="4409723"/>
            <a:ext cx="4400651" cy="26710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ходит между двумя параллельными линиями</a:t>
            </a:r>
            <a:endParaRPr lang="ru-RU" sz="1016"/>
          </a:p>
        </p:txBody>
      </p:sp>
      <p:sp>
        <p:nvSpPr>
          <p:cNvPr id="15370" name="Rectangle 1073"/>
          <p:cNvSpPr>
            <a:spLocks noChangeArrowheads="1"/>
          </p:cNvSpPr>
          <p:nvPr/>
        </p:nvSpPr>
        <p:spPr bwMode="auto">
          <a:xfrm>
            <a:off x="2316239" y="4142619"/>
            <a:ext cx="4175881" cy="26710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бежит, наступая на всю ступню</a:t>
            </a:r>
            <a:endParaRPr lang="ru-RU" sz="1016" dirty="0"/>
          </a:p>
        </p:txBody>
      </p:sp>
      <p:sp>
        <p:nvSpPr>
          <p:cNvPr id="15371" name="Rectangle 1074"/>
          <p:cNvSpPr>
            <a:spLocks noChangeArrowheads="1"/>
          </p:cNvSpPr>
          <p:nvPr/>
        </p:nvSpPr>
        <p:spPr bwMode="auto">
          <a:xfrm>
            <a:off x="2376715" y="3906762"/>
            <a:ext cx="3965222" cy="232834"/>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проходит 4 шага по брусу</a:t>
            </a:r>
            <a:endParaRPr lang="ru-RU" sz="1016"/>
          </a:p>
        </p:txBody>
      </p:sp>
      <p:sp>
        <p:nvSpPr>
          <p:cNvPr id="15372" name="Rectangle 1075"/>
          <p:cNvSpPr>
            <a:spLocks noChangeArrowheads="1"/>
          </p:cNvSpPr>
          <p:nvPr/>
        </p:nvSpPr>
        <p:spPr bwMode="auto">
          <a:xfrm>
            <a:off x="2513794" y="3449159"/>
            <a:ext cx="3741460" cy="43845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стоит на цыпочках, стоит на одной ноге в течение 3 секунд</a:t>
            </a:r>
            <a:endParaRPr lang="ru-RU" sz="1016"/>
          </a:p>
        </p:txBody>
      </p:sp>
      <p:sp>
        <p:nvSpPr>
          <p:cNvPr id="15373" name="Rectangle 1076"/>
          <p:cNvSpPr>
            <a:spLocks noChangeArrowheads="1"/>
          </p:cNvSpPr>
          <p:nvPr/>
        </p:nvSpPr>
        <p:spPr bwMode="auto">
          <a:xfrm>
            <a:off x="2606524" y="2970390"/>
            <a:ext cx="3542897" cy="432404"/>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ходит по доске шириной 20 см, лежащей на полу, делая шаг попеременно</a:t>
            </a:r>
            <a:endParaRPr lang="ru-RU" sz="1016" dirty="0"/>
          </a:p>
        </p:txBody>
      </p:sp>
      <p:sp>
        <p:nvSpPr>
          <p:cNvPr id="15374" name="Rectangle 1077"/>
          <p:cNvSpPr>
            <a:spLocks noChangeArrowheads="1"/>
          </p:cNvSpPr>
          <p:nvPr/>
        </p:nvSpPr>
        <p:spPr bwMode="auto">
          <a:xfrm>
            <a:off x="2672040" y="2642810"/>
            <a:ext cx="3398762" cy="300365"/>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проходит на цыпочках 3 метра</a:t>
            </a:r>
            <a:endParaRPr lang="ru-RU" sz="1016"/>
          </a:p>
        </p:txBody>
      </p:sp>
      <p:sp>
        <p:nvSpPr>
          <p:cNvPr id="15375" name="Rectangle 1078"/>
          <p:cNvSpPr>
            <a:spLocks noChangeArrowheads="1"/>
          </p:cNvSpPr>
          <p:nvPr/>
        </p:nvSpPr>
        <p:spPr bwMode="auto">
          <a:xfrm>
            <a:off x="2817183" y="2260802"/>
            <a:ext cx="3147785" cy="401159"/>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ходит с поддержкой по брусу, поднятому на высоту 10 см</a:t>
            </a:r>
            <a:endParaRPr lang="ru-RU" sz="1016" dirty="0"/>
          </a:p>
        </p:txBody>
      </p:sp>
      <p:sp>
        <p:nvSpPr>
          <p:cNvPr id="15376" name="Rectangle 1079"/>
          <p:cNvSpPr>
            <a:spLocks noChangeArrowheads="1"/>
          </p:cNvSpPr>
          <p:nvPr/>
        </p:nvSpPr>
        <p:spPr bwMode="auto">
          <a:xfrm>
            <a:off x="2869596" y="1987651"/>
            <a:ext cx="2990547" cy="266095"/>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ходит по узкой линии на полу</a:t>
            </a:r>
            <a:endParaRPr lang="ru-RU" sz="1016" dirty="0"/>
          </a:p>
        </p:txBody>
      </p:sp>
      <p:sp>
        <p:nvSpPr>
          <p:cNvPr id="15377" name="Rectangle 1080"/>
          <p:cNvSpPr>
            <a:spLocks noChangeArrowheads="1"/>
          </p:cNvSpPr>
          <p:nvPr/>
        </p:nvSpPr>
        <p:spPr bwMode="auto">
          <a:xfrm>
            <a:off x="2925032" y="1666120"/>
            <a:ext cx="2911929" cy="288270"/>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в течение 5 секунд балансирует на одной ноге</a:t>
            </a:r>
          </a:p>
        </p:txBody>
      </p:sp>
      <p:sp>
        <p:nvSpPr>
          <p:cNvPr id="15378" name="Rectangle 1081"/>
          <p:cNvSpPr>
            <a:spLocks noChangeArrowheads="1"/>
          </p:cNvSpPr>
          <p:nvPr/>
        </p:nvSpPr>
        <p:spPr bwMode="auto">
          <a:xfrm>
            <a:off x="2925032" y="1209524"/>
            <a:ext cx="2898825" cy="43341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при беге может повернуть за угол, обогнуть препятствие</a:t>
            </a:r>
            <a:endParaRPr lang="ru-RU" sz="1016"/>
          </a:p>
        </p:txBody>
      </p:sp>
      <p:sp>
        <p:nvSpPr>
          <p:cNvPr id="15379" name="Rectangle 1082"/>
          <p:cNvSpPr>
            <a:spLocks noChangeArrowheads="1"/>
          </p:cNvSpPr>
          <p:nvPr/>
        </p:nvSpPr>
        <p:spPr bwMode="auto">
          <a:xfrm>
            <a:off x="3067151" y="596699"/>
            <a:ext cx="2687159" cy="566460"/>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бежит, перенося вес на ногу, которая находится впереди, взмахивая при этом противоположной рукой</a:t>
            </a:r>
            <a:endParaRPr lang="ru-RU" sz="1016"/>
          </a:p>
        </p:txBody>
      </p:sp>
    </p:spTree>
    <p:extLst>
      <p:ext uri="{BB962C8B-B14F-4D97-AF65-F5344CB8AC3E}">
        <p14:creationId xmlns:p14="http://schemas.microsoft.com/office/powerpoint/2010/main" val="22405799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1508881" y="6355040"/>
            <a:ext cx="6171595" cy="363865"/>
          </a:xfrm>
        </p:spPr>
        <p:txBody>
          <a:bodyPr/>
          <a:lstStyle/>
          <a:p>
            <a:pPr eaLnBrk="1" hangingPunct="1"/>
            <a:r>
              <a:rPr lang="ru-RU" sz="1524" b="1">
                <a:latin typeface="Comic Sans MS" panose="030F0702030302020204" pitchFamily="66" charset="0"/>
              </a:rPr>
              <a:t>Навыки тонкой моторики</a:t>
            </a:r>
          </a:p>
        </p:txBody>
      </p:sp>
      <p:sp>
        <p:nvSpPr>
          <p:cNvPr id="16388" name="AutoShape 7"/>
          <p:cNvSpPr>
            <a:spLocks noChangeAspect="1" noChangeArrowheads="1"/>
          </p:cNvSpPr>
          <p:nvPr/>
        </p:nvSpPr>
        <p:spPr bwMode="auto">
          <a:xfrm>
            <a:off x="926259" y="76200"/>
            <a:ext cx="6680134" cy="6395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ru-RU" sz="1270"/>
          </a:p>
        </p:txBody>
      </p:sp>
      <p:sp>
        <p:nvSpPr>
          <p:cNvPr id="16389" name="Rectangle 8"/>
          <p:cNvSpPr>
            <a:spLocks noChangeArrowheads="1"/>
          </p:cNvSpPr>
          <p:nvPr/>
        </p:nvSpPr>
        <p:spPr bwMode="auto">
          <a:xfrm>
            <a:off x="1645961" y="5318881"/>
            <a:ext cx="5806722" cy="363865"/>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чтобы достать игрушку, тянет к себе веревочку, лежащую на горизонтальной поверхности</a:t>
            </a:r>
          </a:p>
        </p:txBody>
      </p:sp>
      <p:sp>
        <p:nvSpPr>
          <p:cNvPr id="16390" name="Rectangle 9"/>
          <p:cNvSpPr>
            <a:spLocks noChangeArrowheads="1"/>
          </p:cNvSpPr>
          <p:nvPr/>
        </p:nvSpPr>
        <p:spPr bwMode="auto">
          <a:xfrm>
            <a:off x="1719540" y="5009445"/>
            <a:ext cx="5659564" cy="233841"/>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складывает бумагу, имитируя действия взрослого</a:t>
            </a:r>
          </a:p>
        </p:txBody>
      </p:sp>
      <p:sp>
        <p:nvSpPr>
          <p:cNvPr id="16391" name="Rectangle 10"/>
          <p:cNvSpPr>
            <a:spLocks noChangeArrowheads="1"/>
          </p:cNvSpPr>
          <p:nvPr/>
        </p:nvSpPr>
        <p:spPr bwMode="auto">
          <a:xfrm>
            <a:off x="1780016" y="4598206"/>
            <a:ext cx="5523492" cy="338667"/>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решает некоторые практические задачи, пользуясь несложными инструментами</a:t>
            </a:r>
          </a:p>
        </p:txBody>
      </p:sp>
      <p:sp>
        <p:nvSpPr>
          <p:cNvPr id="16392" name="Rectangle 11"/>
          <p:cNvSpPr>
            <a:spLocks noChangeArrowheads="1"/>
          </p:cNvSpPr>
          <p:nvPr/>
        </p:nvSpPr>
        <p:spPr bwMode="auto">
          <a:xfrm>
            <a:off x="1899961" y="4313969"/>
            <a:ext cx="5298722" cy="207635"/>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нанизывает на веревочку 4 крупных бусины</a:t>
            </a:r>
            <a:endParaRPr lang="ru-RU" sz="1016"/>
          </a:p>
        </p:txBody>
      </p:sp>
      <p:sp>
        <p:nvSpPr>
          <p:cNvPr id="16393" name="Rectangle 12"/>
          <p:cNvSpPr>
            <a:spLocks noChangeArrowheads="1"/>
          </p:cNvSpPr>
          <p:nvPr/>
        </p:nvSpPr>
        <p:spPr bwMode="auto">
          <a:xfrm>
            <a:off x="2020913" y="4048881"/>
            <a:ext cx="5028595" cy="20864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откручивает от игрушки прикручивающиеся части</a:t>
            </a:r>
          </a:p>
        </p:txBody>
      </p:sp>
      <p:sp>
        <p:nvSpPr>
          <p:cNvPr id="16394" name="Rectangle 13"/>
          <p:cNvSpPr>
            <a:spLocks noChangeArrowheads="1"/>
          </p:cNvSpPr>
          <p:nvPr/>
        </p:nvSpPr>
        <p:spPr bwMode="auto">
          <a:xfrm>
            <a:off x="2125739" y="3784802"/>
            <a:ext cx="4771571" cy="20864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наклеивает картинку на бумагу</a:t>
            </a:r>
          </a:p>
        </p:txBody>
      </p:sp>
      <p:sp>
        <p:nvSpPr>
          <p:cNvPr id="16395" name="Rectangle 14"/>
          <p:cNvSpPr>
            <a:spLocks noChangeArrowheads="1"/>
          </p:cNvSpPr>
          <p:nvPr/>
        </p:nvSpPr>
        <p:spPr bwMode="auto">
          <a:xfrm>
            <a:off x="2261810" y="3520723"/>
            <a:ext cx="4529667" cy="182436"/>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по показу делает простую постройку из кубиков</a:t>
            </a:r>
          </a:p>
        </p:txBody>
      </p:sp>
      <p:sp>
        <p:nvSpPr>
          <p:cNvPr id="16396" name="Rectangle 15"/>
          <p:cNvSpPr>
            <a:spLocks noChangeArrowheads="1"/>
          </p:cNvSpPr>
          <p:nvPr/>
        </p:nvSpPr>
        <p:spPr bwMode="auto">
          <a:xfrm>
            <a:off x="2352524" y="3130651"/>
            <a:ext cx="4274659" cy="342698"/>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рисует вертикальные линии, имитируя действия взрослого</a:t>
            </a:r>
          </a:p>
        </p:txBody>
      </p:sp>
      <p:sp>
        <p:nvSpPr>
          <p:cNvPr id="16397" name="Rectangle 16"/>
          <p:cNvSpPr>
            <a:spLocks noChangeArrowheads="1"/>
          </p:cNvSpPr>
          <p:nvPr/>
        </p:nvSpPr>
        <p:spPr bwMode="auto">
          <a:xfrm>
            <a:off x="2457349" y="2746628"/>
            <a:ext cx="4048881" cy="337658"/>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рисует кругообразные линии, имитируя действия взрослого</a:t>
            </a:r>
            <a:endParaRPr lang="ru-RU" sz="1016"/>
          </a:p>
        </p:txBody>
      </p:sp>
      <p:sp>
        <p:nvSpPr>
          <p:cNvPr id="16398" name="Rectangle 17"/>
          <p:cNvSpPr>
            <a:spLocks noChangeArrowheads="1"/>
          </p:cNvSpPr>
          <p:nvPr/>
        </p:nvSpPr>
        <p:spPr bwMode="auto">
          <a:xfrm>
            <a:off x="2532945" y="2361595"/>
            <a:ext cx="3883579" cy="338667"/>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рисует горизонтальные линии, имитируя действия взрослого</a:t>
            </a:r>
            <a:endParaRPr lang="ru-RU" sz="1016"/>
          </a:p>
        </p:txBody>
      </p:sp>
      <p:sp>
        <p:nvSpPr>
          <p:cNvPr id="16399" name="Rectangle 18"/>
          <p:cNvSpPr>
            <a:spLocks noChangeArrowheads="1"/>
          </p:cNvSpPr>
          <p:nvPr/>
        </p:nvSpPr>
        <p:spPr bwMode="auto">
          <a:xfrm>
            <a:off x="2698247" y="2100540"/>
            <a:ext cx="3596317" cy="20864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рисует круг, имитируя действия взрослого</a:t>
            </a:r>
          </a:p>
        </p:txBody>
      </p:sp>
      <p:sp>
        <p:nvSpPr>
          <p:cNvPr id="16400" name="Rectangle 19"/>
          <p:cNvSpPr>
            <a:spLocks noChangeArrowheads="1"/>
          </p:cNvSpPr>
          <p:nvPr/>
        </p:nvSpPr>
        <p:spPr bwMode="auto">
          <a:xfrm>
            <a:off x="2757715" y="1760866"/>
            <a:ext cx="3417913" cy="312460"/>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указывает на отдельные элементы рисунка в книжке</a:t>
            </a:r>
            <a:endParaRPr lang="ru-RU" sz="1016"/>
          </a:p>
        </p:txBody>
      </p:sp>
      <p:sp>
        <p:nvSpPr>
          <p:cNvPr id="16401" name="Rectangle 20"/>
          <p:cNvSpPr>
            <a:spLocks noChangeArrowheads="1"/>
          </p:cNvSpPr>
          <p:nvPr/>
        </p:nvSpPr>
        <p:spPr bwMode="auto">
          <a:xfrm>
            <a:off x="2804079" y="1273024"/>
            <a:ext cx="3313088" cy="495905"/>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вкладывает пластинку (треугольная, круглая, квадратная) в подходящее по форме из 3 предложенных отверстий</a:t>
            </a:r>
          </a:p>
        </p:txBody>
      </p:sp>
      <p:sp>
        <p:nvSpPr>
          <p:cNvPr id="16402" name="Rectangle 21"/>
          <p:cNvSpPr>
            <a:spLocks noChangeArrowheads="1"/>
          </p:cNvSpPr>
          <p:nvPr/>
        </p:nvSpPr>
        <p:spPr bwMode="auto">
          <a:xfrm>
            <a:off x="2984500" y="668262"/>
            <a:ext cx="3070175" cy="599722"/>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собирает головоломку, к которой надо добавить 1-3 элемента; ищет механизм, приводящий в действие игрушку</a:t>
            </a:r>
            <a:endParaRPr lang="ru-RU" sz="1016"/>
          </a:p>
        </p:txBody>
      </p:sp>
      <p:sp>
        <p:nvSpPr>
          <p:cNvPr id="16403" name="Rectangle 22"/>
          <p:cNvSpPr>
            <a:spLocks noChangeArrowheads="1"/>
          </p:cNvSpPr>
          <p:nvPr/>
        </p:nvSpPr>
        <p:spPr bwMode="auto">
          <a:xfrm>
            <a:off x="1583469" y="5726088"/>
            <a:ext cx="6006293" cy="391079"/>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манипулирует предметами, пользуясь обеими руками, вкладывает круги в круглые отверстия доски форм, строит башню из 6 кубиков</a:t>
            </a:r>
            <a:endParaRPr lang="ru-RU" sz="1016"/>
          </a:p>
        </p:txBody>
      </p:sp>
    </p:spTree>
    <p:extLst>
      <p:ext uri="{BB962C8B-B14F-4D97-AF65-F5344CB8AC3E}">
        <p14:creationId xmlns:p14="http://schemas.microsoft.com/office/powerpoint/2010/main" val="17143541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554238" y="6126238"/>
            <a:ext cx="6171596" cy="456596"/>
          </a:xfrm>
        </p:spPr>
        <p:txBody>
          <a:bodyPr/>
          <a:lstStyle/>
          <a:p>
            <a:pPr eaLnBrk="1" hangingPunct="1"/>
            <a:r>
              <a:rPr lang="ru-RU" sz="1524" b="1">
                <a:latin typeface="Comic Sans MS" panose="030F0702030302020204" pitchFamily="66" charset="0"/>
              </a:rPr>
              <a:t>Социальные навыки</a:t>
            </a:r>
          </a:p>
        </p:txBody>
      </p:sp>
      <p:grpSp>
        <p:nvGrpSpPr>
          <p:cNvPr id="17412" name="Group 5"/>
          <p:cNvGrpSpPr>
            <a:grpSpLocks noChangeAspect="1"/>
          </p:cNvGrpSpPr>
          <p:nvPr/>
        </p:nvGrpSpPr>
        <p:grpSpPr bwMode="auto">
          <a:xfrm>
            <a:off x="668195" y="228600"/>
            <a:ext cx="6931648" cy="6081083"/>
            <a:chOff x="2349" y="4516"/>
            <a:chExt cx="7200" cy="10391"/>
          </a:xfrm>
        </p:grpSpPr>
        <p:sp>
          <p:nvSpPr>
            <p:cNvPr id="17413" name="AutoShape 6"/>
            <p:cNvSpPr>
              <a:spLocks noChangeAspect="1" noChangeArrowheads="1"/>
            </p:cNvSpPr>
            <p:nvPr/>
          </p:nvSpPr>
          <p:spPr bwMode="auto">
            <a:xfrm>
              <a:off x="2349" y="4516"/>
              <a:ext cx="7200" cy="10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ru-RU" sz="1270"/>
            </a:p>
          </p:txBody>
        </p:sp>
        <p:sp>
          <p:nvSpPr>
            <p:cNvPr id="17414" name="Rectangle 7"/>
            <p:cNvSpPr>
              <a:spLocks noChangeArrowheads="1"/>
            </p:cNvSpPr>
            <p:nvPr/>
          </p:nvSpPr>
          <p:spPr bwMode="auto">
            <a:xfrm>
              <a:off x="2506" y="13763"/>
              <a:ext cx="7008" cy="716"/>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наблюдая за другими детьми, вовлекается в параллельную игру, вступает в контакт с ровесниками, используя жесты</a:t>
              </a:r>
            </a:p>
          </p:txBody>
        </p:sp>
        <p:sp>
          <p:nvSpPr>
            <p:cNvPr id="17415" name="Rectangle 8"/>
            <p:cNvSpPr>
              <a:spLocks noChangeArrowheads="1"/>
            </p:cNvSpPr>
            <p:nvPr/>
          </p:nvSpPr>
          <p:spPr bwMode="auto">
            <a:xfrm>
              <a:off x="2663" y="13000"/>
              <a:ext cx="6552" cy="476"/>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отстаивает свою собственность</a:t>
              </a:r>
            </a:p>
          </p:txBody>
        </p:sp>
        <p:sp>
          <p:nvSpPr>
            <p:cNvPr id="17416" name="Rectangle 9"/>
            <p:cNvSpPr>
              <a:spLocks noChangeArrowheads="1"/>
            </p:cNvSpPr>
            <p:nvPr/>
          </p:nvSpPr>
          <p:spPr bwMode="auto">
            <a:xfrm>
              <a:off x="2767" y="12285"/>
              <a:ext cx="6398" cy="382"/>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играет возле детей и время от времени вступает с ними в контакт</a:t>
              </a:r>
              <a:endParaRPr lang="ru-RU" sz="1016"/>
            </a:p>
          </p:txBody>
        </p:sp>
        <p:sp>
          <p:nvSpPr>
            <p:cNvPr id="17417" name="Rectangle 10"/>
            <p:cNvSpPr>
              <a:spLocks noChangeArrowheads="1"/>
            </p:cNvSpPr>
            <p:nvPr/>
          </p:nvSpPr>
          <p:spPr bwMode="auto">
            <a:xfrm>
              <a:off x="2872" y="11380"/>
              <a:ext cx="6136" cy="476"/>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помогает в простой бытовой работе, повторяя действия взрослых</a:t>
              </a:r>
              <a:r>
                <a:rPr lang="ru-RU" sz="889">
                  <a:latin typeface="Times New Roman" panose="02020603050405020304" pitchFamily="18" charset="0"/>
                </a:rPr>
                <a:t> </a:t>
              </a:r>
              <a:endParaRPr lang="ru-RU" sz="1524"/>
            </a:p>
          </p:txBody>
        </p:sp>
        <p:sp>
          <p:nvSpPr>
            <p:cNvPr id="17418" name="Rectangle 11"/>
            <p:cNvSpPr>
              <a:spLocks noChangeArrowheads="1"/>
            </p:cNvSpPr>
            <p:nvPr/>
          </p:nvSpPr>
          <p:spPr bwMode="auto">
            <a:xfrm>
              <a:off x="3046" y="10426"/>
              <a:ext cx="5824" cy="669"/>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в половине случаев отвечает действием на просьбы взрослых, в ответ на просьбу может сделать выбор</a:t>
              </a:r>
            </a:p>
          </p:txBody>
        </p:sp>
        <p:sp>
          <p:nvSpPr>
            <p:cNvPr id="17419" name="Rectangle 12"/>
            <p:cNvSpPr>
              <a:spLocks noChangeArrowheads="1"/>
            </p:cNvSpPr>
            <p:nvPr/>
          </p:nvSpPr>
          <p:spPr bwMode="auto">
            <a:xfrm>
              <a:off x="3256" y="9664"/>
              <a:ext cx="5524" cy="38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соблюдает очередность под руководством взрослого</a:t>
              </a:r>
            </a:p>
          </p:txBody>
        </p:sp>
        <p:sp>
          <p:nvSpPr>
            <p:cNvPr id="17420" name="Rectangle 13"/>
            <p:cNvSpPr>
              <a:spLocks noChangeArrowheads="1"/>
            </p:cNvSpPr>
            <p:nvPr/>
          </p:nvSpPr>
          <p:spPr bwMode="auto">
            <a:xfrm>
              <a:off x="3412" y="8615"/>
              <a:ext cx="5247" cy="668"/>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в течение 10 минут вместе с другими детьми, не отвлекаясь слушает музыку или сказку</a:t>
              </a:r>
            </a:p>
          </p:txBody>
        </p:sp>
        <p:sp>
          <p:nvSpPr>
            <p:cNvPr id="17421" name="Rectangle 14"/>
            <p:cNvSpPr>
              <a:spLocks noChangeArrowheads="1"/>
            </p:cNvSpPr>
            <p:nvPr/>
          </p:nvSpPr>
          <p:spPr bwMode="auto">
            <a:xfrm>
              <a:off x="3552" y="7710"/>
              <a:ext cx="4950" cy="434"/>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после напоминания говорит слово «пожалуйста»</a:t>
              </a:r>
            </a:p>
          </p:txBody>
        </p:sp>
        <p:sp>
          <p:nvSpPr>
            <p:cNvPr id="17422" name="Rectangle 15"/>
            <p:cNvSpPr>
              <a:spLocks noChangeArrowheads="1"/>
            </p:cNvSpPr>
            <p:nvPr/>
          </p:nvSpPr>
          <p:spPr bwMode="auto">
            <a:xfrm>
              <a:off x="3709" y="6804"/>
              <a:ext cx="4689" cy="474"/>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присоединяется к пению или чтению стихов</a:t>
              </a:r>
              <a:endParaRPr lang="ru-RU" sz="1016"/>
            </a:p>
          </p:txBody>
        </p:sp>
        <p:sp>
          <p:nvSpPr>
            <p:cNvPr id="17423" name="Rectangle 16"/>
            <p:cNvSpPr>
              <a:spLocks noChangeArrowheads="1"/>
            </p:cNvSpPr>
            <p:nvPr/>
          </p:nvSpPr>
          <p:spPr bwMode="auto">
            <a:xfrm>
              <a:off x="3761" y="5898"/>
              <a:ext cx="4499" cy="429"/>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расстается с мамой без плача</a:t>
              </a:r>
            </a:p>
          </p:txBody>
        </p:sp>
        <p:sp>
          <p:nvSpPr>
            <p:cNvPr id="17424" name="Rectangle 17"/>
            <p:cNvSpPr>
              <a:spLocks noChangeArrowheads="1"/>
            </p:cNvSpPr>
            <p:nvPr/>
          </p:nvSpPr>
          <p:spPr bwMode="auto">
            <a:xfrm>
              <a:off x="3883" y="4897"/>
              <a:ext cx="4166" cy="621"/>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вовлекается в игры, типа «семья», «дочки-матери»</a:t>
              </a:r>
            </a:p>
          </p:txBody>
        </p:sp>
      </p:grpSp>
    </p:spTree>
    <p:extLst>
      <p:ext uri="{BB962C8B-B14F-4D97-AF65-F5344CB8AC3E}">
        <p14:creationId xmlns:p14="http://schemas.microsoft.com/office/powerpoint/2010/main" val="9348874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463524" y="5989159"/>
            <a:ext cx="6171596" cy="274159"/>
          </a:xfrm>
        </p:spPr>
        <p:txBody>
          <a:bodyPr>
            <a:normAutofit fontScale="90000"/>
          </a:bodyPr>
          <a:lstStyle/>
          <a:p>
            <a:pPr eaLnBrk="1" hangingPunct="1"/>
            <a:r>
              <a:rPr lang="ru-RU" sz="1524" b="1">
                <a:latin typeface="Comic Sans MS" panose="030F0702030302020204" pitchFamily="66" charset="0"/>
              </a:rPr>
              <a:t>Восприятие речи</a:t>
            </a:r>
          </a:p>
        </p:txBody>
      </p:sp>
      <p:sp>
        <p:nvSpPr>
          <p:cNvPr id="18436" name="AutoShape 6"/>
          <p:cNvSpPr>
            <a:spLocks noChangeAspect="1" noChangeArrowheads="1"/>
          </p:cNvSpPr>
          <p:nvPr/>
        </p:nvSpPr>
        <p:spPr bwMode="auto">
          <a:xfrm>
            <a:off x="1219200" y="120832"/>
            <a:ext cx="7508835" cy="6508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ru-RU" sz="1270"/>
          </a:p>
        </p:txBody>
      </p:sp>
      <p:sp>
        <p:nvSpPr>
          <p:cNvPr id="18437" name="Rectangle 7"/>
          <p:cNvSpPr>
            <a:spLocks noChangeArrowheads="1"/>
          </p:cNvSpPr>
          <p:nvPr/>
        </p:nvSpPr>
        <p:spPr bwMode="auto">
          <a:xfrm>
            <a:off x="1645961" y="5486199"/>
            <a:ext cx="5928683" cy="374952"/>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указывает на 4 части тела, которые ему называют, из четырех предметов выбирает тот, который ему называют</a:t>
            </a:r>
            <a:endParaRPr lang="ru-RU" sz="1016"/>
          </a:p>
        </p:txBody>
      </p:sp>
      <p:sp>
        <p:nvSpPr>
          <p:cNvPr id="18438" name="Rectangle 8"/>
          <p:cNvSpPr>
            <a:spLocks noChangeArrowheads="1"/>
          </p:cNvSpPr>
          <p:nvPr/>
        </p:nvSpPr>
        <p:spPr bwMode="auto">
          <a:xfrm>
            <a:off x="1783040" y="5074960"/>
            <a:ext cx="5545667" cy="365881"/>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выбирает три предмета одежды, которые ему называют</a:t>
            </a:r>
            <a:endParaRPr lang="ru-RU" sz="1016"/>
          </a:p>
        </p:txBody>
      </p:sp>
      <p:sp>
        <p:nvSpPr>
          <p:cNvPr id="18439" name="Rectangle 9"/>
          <p:cNvSpPr>
            <a:spLocks noChangeArrowheads="1"/>
          </p:cNvSpPr>
          <p:nvPr/>
        </p:nvSpPr>
        <p:spPr bwMode="auto">
          <a:xfrm>
            <a:off x="1874762" y="4663723"/>
            <a:ext cx="5412619" cy="337658"/>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из двух картинок выбирает ту, которую ему называют</a:t>
            </a:r>
            <a:endParaRPr lang="ru-RU" sz="1016"/>
          </a:p>
        </p:txBody>
      </p:sp>
      <p:sp>
        <p:nvSpPr>
          <p:cNvPr id="18440" name="Rectangle 10"/>
          <p:cNvSpPr>
            <a:spLocks noChangeArrowheads="1"/>
          </p:cNvSpPr>
          <p:nvPr/>
        </p:nvSpPr>
        <p:spPr bwMode="auto">
          <a:xfrm>
            <a:off x="1966485" y="4206119"/>
            <a:ext cx="5190873" cy="290286"/>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из четырех картинок выбирают ту, которую ему называют</a:t>
            </a:r>
            <a:endParaRPr lang="ru-RU" sz="1016"/>
          </a:p>
        </p:txBody>
      </p:sp>
      <p:sp>
        <p:nvSpPr>
          <p:cNvPr id="18441" name="Rectangle 11"/>
          <p:cNvSpPr>
            <a:spLocks noChangeArrowheads="1"/>
          </p:cNvSpPr>
          <p:nvPr/>
        </p:nvSpPr>
        <p:spPr bwMode="auto">
          <a:xfrm>
            <a:off x="2057199" y="3840238"/>
            <a:ext cx="4926794" cy="274159"/>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143">
                <a:latin typeface="Times New Roman" panose="02020603050405020304" pitchFamily="18" charset="0"/>
              </a:rPr>
              <a:t>указывает на семь частей тела, которые ему называют</a:t>
            </a:r>
            <a:endParaRPr lang="ru-RU" sz="1143"/>
          </a:p>
        </p:txBody>
      </p:sp>
      <p:sp>
        <p:nvSpPr>
          <p:cNvPr id="18442" name="Rectangle 12"/>
          <p:cNvSpPr>
            <a:spLocks noChangeArrowheads="1"/>
          </p:cNvSpPr>
          <p:nvPr/>
        </p:nvSpPr>
        <p:spPr bwMode="auto">
          <a:xfrm>
            <a:off x="2194278" y="3520722"/>
            <a:ext cx="4674810" cy="274159"/>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указывает на десять частей тела, которые ему называют</a:t>
            </a:r>
            <a:endParaRPr lang="ru-RU" sz="1016"/>
          </a:p>
        </p:txBody>
      </p:sp>
      <p:sp>
        <p:nvSpPr>
          <p:cNvPr id="18443" name="Rectangle 13"/>
          <p:cNvSpPr>
            <a:spLocks noChangeArrowheads="1"/>
          </p:cNvSpPr>
          <p:nvPr/>
        </p:nvSpPr>
        <p:spPr bwMode="auto">
          <a:xfrm>
            <a:off x="2240643" y="3246564"/>
            <a:ext cx="4437944" cy="228801"/>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из 9 картинок выбирает ту, которую ему называют</a:t>
            </a:r>
          </a:p>
        </p:txBody>
      </p:sp>
      <p:sp>
        <p:nvSpPr>
          <p:cNvPr id="18444" name="Rectangle 14"/>
          <p:cNvSpPr>
            <a:spLocks noChangeArrowheads="1"/>
          </p:cNvSpPr>
          <p:nvPr/>
        </p:nvSpPr>
        <p:spPr bwMode="auto">
          <a:xfrm>
            <a:off x="2286000" y="2743603"/>
            <a:ext cx="4409723" cy="412246"/>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из четырех предметов выбирает два в соответствии с функциональными признаками, которые ему называют</a:t>
            </a:r>
          </a:p>
          <a:p>
            <a:pPr eaLnBrk="1" hangingPunct="1"/>
            <a:endParaRPr lang="ru-RU" sz="1016"/>
          </a:p>
        </p:txBody>
      </p:sp>
      <p:sp>
        <p:nvSpPr>
          <p:cNvPr id="18445" name="Rectangle 15"/>
          <p:cNvSpPr>
            <a:spLocks noChangeArrowheads="1"/>
          </p:cNvSpPr>
          <p:nvPr/>
        </p:nvSpPr>
        <p:spPr bwMode="auto">
          <a:xfrm>
            <a:off x="2331358" y="2286000"/>
            <a:ext cx="4321023" cy="457603"/>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dirty="0">
                <a:latin typeface="Times New Roman" panose="02020603050405020304" pitchFamily="18" charset="0"/>
              </a:rPr>
              <a:t>из шести предметов выбирает четыре в соответствии с функциональными признаками, которые ему называют</a:t>
            </a:r>
          </a:p>
        </p:txBody>
      </p:sp>
      <p:sp>
        <p:nvSpPr>
          <p:cNvPr id="18446" name="Rectangle 16"/>
          <p:cNvSpPr>
            <a:spLocks noChangeArrowheads="1"/>
          </p:cNvSpPr>
          <p:nvPr/>
        </p:nvSpPr>
        <p:spPr bwMode="auto">
          <a:xfrm>
            <a:off x="2377723" y="1828397"/>
            <a:ext cx="4291794" cy="415270"/>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из шести предметов выбирает шесть в соответствии с функциональными признаками, которые ему называют</a:t>
            </a:r>
            <a:endParaRPr lang="ru-RU" sz="1016"/>
          </a:p>
        </p:txBody>
      </p:sp>
      <p:sp>
        <p:nvSpPr>
          <p:cNvPr id="18447" name="Rectangle 17"/>
          <p:cNvSpPr>
            <a:spLocks noChangeArrowheads="1"/>
          </p:cNvSpPr>
          <p:nvPr/>
        </p:nvSpPr>
        <p:spPr bwMode="auto">
          <a:xfrm>
            <a:off x="2697238" y="1371802"/>
            <a:ext cx="3523746" cy="412246"/>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из пяти представленных животных указывает трех, о которых спрашивают</a:t>
            </a:r>
          </a:p>
          <a:p>
            <a:pPr eaLnBrk="1" hangingPunct="1"/>
            <a:endParaRPr lang="ru-RU" sz="1016"/>
          </a:p>
        </p:txBody>
      </p:sp>
      <p:sp>
        <p:nvSpPr>
          <p:cNvPr id="18448" name="Rectangle 18"/>
          <p:cNvSpPr>
            <a:spLocks noChangeArrowheads="1"/>
          </p:cNvSpPr>
          <p:nvPr/>
        </p:nvSpPr>
        <p:spPr bwMode="auto">
          <a:xfrm>
            <a:off x="2834318" y="868842"/>
            <a:ext cx="3348365" cy="450548"/>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из пяти представленных животных (предметов мебели) указывает трех (три), о которых спрашивают</a:t>
            </a:r>
            <a:endParaRPr lang="ru-RU" sz="1016"/>
          </a:p>
        </p:txBody>
      </p:sp>
      <p:sp>
        <p:nvSpPr>
          <p:cNvPr id="18449" name="Rectangle 19"/>
          <p:cNvSpPr>
            <a:spLocks noChangeArrowheads="1"/>
          </p:cNvSpPr>
          <p:nvPr/>
        </p:nvSpPr>
        <p:spPr bwMode="auto">
          <a:xfrm>
            <a:off x="2926040" y="365881"/>
            <a:ext cx="3170968" cy="450547"/>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выполняет просьбу: «Дай мне … и …», выбирая два предмета из тех, что находятся в комнате</a:t>
            </a:r>
            <a:endParaRPr lang="ru-RU" sz="1016"/>
          </a:p>
        </p:txBody>
      </p:sp>
    </p:spTree>
    <p:extLst>
      <p:ext uri="{BB962C8B-B14F-4D97-AF65-F5344CB8AC3E}">
        <p14:creationId xmlns:p14="http://schemas.microsoft.com/office/powerpoint/2010/main" val="4289546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600603" y="6217961"/>
            <a:ext cx="6171596" cy="272143"/>
          </a:xfrm>
        </p:spPr>
        <p:txBody>
          <a:bodyPr>
            <a:normAutofit fontScale="90000"/>
          </a:bodyPr>
          <a:lstStyle/>
          <a:p>
            <a:pPr eaLnBrk="1" hangingPunct="1"/>
            <a:r>
              <a:rPr lang="ru-RU" sz="1524" b="1">
                <a:latin typeface="Comic Sans MS" panose="030F0702030302020204" pitchFamily="66" charset="0"/>
              </a:rPr>
              <a:t>Речевые навыки в процессе общения</a:t>
            </a:r>
          </a:p>
        </p:txBody>
      </p:sp>
      <p:sp>
        <p:nvSpPr>
          <p:cNvPr id="19460" name="AutoShape 6"/>
          <p:cNvSpPr>
            <a:spLocks noChangeAspect="1" noChangeArrowheads="1"/>
          </p:cNvSpPr>
          <p:nvPr/>
        </p:nvSpPr>
        <p:spPr bwMode="auto">
          <a:xfrm>
            <a:off x="217352" y="76200"/>
            <a:ext cx="7936047" cy="6716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ru-RU" sz="1270"/>
          </a:p>
        </p:txBody>
      </p:sp>
      <p:sp>
        <p:nvSpPr>
          <p:cNvPr id="19461" name="Rectangle 7"/>
          <p:cNvSpPr>
            <a:spLocks noChangeArrowheads="1"/>
          </p:cNvSpPr>
          <p:nvPr/>
        </p:nvSpPr>
        <p:spPr bwMode="auto">
          <a:xfrm>
            <a:off x="1737683" y="5577921"/>
            <a:ext cx="5885342" cy="358825"/>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произносит около 25 слов, может повторить фразу, состоящую из 2 слов, речь ребенка понятна на 2/3 хорошо знающим его людям</a:t>
            </a:r>
            <a:endParaRPr lang="ru-RU" sz="1016"/>
          </a:p>
        </p:txBody>
      </p:sp>
      <p:sp>
        <p:nvSpPr>
          <p:cNvPr id="19462" name="Rectangle 8"/>
          <p:cNvSpPr>
            <a:spLocks noChangeArrowheads="1"/>
          </p:cNvSpPr>
          <p:nvPr/>
        </p:nvSpPr>
        <p:spPr bwMode="auto">
          <a:xfrm>
            <a:off x="1920120" y="5257397"/>
            <a:ext cx="5503333" cy="238881"/>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использует в речи несколько предложений из 3 слов</a:t>
            </a:r>
            <a:endParaRPr lang="ru-RU" sz="1016"/>
          </a:p>
        </p:txBody>
      </p:sp>
      <p:sp>
        <p:nvSpPr>
          <p:cNvPr id="19463" name="Rectangle 9"/>
          <p:cNvSpPr>
            <a:spLocks noChangeArrowheads="1"/>
          </p:cNvSpPr>
          <p:nvPr/>
        </p:nvSpPr>
        <p:spPr bwMode="auto">
          <a:xfrm>
            <a:off x="1966485" y="4892524"/>
            <a:ext cx="5372302" cy="214691"/>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учится соблюдать очередность в беседе</a:t>
            </a:r>
            <a:endParaRPr lang="ru-RU" sz="1016"/>
          </a:p>
        </p:txBody>
      </p:sp>
      <p:sp>
        <p:nvSpPr>
          <p:cNvPr id="19464" name="Rectangle 10"/>
          <p:cNvSpPr>
            <a:spLocks noChangeArrowheads="1"/>
          </p:cNvSpPr>
          <p:nvPr/>
        </p:nvSpPr>
        <p:spPr bwMode="auto">
          <a:xfrm>
            <a:off x="2103564" y="4434921"/>
            <a:ext cx="5151563" cy="386040"/>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приобретает навыки грамматического оформления предложений, начинает использовать личные местоимения</a:t>
            </a:r>
            <a:endParaRPr lang="ru-RU" sz="1016"/>
          </a:p>
        </p:txBody>
      </p:sp>
      <p:sp>
        <p:nvSpPr>
          <p:cNvPr id="19465" name="Rectangle 11"/>
          <p:cNvSpPr>
            <a:spLocks noChangeArrowheads="1"/>
          </p:cNvSpPr>
          <p:nvPr/>
        </p:nvSpPr>
        <p:spPr bwMode="auto">
          <a:xfrm>
            <a:off x="2194278" y="4160762"/>
            <a:ext cx="4890508" cy="190500"/>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может прочитать детский стишок</a:t>
            </a:r>
            <a:endParaRPr lang="ru-RU" sz="1016"/>
          </a:p>
        </p:txBody>
      </p:sp>
      <p:sp>
        <p:nvSpPr>
          <p:cNvPr id="19466" name="Rectangle 12"/>
          <p:cNvSpPr>
            <a:spLocks noChangeArrowheads="1"/>
          </p:cNvSpPr>
          <p:nvPr/>
        </p:nvSpPr>
        <p:spPr bwMode="auto">
          <a:xfrm>
            <a:off x="2331358" y="3840238"/>
            <a:ext cx="4639531" cy="263072"/>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играя, разговаривает сам с собой, и речь ребенка вполне понятна</a:t>
            </a:r>
            <a:endParaRPr lang="ru-RU" sz="1016"/>
          </a:p>
        </p:txBody>
      </p:sp>
      <p:sp>
        <p:nvSpPr>
          <p:cNvPr id="19467" name="Rectangle 13"/>
          <p:cNvSpPr>
            <a:spLocks noChangeArrowheads="1"/>
          </p:cNvSpPr>
          <p:nvPr/>
        </p:nvSpPr>
        <p:spPr bwMode="auto">
          <a:xfrm>
            <a:off x="2423079" y="3474358"/>
            <a:ext cx="4479270" cy="282222"/>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употребление слов, выражающих сделать что-то еще раз</a:t>
            </a:r>
          </a:p>
        </p:txBody>
      </p:sp>
      <p:sp>
        <p:nvSpPr>
          <p:cNvPr id="19468" name="Rectangle 14"/>
          <p:cNvSpPr>
            <a:spLocks noChangeArrowheads="1"/>
          </p:cNvSpPr>
          <p:nvPr/>
        </p:nvSpPr>
        <p:spPr bwMode="auto">
          <a:xfrm>
            <a:off x="2560159" y="2880683"/>
            <a:ext cx="3996469" cy="502961"/>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использование фраз, имеющих структуру:</a:t>
            </a:r>
          </a:p>
          <a:p>
            <a:pPr algn="ctr" eaLnBrk="1" hangingPunct="1"/>
            <a:r>
              <a:rPr lang="ru-RU" sz="1016">
                <a:latin typeface="Times New Roman" panose="02020603050405020304" pitchFamily="18" charset="0"/>
              </a:rPr>
              <a:t> субъект + действие;</a:t>
            </a:r>
          </a:p>
          <a:p>
            <a:pPr algn="ctr" eaLnBrk="1" hangingPunct="1"/>
            <a:r>
              <a:rPr lang="ru-RU" sz="1016">
                <a:latin typeface="Times New Roman" panose="02020603050405020304" pitchFamily="18" charset="0"/>
              </a:rPr>
              <a:t>действие + объект</a:t>
            </a:r>
          </a:p>
        </p:txBody>
      </p:sp>
      <p:sp>
        <p:nvSpPr>
          <p:cNvPr id="19469" name="Rectangle 15"/>
          <p:cNvSpPr>
            <a:spLocks noChangeArrowheads="1"/>
          </p:cNvSpPr>
          <p:nvPr/>
        </p:nvSpPr>
        <p:spPr bwMode="auto">
          <a:xfrm>
            <a:off x="2606524" y="2468437"/>
            <a:ext cx="3931961" cy="320524"/>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использование фраз отрицания, отказа</a:t>
            </a:r>
          </a:p>
          <a:p>
            <a:pPr eaLnBrk="1" hangingPunct="1"/>
            <a:endParaRPr lang="ru-RU" sz="1524"/>
          </a:p>
        </p:txBody>
      </p:sp>
      <p:sp>
        <p:nvSpPr>
          <p:cNvPr id="19470" name="Rectangle 16"/>
          <p:cNvSpPr>
            <a:spLocks noChangeArrowheads="1"/>
          </p:cNvSpPr>
          <p:nvPr/>
        </p:nvSpPr>
        <p:spPr bwMode="auto">
          <a:xfrm>
            <a:off x="2880683" y="1920119"/>
            <a:ext cx="3498548" cy="502960"/>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использование фраз отсутствия или исчезновения, прекращения того или иного действия или процесса</a:t>
            </a:r>
          </a:p>
        </p:txBody>
      </p:sp>
      <p:sp>
        <p:nvSpPr>
          <p:cNvPr id="19471" name="Rectangle 17"/>
          <p:cNvSpPr>
            <a:spLocks noChangeArrowheads="1"/>
          </p:cNvSpPr>
          <p:nvPr/>
        </p:nvSpPr>
        <p:spPr bwMode="auto">
          <a:xfrm>
            <a:off x="2971397" y="1600603"/>
            <a:ext cx="3293937" cy="214691"/>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фразы, указывающие на местоположение</a:t>
            </a:r>
            <a:endParaRPr lang="ru-RU" sz="1016"/>
          </a:p>
        </p:txBody>
      </p:sp>
      <p:sp>
        <p:nvSpPr>
          <p:cNvPr id="19472" name="Rectangle 18"/>
          <p:cNvSpPr>
            <a:spLocks noChangeArrowheads="1"/>
          </p:cNvSpPr>
          <p:nvPr/>
        </p:nvSpPr>
        <p:spPr bwMode="auto">
          <a:xfrm>
            <a:off x="3017762" y="1097643"/>
            <a:ext cx="3221365" cy="430389"/>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фразы с указательным словом, определительные, а также, указывающие на принадлежность</a:t>
            </a:r>
          </a:p>
        </p:txBody>
      </p:sp>
      <p:sp>
        <p:nvSpPr>
          <p:cNvPr id="19473" name="Rectangle 19"/>
          <p:cNvSpPr>
            <a:spLocks noChangeArrowheads="1"/>
          </p:cNvSpPr>
          <p:nvPr/>
        </p:nvSpPr>
        <p:spPr bwMode="auto">
          <a:xfrm>
            <a:off x="3154842" y="594683"/>
            <a:ext cx="2985508" cy="430389"/>
          </a:xfrm>
          <a:prstGeom prst="rect">
            <a:avLst/>
          </a:prstGeom>
          <a:solidFill>
            <a:srgbClr val="FFFFFF"/>
          </a:solidFill>
          <a:ln w="9525">
            <a:solidFill>
              <a:srgbClr val="000000"/>
            </a:solidFill>
            <a:miter lim="800000"/>
            <a:headEnd/>
            <a:tailEnd/>
          </a:ln>
        </p:spPr>
        <p:txBody>
          <a:bodyPr/>
          <a:lstStyle>
            <a:lvl1pPr defTabSz="1219200" eaLnBrk="0" hangingPunct="0">
              <a:defRPr sz="2000">
                <a:solidFill>
                  <a:schemeClr val="tx1"/>
                </a:solidFill>
                <a:latin typeface="Arial" panose="020B0604020202020204" pitchFamily="34" charset="0"/>
              </a:defRPr>
            </a:lvl1pPr>
            <a:lvl2pPr marL="742950" indent="-285750" defTabSz="1219200" eaLnBrk="0" hangingPunct="0">
              <a:defRPr sz="2000">
                <a:solidFill>
                  <a:schemeClr val="tx1"/>
                </a:solidFill>
                <a:latin typeface="Arial" panose="020B0604020202020204" pitchFamily="34" charset="0"/>
              </a:defRPr>
            </a:lvl2pPr>
            <a:lvl3pPr marL="1143000" indent="-228600" defTabSz="1219200" eaLnBrk="0" hangingPunct="0">
              <a:defRPr sz="2000">
                <a:solidFill>
                  <a:schemeClr val="tx1"/>
                </a:solidFill>
                <a:latin typeface="Arial" panose="020B0604020202020204" pitchFamily="34" charset="0"/>
              </a:defRPr>
            </a:lvl3pPr>
            <a:lvl4pPr marL="1600200" indent="-228600" defTabSz="1219200" eaLnBrk="0" hangingPunct="0">
              <a:defRPr sz="2000">
                <a:solidFill>
                  <a:schemeClr val="tx1"/>
                </a:solidFill>
                <a:latin typeface="Arial" panose="020B0604020202020204" pitchFamily="34" charset="0"/>
              </a:defRPr>
            </a:lvl4pPr>
            <a:lvl5pPr marL="2057400" indent="-228600" defTabSz="1219200" eaLnBrk="0" hangingPunct="0">
              <a:defRPr sz="2000">
                <a:solidFill>
                  <a:schemeClr val="tx1"/>
                </a:solidFill>
                <a:latin typeface="Arial" panose="020B0604020202020204" pitchFamily="34" charset="0"/>
              </a:defRPr>
            </a:lvl5pPr>
            <a:lvl6pPr marL="2514600" indent="-228600" defTabSz="1219200"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219200"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219200"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219200"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r>
              <a:rPr lang="ru-RU" sz="1016">
                <a:latin typeface="Times New Roman" panose="02020603050405020304" pitchFamily="18" charset="0"/>
              </a:rPr>
              <a:t>фразы, имеющие структуру:</a:t>
            </a:r>
          </a:p>
          <a:p>
            <a:pPr algn="ctr" eaLnBrk="1" hangingPunct="1"/>
            <a:r>
              <a:rPr lang="ru-RU" sz="1016">
                <a:latin typeface="Times New Roman" panose="02020603050405020304" pitchFamily="18" charset="0"/>
              </a:rPr>
              <a:t> субъект + действие + объект</a:t>
            </a:r>
          </a:p>
        </p:txBody>
      </p:sp>
    </p:spTree>
    <p:extLst>
      <p:ext uri="{BB962C8B-B14F-4D97-AF65-F5344CB8AC3E}">
        <p14:creationId xmlns:p14="http://schemas.microsoft.com/office/powerpoint/2010/main" val="40996266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Танюша\Desktop\04.jp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2" name="Заголовок 1"/>
          <p:cNvSpPr>
            <a:spLocks noGrp="1"/>
          </p:cNvSpPr>
          <p:nvPr>
            <p:ph type="title"/>
          </p:nvPr>
        </p:nvSpPr>
        <p:spPr>
          <a:xfrm>
            <a:off x="457200" y="0"/>
            <a:ext cx="8229600" cy="990600"/>
          </a:xfrm>
        </p:spPr>
        <p:txBody>
          <a:bodyPr/>
          <a:lstStyle/>
          <a:p>
            <a:r>
              <a:rPr lang="ru-RU" b="1" i="1" dirty="0" smtClean="0">
                <a:solidFill>
                  <a:srgbClr val="FF0000"/>
                </a:solidFill>
                <a:latin typeface="Times New Roman" pitchFamily="18" charset="0"/>
                <a:cs typeface="Times New Roman" pitchFamily="18" charset="0"/>
              </a:rPr>
              <a:t>Период от 1 года до 3 лет -</a:t>
            </a:r>
            <a:endParaRPr lang="ru-RU" b="1" i="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3657600" y="838201"/>
            <a:ext cx="5029200" cy="4495800"/>
          </a:xfrm>
        </p:spPr>
        <p:txBody>
          <a:bodyPr>
            <a:normAutofit fontScale="70000" lnSpcReduction="20000"/>
          </a:bodyPr>
          <a:lstStyle/>
          <a:p>
            <a:pPr algn="just">
              <a:buNone/>
            </a:pPr>
            <a:r>
              <a:rPr lang="ru-RU" sz="3600" b="1" i="1" dirty="0" smtClean="0">
                <a:latin typeface="Times New Roman" pitchFamily="18" charset="0"/>
                <a:cs typeface="Times New Roman" pitchFamily="18" charset="0"/>
              </a:rPr>
              <a:t>– это следующий этап   в развитии ребенка</a:t>
            </a:r>
          </a:p>
          <a:p>
            <a:pPr algn="just">
              <a:buNone/>
            </a:pPr>
            <a:r>
              <a:rPr lang="ru-RU" sz="3600" b="1" i="1" dirty="0" smtClean="0">
                <a:latin typeface="Times New Roman" pitchFamily="18" charset="0"/>
                <a:cs typeface="Times New Roman" pitchFamily="18" charset="0"/>
              </a:rPr>
              <a:t> – это  психологическое отделение от матери – и наступает </a:t>
            </a:r>
            <a:r>
              <a:rPr lang="ru-RU" sz="3600" b="1" i="1" u="sng" dirty="0" smtClean="0">
                <a:latin typeface="Times New Roman" pitchFamily="18" charset="0"/>
                <a:cs typeface="Times New Roman" pitchFamily="18" charset="0"/>
              </a:rPr>
              <a:t>уже  раннее детство. </a:t>
            </a:r>
          </a:p>
          <a:p>
            <a:pPr marL="3175" indent="279400" algn="just">
              <a:buNone/>
            </a:pPr>
            <a:r>
              <a:rPr lang="ru-RU" sz="3600" b="1" i="1" dirty="0" smtClean="0">
                <a:latin typeface="Times New Roman" pitchFamily="18" charset="0"/>
                <a:cs typeface="Times New Roman" pitchFamily="18" charset="0"/>
              </a:rPr>
              <a:t>Это связано с тем, что у ребенка не только возникают новые физические возможности, но и интенсивно развиваются психические функции, затем появляются первоначальные основы (зачатки) самосознания.</a:t>
            </a:r>
          </a:p>
          <a:p>
            <a:pPr>
              <a:buNone/>
            </a:pPr>
            <a:endParaRPr lang="ru-RU" sz="3600"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Лента лицом вниз 4"/>
          <p:cNvSpPr/>
          <p:nvPr/>
        </p:nvSpPr>
        <p:spPr>
          <a:xfrm>
            <a:off x="381000" y="404664"/>
            <a:ext cx="8008853" cy="1195536"/>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t>С</a:t>
            </a:r>
            <a:r>
              <a:rPr lang="ru-RU" sz="2000" dirty="0" smtClean="0"/>
              <a:t>емизвездие симптомов </a:t>
            </a:r>
            <a:r>
              <a:rPr lang="ru-RU" sz="2000" dirty="0"/>
              <a:t>кризиса трёх лет.</a:t>
            </a:r>
          </a:p>
        </p:txBody>
      </p:sp>
      <p:graphicFrame>
        <p:nvGraphicFramePr>
          <p:cNvPr id="7" name="Схема 6"/>
          <p:cNvGraphicFramePr/>
          <p:nvPr>
            <p:extLst>
              <p:ext uri="{D42A27DB-BD31-4B8C-83A1-F6EECF244321}">
                <p14:modId xmlns:p14="http://schemas.microsoft.com/office/powerpoint/2010/main" val="2162804311"/>
              </p:ext>
            </p:extLst>
          </p:nvPr>
        </p:nvGraphicFramePr>
        <p:xfrm>
          <a:off x="838200" y="2132856"/>
          <a:ext cx="6855237" cy="4344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14946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13813_html_34392fa1.pn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3" name="Rectangle 2"/>
          <p:cNvSpPr txBox="1">
            <a:spLocks noChangeArrowheads="1"/>
          </p:cNvSpPr>
          <p:nvPr/>
        </p:nvSpPr>
        <p:spPr>
          <a:xfrm>
            <a:off x="381000" y="152400"/>
            <a:ext cx="7391400" cy="1600200"/>
          </a:xfrm>
          <a:prstGeom prst="rect">
            <a:avLst/>
          </a:prstGeom>
        </p:spPr>
        <p:txBody>
          <a:bodyPr/>
          <a:lstStyle>
            <a:lvl1pPr algn="ctr" defTabSz="914400" rtl="0" latinLnBrk="0">
              <a:spcBef>
                <a:spcPct val="0"/>
              </a:spcBef>
              <a:buNone/>
              <a:defRPr sz="4400" kern="1200">
                <a:solidFill>
                  <a:schemeClr val="tx1"/>
                </a:solidFill>
                <a:latin typeface="+mj-lt"/>
                <a:ea typeface="+mj-ea"/>
                <a:cs typeface="+mj-cs"/>
              </a:defRPr>
            </a:lvl1pPr>
          </a:lstStyle>
          <a:p>
            <a:r>
              <a:rPr lang="ru-RU" sz="3200" b="1" i="1" dirty="0" smtClean="0">
                <a:solidFill>
                  <a:srgbClr val="800080"/>
                </a:solidFill>
                <a:latin typeface="Times New Roman" panose="02020603050405020304" pitchFamily="18" charset="0"/>
                <a:cs typeface="Times New Roman" panose="02020603050405020304" pitchFamily="18" charset="0"/>
              </a:rPr>
              <a:t>«АДАПТАЦИЯ РЕБЕНКА К ДОШКОЛЬНОМУ УЧРЕЖДЕНИЮ»</a:t>
            </a:r>
            <a:endParaRPr lang="ru-RU" sz="3200" b="1" i="1" dirty="0">
              <a:solidFill>
                <a:srgbClr val="800080"/>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a:xfrm>
            <a:off x="228600" y="1524000"/>
            <a:ext cx="6858000" cy="4953000"/>
          </a:xfrm>
          <a:prstGeom prst="rect">
            <a:avLst/>
          </a:prstGeom>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ru-RU" sz="2000" dirty="0" smtClean="0"/>
              <a:t> </a:t>
            </a:r>
            <a:r>
              <a:rPr lang="ru-RU" sz="2400" b="1" i="1" dirty="0" smtClean="0">
                <a:solidFill>
                  <a:srgbClr val="990099"/>
                </a:solidFill>
                <a:latin typeface="Times New Roman" panose="02020603050405020304" pitchFamily="18" charset="0"/>
                <a:cs typeface="Times New Roman" panose="02020603050405020304" pitchFamily="18" charset="0"/>
              </a:rPr>
              <a:t>Ваш малыш пришел в детский сад. Для него началась новая жизнь. Чтобы ребенок вступил в нее радостным, общительным, повзрослевшим, хотим предложить несколько рекомендаций.</a:t>
            </a:r>
          </a:p>
          <a:p>
            <a:pPr algn="just">
              <a:lnSpc>
                <a:spcPct val="80000"/>
              </a:lnSpc>
            </a:pPr>
            <a:r>
              <a:rPr lang="ru-RU" sz="2400" b="1" i="1" dirty="0" smtClean="0">
                <a:solidFill>
                  <a:srgbClr val="990099"/>
                </a:solidFill>
                <a:latin typeface="Times New Roman" panose="02020603050405020304" pitchFamily="18" charset="0"/>
                <a:cs typeface="Times New Roman" panose="02020603050405020304" pitchFamily="18" charset="0"/>
              </a:rPr>
              <a:t>Постарайтесь создать в семье спокойную дружескую атмосферу.</a:t>
            </a:r>
          </a:p>
          <a:p>
            <a:pPr algn="just">
              <a:lnSpc>
                <a:spcPct val="80000"/>
              </a:lnSpc>
            </a:pPr>
            <a:r>
              <a:rPr lang="ru-RU" sz="2400" b="1" i="1" dirty="0" smtClean="0">
                <a:solidFill>
                  <a:srgbClr val="990099"/>
                </a:solidFill>
                <a:latin typeface="Times New Roman" panose="02020603050405020304" pitchFamily="18" charset="0"/>
                <a:cs typeface="Times New Roman" panose="02020603050405020304" pitchFamily="18" charset="0"/>
              </a:rPr>
              <a:t>Установите четкие требования к ребенку, будьте последовательны в их предъявлении.</a:t>
            </a:r>
          </a:p>
          <a:p>
            <a:pPr algn="just">
              <a:lnSpc>
                <a:spcPct val="80000"/>
              </a:lnSpc>
            </a:pPr>
            <a:r>
              <a:rPr lang="ru-RU" sz="2400" b="1" i="1" dirty="0" smtClean="0">
                <a:solidFill>
                  <a:srgbClr val="990099"/>
                </a:solidFill>
                <a:latin typeface="Times New Roman" panose="02020603050405020304" pitchFamily="18" charset="0"/>
                <a:cs typeface="Times New Roman" panose="02020603050405020304" pitchFamily="18" charset="0"/>
              </a:rPr>
              <a:t>Будьте терпеливы.</a:t>
            </a:r>
          </a:p>
          <a:p>
            <a:pPr algn="just">
              <a:lnSpc>
                <a:spcPct val="80000"/>
              </a:lnSpc>
            </a:pPr>
            <a:r>
              <a:rPr lang="ru-RU" sz="2400" b="1" i="1" dirty="0" smtClean="0">
                <a:solidFill>
                  <a:srgbClr val="990099"/>
                </a:solidFill>
                <a:latin typeface="Times New Roman" panose="02020603050405020304" pitchFamily="18" charset="0"/>
                <a:cs typeface="Times New Roman" panose="02020603050405020304" pitchFamily="18" charset="0"/>
              </a:rPr>
              <a:t>Формируйте у детей навыки самообслуживания и личной гигиены.</a:t>
            </a:r>
          </a:p>
          <a:p>
            <a:pPr algn="just">
              <a:lnSpc>
                <a:spcPct val="80000"/>
              </a:lnSpc>
            </a:pPr>
            <a:r>
              <a:rPr lang="ru-RU" sz="2400" b="1" i="1" dirty="0" smtClean="0">
                <a:solidFill>
                  <a:srgbClr val="990099"/>
                </a:solidFill>
                <a:latin typeface="Times New Roman" panose="02020603050405020304" pitchFamily="18" charset="0"/>
                <a:cs typeface="Times New Roman" panose="02020603050405020304" pitchFamily="18" charset="0"/>
              </a:rPr>
              <a:t>Поощряйте игры с другими детьми, расширяйте круг общения со взрослыми.</a:t>
            </a:r>
            <a:endParaRPr lang="en-US" sz="2400" b="1" i="1" dirty="0" smtClean="0">
              <a:solidFill>
                <a:srgbClr val="990099"/>
              </a:solidFill>
              <a:latin typeface="Times New Roman" panose="02020603050405020304" pitchFamily="18" charset="0"/>
              <a:cs typeface="Times New Roman" panose="02020603050405020304" pitchFamily="18" charset="0"/>
            </a:endParaRPr>
          </a:p>
          <a:p>
            <a:pPr>
              <a:lnSpc>
                <a:spcPct val="80000"/>
              </a:lnSpc>
            </a:pPr>
            <a:endParaRPr lang="ru-RU" sz="2000" b="1" dirty="0">
              <a:solidFill>
                <a:srgbClr val="990099"/>
              </a:solidFill>
            </a:endParaRPr>
          </a:p>
        </p:txBody>
      </p:sp>
    </p:spTree>
    <p:extLst>
      <p:ext uri="{BB962C8B-B14F-4D97-AF65-F5344CB8AC3E}">
        <p14:creationId xmlns:p14="http://schemas.microsoft.com/office/powerpoint/2010/main" val="20552433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13813_html_34392fa1.png"/>
          <p:cNvPicPr>
            <a:picLocks noChangeAspect="1" noChangeArrowheads="1"/>
          </p:cNvPicPr>
          <p:nvPr/>
        </p:nvPicPr>
        <p:blipFill>
          <a:blip r:embed="rId2"/>
          <a:srcRect/>
          <a:stretch>
            <a:fillRect/>
          </a:stretch>
        </p:blipFill>
        <p:spPr bwMode="auto">
          <a:xfrm>
            <a:off x="-38100" y="-42816"/>
            <a:ext cx="9144000" cy="6884894"/>
          </a:xfrm>
          <a:prstGeom prst="rect">
            <a:avLst/>
          </a:prstGeom>
          <a:noFill/>
        </p:spPr>
      </p:pic>
      <p:sp>
        <p:nvSpPr>
          <p:cNvPr id="3" name="Rectangle 3"/>
          <p:cNvSpPr txBox="1">
            <a:spLocks noChangeArrowheads="1"/>
          </p:cNvSpPr>
          <p:nvPr/>
        </p:nvSpPr>
        <p:spPr>
          <a:xfrm>
            <a:off x="304800" y="304800"/>
            <a:ext cx="7391400" cy="6400800"/>
          </a:xfrm>
          <a:prstGeom prst="rect">
            <a:avLst/>
          </a:prstGeom>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ru-RU" sz="2400" b="1" i="1" dirty="0" smtClean="0">
                <a:solidFill>
                  <a:srgbClr val="7030A0"/>
                </a:solidFill>
                <a:latin typeface="Times New Roman" panose="02020603050405020304" pitchFamily="18" charset="0"/>
                <a:cs typeface="Times New Roman" panose="02020603050405020304" pitchFamily="18" charset="0"/>
              </a:rPr>
              <a:t>Когда ребенок с вами разговаривает, слушайте его внимательно.</a:t>
            </a:r>
          </a:p>
          <a:p>
            <a:pPr algn="just">
              <a:lnSpc>
                <a:spcPct val="80000"/>
              </a:lnSpc>
            </a:pPr>
            <a:r>
              <a:rPr lang="ru-RU" sz="2400" b="1" i="1" dirty="0" smtClean="0">
                <a:solidFill>
                  <a:srgbClr val="7030A0"/>
                </a:solidFill>
                <a:latin typeface="Times New Roman" panose="02020603050405020304" pitchFamily="18" charset="0"/>
                <a:cs typeface="Times New Roman" panose="02020603050405020304" pitchFamily="18" charset="0"/>
              </a:rPr>
              <a:t>Если вы увидите, что ребенок что-то делает, начните «параллельный разговор» (комментируйте его действия).</a:t>
            </a:r>
          </a:p>
          <a:p>
            <a:pPr algn="just">
              <a:lnSpc>
                <a:spcPct val="80000"/>
              </a:lnSpc>
            </a:pPr>
            <a:r>
              <a:rPr lang="ru-RU" sz="2400" b="1" i="1" dirty="0" smtClean="0">
                <a:solidFill>
                  <a:srgbClr val="7030A0"/>
                </a:solidFill>
                <a:latin typeface="Times New Roman" panose="02020603050405020304" pitchFamily="18" charset="0"/>
                <a:cs typeface="Times New Roman" panose="02020603050405020304" pitchFamily="18" charset="0"/>
              </a:rPr>
              <a:t>Говорите с малышом короткими фразами, медленно; в разговоре называйте как можно больше предметов.</a:t>
            </a:r>
          </a:p>
          <a:p>
            <a:pPr algn="just">
              <a:lnSpc>
                <a:spcPct val="80000"/>
              </a:lnSpc>
            </a:pPr>
            <a:r>
              <a:rPr lang="ru-RU" sz="2400" b="1" i="1" dirty="0" smtClean="0">
                <a:solidFill>
                  <a:srgbClr val="7030A0"/>
                </a:solidFill>
                <a:latin typeface="Times New Roman" panose="02020603050405020304" pitchFamily="18" charset="0"/>
                <a:cs typeface="Times New Roman" panose="02020603050405020304" pitchFamily="18" charset="0"/>
              </a:rPr>
              <a:t>         Давайте простые, понятные объяснения.</a:t>
            </a:r>
          </a:p>
          <a:p>
            <a:pPr algn="just">
              <a:lnSpc>
                <a:spcPct val="80000"/>
              </a:lnSpc>
            </a:pPr>
            <a:r>
              <a:rPr lang="ru-RU" sz="2400" b="1" i="1" dirty="0" smtClean="0">
                <a:solidFill>
                  <a:srgbClr val="7030A0"/>
                </a:solidFill>
                <a:latin typeface="Times New Roman" panose="02020603050405020304" pitchFamily="18" charset="0"/>
                <a:cs typeface="Times New Roman" panose="02020603050405020304" pitchFamily="18" charset="0"/>
              </a:rPr>
              <a:t>Спрашивайте у ребенка: «Что ты делаешь?». На вопрос: «Почему ты это делаешь?» он ответит, когда подрастет.</a:t>
            </a:r>
          </a:p>
          <a:p>
            <a:pPr algn="just">
              <a:lnSpc>
                <a:spcPct val="80000"/>
              </a:lnSpc>
            </a:pPr>
            <a:r>
              <a:rPr lang="ru-RU" sz="2400" b="1" i="1" dirty="0" smtClean="0">
                <a:solidFill>
                  <a:srgbClr val="7030A0"/>
                </a:solidFill>
                <a:latin typeface="Times New Roman" panose="02020603050405020304" pitchFamily="18" charset="0"/>
                <a:cs typeface="Times New Roman" panose="02020603050405020304" pitchFamily="18" charset="0"/>
              </a:rPr>
              <a:t>Каждый день читайте малышу!</a:t>
            </a:r>
          </a:p>
          <a:p>
            <a:pPr algn="just">
              <a:lnSpc>
                <a:spcPct val="80000"/>
              </a:lnSpc>
            </a:pPr>
            <a:r>
              <a:rPr lang="ru-RU" sz="2400" b="1" i="1" dirty="0" smtClean="0">
                <a:solidFill>
                  <a:srgbClr val="7030A0"/>
                </a:solidFill>
                <a:latin typeface="Times New Roman" panose="02020603050405020304" pitchFamily="18" charset="0"/>
                <a:cs typeface="Times New Roman" panose="02020603050405020304" pitchFamily="18" charset="0"/>
              </a:rPr>
              <a:t>Заботьтесь о том, чтобы у ребенка были новые впечатления.</a:t>
            </a:r>
          </a:p>
          <a:p>
            <a:pPr algn="just">
              <a:lnSpc>
                <a:spcPct val="80000"/>
              </a:lnSpc>
            </a:pPr>
            <a:r>
              <a:rPr lang="ru-RU" sz="2400" b="1" i="1" dirty="0" smtClean="0">
                <a:solidFill>
                  <a:srgbClr val="7030A0"/>
                </a:solidFill>
                <a:latin typeface="Times New Roman" panose="02020603050405020304" pitchFamily="18" charset="0"/>
                <a:cs typeface="Times New Roman" panose="02020603050405020304" pitchFamily="18" charset="0"/>
              </a:rPr>
              <a:t>Занимайтесь с малышом совместно творческой деятельностью играйте, лепите, рисуйте…Поощряйте любопытство.</a:t>
            </a:r>
          </a:p>
          <a:p>
            <a:pPr algn="just">
              <a:lnSpc>
                <a:spcPct val="80000"/>
              </a:lnSpc>
            </a:pPr>
            <a:r>
              <a:rPr lang="ru-RU" sz="2400" b="1" i="1" dirty="0" smtClean="0">
                <a:solidFill>
                  <a:srgbClr val="7030A0"/>
                </a:solidFill>
                <a:latin typeface="Times New Roman" panose="02020603050405020304" pitchFamily="18" charset="0"/>
                <a:cs typeface="Times New Roman" panose="02020603050405020304" pitchFamily="18" charset="0"/>
              </a:rPr>
              <a:t>Не скупитесь на похвалу. Радуйтесь вашему малышу!</a:t>
            </a:r>
            <a:endParaRPr lang="ru-RU" sz="2400" b="1" i="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34489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13813_html_34392fa1.png"/>
          <p:cNvPicPr>
            <a:picLocks noChangeAspect="1" noChangeArrowheads="1"/>
          </p:cNvPicPr>
          <p:nvPr/>
        </p:nvPicPr>
        <p:blipFill>
          <a:blip r:embed="rId2"/>
          <a:srcRect/>
          <a:stretch>
            <a:fillRect/>
          </a:stretch>
        </p:blipFill>
        <p:spPr bwMode="auto">
          <a:xfrm>
            <a:off x="3412" y="0"/>
            <a:ext cx="9144000" cy="6884894"/>
          </a:xfrm>
          <a:prstGeom prst="rect">
            <a:avLst/>
          </a:prstGeom>
          <a:noFill/>
        </p:spPr>
      </p:pic>
      <p:sp>
        <p:nvSpPr>
          <p:cNvPr id="3" name="Rectangle 2"/>
          <p:cNvSpPr txBox="1">
            <a:spLocks noChangeArrowheads="1"/>
          </p:cNvSpPr>
          <p:nvPr/>
        </p:nvSpPr>
        <p:spPr>
          <a:xfrm>
            <a:off x="685800" y="228600"/>
            <a:ext cx="6870700" cy="1600200"/>
          </a:xfrm>
          <a:prstGeom prst="rect">
            <a:avLst/>
          </a:prstGeom>
        </p:spPr>
        <p:txBody>
          <a:bodyPr/>
          <a:lstStyle>
            <a:lvl1pPr algn="ctr" defTabSz="914400" rtl="0" latinLnBrk="0">
              <a:spcBef>
                <a:spcPct val="0"/>
              </a:spcBef>
              <a:buNone/>
              <a:defRPr sz="4400" kern="1200">
                <a:solidFill>
                  <a:schemeClr val="tx1"/>
                </a:solidFill>
                <a:latin typeface="+mj-lt"/>
                <a:ea typeface="+mj-ea"/>
                <a:cs typeface="+mj-cs"/>
              </a:defRPr>
            </a:lvl1pPr>
          </a:lstStyle>
          <a:p>
            <a:r>
              <a:rPr lang="ru-RU" sz="4000" b="1" i="1" dirty="0" smtClean="0">
                <a:solidFill>
                  <a:srgbClr val="000099"/>
                </a:solidFill>
                <a:latin typeface="Times New Roman" panose="02020603050405020304" pitchFamily="18" charset="0"/>
                <a:cs typeface="Times New Roman" panose="02020603050405020304" pitchFamily="18" charset="0"/>
              </a:rPr>
              <a:t>Взял я в руки КАРАНДАШ</a:t>
            </a:r>
            <a:br>
              <a:rPr lang="ru-RU" sz="4000" b="1" i="1" dirty="0" smtClean="0">
                <a:solidFill>
                  <a:srgbClr val="000099"/>
                </a:solidFill>
                <a:latin typeface="Times New Roman" panose="02020603050405020304" pitchFamily="18" charset="0"/>
                <a:cs typeface="Times New Roman" panose="02020603050405020304" pitchFamily="18" charset="0"/>
              </a:rPr>
            </a:br>
            <a:r>
              <a:rPr lang="ru-RU" sz="4000" b="1" i="1" dirty="0" smtClean="0">
                <a:solidFill>
                  <a:srgbClr val="000099"/>
                </a:solidFill>
                <a:latin typeface="Times New Roman" panose="02020603050405020304" pitchFamily="18" charset="0"/>
                <a:cs typeface="Times New Roman" panose="02020603050405020304" pitchFamily="18" charset="0"/>
              </a:rPr>
              <a:t>Советы родителям</a:t>
            </a:r>
            <a:endParaRPr lang="ru-RU" sz="4000" b="1" i="1" dirty="0">
              <a:solidFill>
                <a:srgbClr val="000099"/>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a:xfrm>
            <a:off x="228600" y="1752600"/>
            <a:ext cx="8458200" cy="4800600"/>
          </a:xfrm>
          <a:prstGeom prst="rect">
            <a:avLst/>
          </a:prstGeom>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ru-RU" sz="1400" dirty="0" smtClean="0"/>
              <a:t> </a:t>
            </a:r>
            <a:r>
              <a:rPr lang="ru-RU" sz="2400" i="1" dirty="0" smtClean="0">
                <a:solidFill>
                  <a:srgbClr val="0000FF"/>
                </a:solidFill>
                <a:latin typeface="Times New Roman" panose="02020603050405020304" pitchFamily="18" charset="0"/>
                <a:cs typeface="Times New Roman" panose="02020603050405020304" pitchFamily="18" charset="0"/>
              </a:rPr>
              <a:t>Изобразительная деятельность крайне важна не столько овладения умением рисовать, сколько для развития общих способностей, которые проявятся в будущем в любых видах деятельности. Не упустите ранний, а затем и дошкольный возраст, наиболее благоприятный для этого!</a:t>
            </a:r>
          </a:p>
          <a:p>
            <a:pPr>
              <a:lnSpc>
                <a:spcPct val="80000"/>
              </a:lnSpc>
            </a:pPr>
            <a:r>
              <a:rPr lang="ru-RU" sz="2400" i="1" dirty="0" smtClean="0">
                <a:solidFill>
                  <a:srgbClr val="0000FF"/>
                </a:solidFill>
                <a:latin typeface="Times New Roman" panose="02020603050405020304" pitchFamily="18" charset="0"/>
                <a:cs typeface="Times New Roman" panose="02020603050405020304" pitchFamily="18" charset="0"/>
              </a:rPr>
              <a:t>  Надо вовремя создавать условия для развития изобразительной деятельности, позаботиться о том, чтобы в поле зрения малыша оказались изобразительные материалы. Это могут быть цветные карандаши, фломастеры, бумага. Не следует одновременно давать слишком много материала, это рассеивает внимание ребенка. Материал должен быть ярким, крепким, обеспечивать свободу и разнообразие действия, находиться в доступном месте.</a:t>
            </a:r>
          </a:p>
          <a:p>
            <a:pPr marL="0" indent="0">
              <a:lnSpc>
                <a:spcPct val="80000"/>
              </a:lnSpc>
              <a:buNone/>
            </a:pPr>
            <a:endParaRPr lang="ru-RU" sz="1800" b="1" dirty="0">
              <a:solidFill>
                <a:srgbClr val="0000FF"/>
              </a:solidFill>
            </a:endParaRPr>
          </a:p>
        </p:txBody>
      </p:sp>
    </p:spTree>
    <p:extLst>
      <p:ext uri="{BB962C8B-B14F-4D97-AF65-F5344CB8AC3E}">
        <p14:creationId xmlns:p14="http://schemas.microsoft.com/office/powerpoint/2010/main" val="20018279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13813_html_34392fa1.png"/>
          <p:cNvPicPr>
            <a:picLocks noChangeAspect="1" noChangeArrowheads="1"/>
          </p:cNvPicPr>
          <p:nvPr/>
        </p:nvPicPr>
        <p:blipFill>
          <a:blip r:embed="rId2"/>
          <a:srcRect/>
          <a:stretch>
            <a:fillRect/>
          </a:stretch>
        </p:blipFill>
        <p:spPr bwMode="auto">
          <a:xfrm>
            <a:off x="3412" y="0"/>
            <a:ext cx="9144000" cy="6884894"/>
          </a:xfrm>
          <a:prstGeom prst="rect">
            <a:avLst/>
          </a:prstGeom>
          <a:noFill/>
        </p:spPr>
      </p:pic>
      <p:sp>
        <p:nvSpPr>
          <p:cNvPr id="4" name="Прямоугольник 3"/>
          <p:cNvSpPr/>
          <p:nvPr/>
        </p:nvSpPr>
        <p:spPr>
          <a:xfrm>
            <a:off x="381000" y="289478"/>
            <a:ext cx="7391400" cy="5687711"/>
          </a:xfrm>
          <a:prstGeom prst="rect">
            <a:avLst/>
          </a:prstGeom>
        </p:spPr>
        <p:txBody>
          <a:bodyPr wrap="square">
            <a:spAutoFit/>
          </a:bodyPr>
          <a:lstStyle/>
          <a:p>
            <a:pPr marL="285750" indent="-285750" algn="just">
              <a:lnSpc>
                <a:spcPct val="80000"/>
              </a:lnSpc>
              <a:buFont typeface="Arial" panose="020B0604020202020204" pitchFamily="34" charset="0"/>
              <a:buChar char="•"/>
            </a:pPr>
            <a:r>
              <a:rPr lang="ru-RU" b="1" dirty="0">
                <a:solidFill>
                  <a:srgbClr val="0000FF"/>
                </a:solidFill>
              </a:rPr>
              <a:t> </a:t>
            </a:r>
            <a:r>
              <a:rPr lang="ru-RU" sz="2400" i="1" dirty="0">
                <a:solidFill>
                  <a:srgbClr val="0000FF"/>
                </a:solidFill>
                <a:latin typeface="Times New Roman" panose="02020603050405020304" pitchFamily="18" charset="0"/>
                <a:cs typeface="Times New Roman" panose="02020603050405020304" pitchFamily="18" charset="0"/>
              </a:rPr>
              <a:t>Дайте возможность малышу опробовать материал так, как он хочет, пойдите навстречу его желаниям (исключая действия, опасные для здоровья). Ребенок может катать, бросать карандаши, стучать ими, пробовать на вкус; бумагу он будет рвать, мять… В чем ваша цель? Продлить, закрепить интерес малыша к материалу, поддержать его познавательные действия (здесь закладываются истоки будущей любознательности</a:t>
            </a:r>
            <a:r>
              <a:rPr lang="ru-RU" sz="2400" i="1" dirty="0" smtClean="0">
                <a:solidFill>
                  <a:srgbClr val="0000FF"/>
                </a:solidFill>
                <a:latin typeface="Times New Roman" panose="02020603050405020304" pitchFamily="18" charset="0"/>
                <a:cs typeface="Times New Roman" panose="02020603050405020304" pitchFamily="18" charset="0"/>
              </a:rPr>
              <a:t>).</a:t>
            </a:r>
            <a:r>
              <a:rPr lang="ru-RU" sz="2400" i="1" dirty="0">
                <a:solidFill>
                  <a:srgbClr val="0000FF"/>
                </a:solidFill>
                <a:latin typeface="Times New Roman" panose="02020603050405020304" pitchFamily="18" charset="0"/>
                <a:cs typeface="Times New Roman" panose="02020603050405020304" pitchFamily="18" charset="0"/>
              </a:rPr>
              <a:t> </a:t>
            </a:r>
            <a:endParaRPr lang="ru-RU" sz="2400" i="1" dirty="0" smtClean="0">
              <a:solidFill>
                <a:srgbClr val="0000FF"/>
              </a:solidFill>
              <a:latin typeface="Times New Roman" panose="02020603050405020304" pitchFamily="18" charset="0"/>
              <a:cs typeface="Times New Roman" panose="02020603050405020304" pitchFamily="18" charset="0"/>
            </a:endParaRPr>
          </a:p>
          <a:p>
            <a:pPr marL="285750" indent="-285750" algn="just">
              <a:lnSpc>
                <a:spcPct val="80000"/>
              </a:lnSpc>
              <a:buFont typeface="Arial" panose="020B0604020202020204" pitchFamily="34" charset="0"/>
              <a:buChar char="•"/>
            </a:pPr>
            <a:r>
              <a:rPr lang="ru-RU" sz="2400" i="1" dirty="0" smtClean="0">
                <a:solidFill>
                  <a:srgbClr val="0000FF"/>
                </a:solidFill>
                <a:latin typeface="Times New Roman" panose="02020603050405020304" pitchFamily="18" charset="0"/>
                <a:cs typeface="Times New Roman" panose="02020603050405020304" pitchFamily="18" charset="0"/>
              </a:rPr>
              <a:t>Рисуйте</a:t>
            </a:r>
            <a:r>
              <a:rPr lang="ru-RU" sz="2400" i="1" dirty="0">
                <a:solidFill>
                  <a:srgbClr val="0000FF"/>
                </a:solidFill>
                <a:latin typeface="Times New Roman" panose="02020603050405020304" pitchFamily="18" charset="0"/>
                <a:cs typeface="Times New Roman" panose="02020603050405020304" pitchFamily="18" charset="0"/>
              </a:rPr>
              <a:t>, лепите на глазах у ребенка и для него, чтобы он, общаясь с вами, видел предназначение предметов, которыми вы </a:t>
            </a:r>
            <a:r>
              <a:rPr lang="ru-RU" sz="2400" i="1" dirty="0" smtClean="0">
                <a:solidFill>
                  <a:srgbClr val="0000FF"/>
                </a:solidFill>
                <a:latin typeface="Times New Roman" panose="02020603050405020304" pitchFamily="18" charset="0"/>
                <a:cs typeface="Times New Roman" panose="02020603050405020304" pitchFamily="18" charset="0"/>
              </a:rPr>
              <a:t>пользуйтесь.</a:t>
            </a:r>
          </a:p>
          <a:p>
            <a:pPr marL="285750" indent="-285750" algn="just">
              <a:lnSpc>
                <a:spcPct val="80000"/>
              </a:lnSpc>
              <a:buFont typeface="Arial" panose="020B0604020202020204" pitchFamily="34" charset="0"/>
              <a:buChar char="•"/>
            </a:pPr>
            <a:r>
              <a:rPr lang="ru-RU" sz="2400" i="1" dirty="0" smtClean="0">
                <a:solidFill>
                  <a:srgbClr val="0000FF"/>
                </a:solidFill>
                <a:latin typeface="Times New Roman" panose="02020603050405020304" pitchFamily="18" charset="0"/>
                <a:cs typeface="Times New Roman" panose="02020603050405020304" pitchFamily="18" charset="0"/>
              </a:rPr>
              <a:t>Малыш </a:t>
            </a:r>
            <a:r>
              <a:rPr lang="ru-RU" sz="2400" i="1" dirty="0">
                <a:solidFill>
                  <a:srgbClr val="0000FF"/>
                </a:solidFill>
                <a:latin typeface="Times New Roman" panose="02020603050405020304" pitchFamily="18" charset="0"/>
                <a:cs typeface="Times New Roman" panose="02020603050405020304" pitchFamily="18" charset="0"/>
              </a:rPr>
              <a:t>начинает подражать вам. Он говорит: «Я рисую». Узнавайте, прочитывайте рисунок вместе с ребенком. Удивитесь тому, что получилось, поддержите в стремлении сделать еще такой рисунок.</a:t>
            </a:r>
          </a:p>
          <a:p>
            <a:pPr marL="285750" indent="-285750">
              <a:buFont typeface="Arial" panose="020B0604020202020204" pitchFamily="34" charset="0"/>
              <a:buChar char="•"/>
            </a:pPr>
            <a:endParaRPr lang="ru-RU" dirty="0"/>
          </a:p>
        </p:txBody>
      </p:sp>
    </p:spTree>
    <p:extLst>
      <p:ext uri="{BB962C8B-B14F-4D97-AF65-F5344CB8AC3E}">
        <p14:creationId xmlns:p14="http://schemas.microsoft.com/office/powerpoint/2010/main" val="20851570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13813_html_34392fa1.png"/>
          <p:cNvPicPr>
            <a:picLocks noChangeAspect="1" noChangeArrowheads="1"/>
          </p:cNvPicPr>
          <p:nvPr/>
        </p:nvPicPr>
        <p:blipFill>
          <a:blip r:embed="rId2"/>
          <a:srcRect/>
          <a:stretch>
            <a:fillRect/>
          </a:stretch>
        </p:blipFill>
        <p:spPr bwMode="auto">
          <a:xfrm>
            <a:off x="3412" y="0"/>
            <a:ext cx="9144000" cy="6884894"/>
          </a:xfrm>
          <a:prstGeom prst="rect">
            <a:avLst/>
          </a:prstGeom>
          <a:noFill/>
        </p:spPr>
      </p:pic>
      <p:sp>
        <p:nvSpPr>
          <p:cNvPr id="3" name="Rectangle 3"/>
          <p:cNvSpPr txBox="1">
            <a:spLocks noChangeArrowheads="1"/>
          </p:cNvSpPr>
          <p:nvPr/>
        </p:nvSpPr>
        <p:spPr>
          <a:xfrm>
            <a:off x="304800" y="304800"/>
            <a:ext cx="8382000" cy="5791200"/>
          </a:xfrm>
          <a:prstGeom prst="rect">
            <a:avLst/>
          </a:prstGeom>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ru-RU" sz="2400" i="1" dirty="0" smtClean="0">
                <a:solidFill>
                  <a:srgbClr val="0000FF"/>
                </a:solidFill>
                <a:latin typeface="Times New Roman" panose="02020603050405020304" pitchFamily="18" charset="0"/>
                <a:cs typeface="Times New Roman" panose="02020603050405020304" pitchFamily="18" charset="0"/>
              </a:rPr>
              <a:t>Закрепляйте интерес ребенка к действиям с материалом, к получению яркого следа на бумаге. Для этого необходимо предоставить ему фломастеры или цветные восковые мелки и бумагу большого размера (можно использовать обои). Длинная и широкая полоса бумаги привлекает внимание малыша, он спешит заполнить пространство листа точками, штрихами, линиями. При этом его действия часто проявляются в ритмических движениях.</a:t>
            </a:r>
          </a:p>
          <a:p>
            <a:pPr algn="just">
              <a:lnSpc>
                <a:spcPct val="80000"/>
              </a:lnSpc>
            </a:pPr>
            <a:r>
              <a:rPr lang="ru-RU" sz="2400" i="1" dirty="0" smtClean="0">
                <a:solidFill>
                  <a:srgbClr val="0000FF"/>
                </a:solidFill>
                <a:latin typeface="Times New Roman" panose="02020603050405020304" pitchFamily="18" charset="0"/>
                <a:cs typeface="Times New Roman" panose="02020603050405020304" pitchFamily="18" charset="0"/>
              </a:rPr>
              <a:t> Вашему малышу вначале еще трудно правильно держать карандаш. Не настаивайте пока на правильном удерживании карандаша.</a:t>
            </a:r>
          </a:p>
          <a:p>
            <a:pPr algn="just">
              <a:lnSpc>
                <a:spcPct val="80000"/>
              </a:lnSpc>
            </a:pPr>
            <a:r>
              <a:rPr lang="ru-RU" sz="2400" i="1" dirty="0" smtClean="0">
                <a:solidFill>
                  <a:srgbClr val="0000FF"/>
                </a:solidFill>
                <a:latin typeface="Times New Roman" panose="02020603050405020304" pitchFamily="18" charset="0"/>
                <a:cs typeface="Times New Roman" panose="02020603050405020304" pitchFamily="18" charset="0"/>
              </a:rPr>
              <a:t> Следующий период называется «периодом каракулей». Ребенок пытается замыкать линию, появляется что-то похожее на форму. Надо показать, что в штрихах, точках, линиях, «каракулях» можно видеть содержание, образ. Но сначала дайте возможность ребенку самому сделать «открытие», увидев в штрихах и линиях, то зайчика, то яблочко, то машинку. Видение образа – новая ступенька к развитию изобразительной деятельности.</a:t>
            </a:r>
            <a:endParaRPr lang="ru-RU" sz="2400" i="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24464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13813_html_34392fa1.png"/>
          <p:cNvPicPr>
            <a:picLocks noChangeAspect="1" noChangeArrowheads="1"/>
          </p:cNvPicPr>
          <p:nvPr/>
        </p:nvPicPr>
        <p:blipFill>
          <a:blip r:embed="rId2"/>
          <a:srcRect/>
          <a:stretch>
            <a:fillRect/>
          </a:stretch>
        </p:blipFill>
        <p:spPr bwMode="auto">
          <a:xfrm>
            <a:off x="3412" y="0"/>
            <a:ext cx="9144000" cy="6884894"/>
          </a:xfrm>
          <a:prstGeom prst="rect">
            <a:avLst/>
          </a:prstGeom>
          <a:noFill/>
        </p:spPr>
      </p:pic>
      <p:sp>
        <p:nvSpPr>
          <p:cNvPr id="3" name="Rectangle 2"/>
          <p:cNvSpPr txBox="1">
            <a:spLocks noChangeArrowheads="1"/>
          </p:cNvSpPr>
          <p:nvPr/>
        </p:nvSpPr>
        <p:spPr>
          <a:xfrm>
            <a:off x="0" y="228600"/>
            <a:ext cx="8991600" cy="1371600"/>
          </a:xfrm>
          <a:prstGeom prst="rect">
            <a:avLst/>
          </a:prstGeom>
        </p:spPr>
        <p:txBody>
          <a:bodyPr/>
          <a:lstStyle>
            <a:lvl1pPr algn="ctr" defTabSz="914400" rtl="0" latinLnBrk="0">
              <a:spcBef>
                <a:spcPct val="0"/>
              </a:spcBef>
              <a:buNone/>
              <a:defRPr sz="4400" kern="1200">
                <a:solidFill>
                  <a:schemeClr val="tx1"/>
                </a:solidFill>
                <a:latin typeface="+mj-lt"/>
                <a:ea typeface="+mj-ea"/>
                <a:cs typeface="+mj-cs"/>
              </a:defRPr>
            </a:lvl1pPr>
          </a:lstStyle>
          <a:p>
            <a:r>
              <a:rPr lang="ru-RU" sz="3200" b="1" i="1" dirty="0" smtClean="0">
                <a:solidFill>
                  <a:srgbClr val="003300"/>
                </a:solidFill>
                <a:latin typeface="Times New Roman" panose="02020603050405020304" pitchFamily="18" charset="0"/>
                <a:cs typeface="Times New Roman" panose="02020603050405020304" pitchFamily="18" charset="0"/>
              </a:rPr>
              <a:t>ВЛИЯНИЕ ПАЛЬЧИКОВОЙ ГИМНАСТИКИ НА УМСТВЕННОЕ РАЗВИТИЕ РЕБЕНКА</a:t>
            </a:r>
            <a:r>
              <a:rPr lang="ru-RU" sz="3200" i="1" dirty="0" smtClean="0">
                <a:latin typeface="Times New Roman" panose="02020603050405020304" pitchFamily="18" charset="0"/>
                <a:cs typeface="Times New Roman" panose="02020603050405020304" pitchFamily="18" charset="0"/>
              </a:rPr>
              <a:t> </a:t>
            </a:r>
            <a:endParaRPr lang="ru-RU" sz="3200" i="1" dirty="0">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a:xfrm>
            <a:off x="381000" y="1447800"/>
            <a:ext cx="8229600" cy="5665694"/>
          </a:xfrm>
          <a:prstGeom prst="rect">
            <a:avLst/>
          </a:prstGeom>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ru-RU" sz="2300" i="1" dirty="0" smtClean="0">
                <a:solidFill>
                  <a:srgbClr val="FF0000"/>
                </a:solidFill>
                <a:latin typeface="Times New Roman" panose="02020603050405020304" pitchFamily="18" charset="0"/>
                <a:cs typeface="Times New Roman" panose="02020603050405020304" pitchFamily="18" charset="0"/>
              </a:rPr>
              <a:t>Движения пальцев и кистей рук имеют особое развивающее воздействие. Влияние мануальных (ручных) действий на развитие мозга человека было известно еще до нашей эры в Китае. Игра с участием рук и пальцев приводит в гармоничное отношение тело и разум, поддерживает мозговые системы в оптимальном состоянии.</a:t>
            </a:r>
          </a:p>
          <a:p>
            <a:pPr algn="just">
              <a:lnSpc>
                <a:spcPct val="80000"/>
              </a:lnSpc>
            </a:pPr>
            <a:r>
              <a:rPr lang="ru-RU" sz="2300" i="1" dirty="0" smtClean="0">
                <a:solidFill>
                  <a:srgbClr val="FF0000"/>
                </a:solidFill>
                <a:latin typeface="Times New Roman" panose="02020603050405020304" pitchFamily="18" charset="0"/>
                <a:cs typeface="Times New Roman" panose="02020603050405020304" pitchFamily="18" charset="0"/>
              </a:rPr>
              <a:t>Массаж большого пальца повышает функциональную активность головного мозга, массаж указательного пальца положительно воздействует на состояние желудка, среднего – на кишечник, безымянного – на печень и почки, мизинца – на сердце.</a:t>
            </a:r>
          </a:p>
          <a:p>
            <a:pPr algn="just">
              <a:lnSpc>
                <a:spcPct val="80000"/>
              </a:lnSpc>
            </a:pPr>
            <a:r>
              <a:rPr lang="ru-RU" sz="2300" i="1" dirty="0" smtClean="0">
                <a:solidFill>
                  <a:srgbClr val="FF0000"/>
                </a:solidFill>
                <a:latin typeface="Times New Roman" panose="02020603050405020304" pitchFamily="18" charset="0"/>
                <a:cs typeface="Times New Roman" panose="02020603050405020304" pitchFamily="18" charset="0"/>
              </a:rPr>
              <a:t> В Японии широко используют упражнения для ладоней и пальцев – с грецкими орехами. Прекрасное оздоравливающее и тонизирующее действие оказывает перекатывание между ладонями восьмигранного карандаша. Талантом нашей народной педагогики созданы игры « Ладушки », « Сорока-белобока », « Коза рогатая ».</a:t>
            </a:r>
            <a:endParaRPr lang="ru-RU" sz="2300"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93166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13813_html_34392fa1.png"/>
          <p:cNvPicPr>
            <a:picLocks noChangeAspect="1" noChangeArrowheads="1"/>
          </p:cNvPicPr>
          <p:nvPr/>
        </p:nvPicPr>
        <p:blipFill>
          <a:blip r:embed="rId2"/>
          <a:srcRect/>
          <a:stretch>
            <a:fillRect/>
          </a:stretch>
        </p:blipFill>
        <p:spPr bwMode="auto">
          <a:xfrm>
            <a:off x="3412" y="0"/>
            <a:ext cx="9144000" cy="6884894"/>
          </a:xfrm>
          <a:prstGeom prst="rect">
            <a:avLst/>
          </a:prstGeom>
          <a:noFill/>
        </p:spPr>
      </p:pic>
      <p:sp>
        <p:nvSpPr>
          <p:cNvPr id="3" name="Rectangle 5"/>
          <p:cNvSpPr txBox="1">
            <a:spLocks noChangeArrowheads="1"/>
          </p:cNvSpPr>
          <p:nvPr/>
        </p:nvSpPr>
        <p:spPr>
          <a:xfrm>
            <a:off x="304800" y="381000"/>
            <a:ext cx="7391400" cy="6248400"/>
          </a:xfrm>
          <a:prstGeom prst="rect">
            <a:avLst/>
          </a:prstGeom>
          <a:noFill/>
          <a:ln/>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ru-RU" sz="2400" i="1" dirty="0" smtClean="0">
                <a:solidFill>
                  <a:srgbClr val="008000"/>
                </a:solidFill>
                <a:latin typeface="Times New Roman" panose="02020603050405020304" pitchFamily="18" charset="0"/>
                <a:cs typeface="Times New Roman" panose="02020603050405020304" pitchFamily="18" charset="0"/>
              </a:rPr>
              <a:t>Многие родители не знают, что потешки не только развивают, но и оказывают оздоравливающее воздействие.</a:t>
            </a:r>
          </a:p>
          <a:p>
            <a:pPr algn="just">
              <a:lnSpc>
                <a:spcPct val="80000"/>
              </a:lnSpc>
            </a:pPr>
            <a:r>
              <a:rPr lang="ru-RU" sz="2400" i="1" dirty="0" smtClean="0">
                <a:solidFill>
                  <a:srgbClr val="008000"/>
                </a:solidFill>
                <a:latin typeface="Times New Roman" panose="02020603050405020304" pitchFamily="18" charset="0"/>
                <a:cs typeface="Times New Roman" panose="02020603050405020304" pitchFamily="18" charset="0"/>
              </a:rPr>
              <a:t>Простые движения рук помогают убрать напряжение не только с самих рук, но и с губ, снимают умственную усталость. Они способны улучшить произношение многих звуков, а значит, развивать речь ребенка. Такую тренировку следует начинать с самого раннего детства. Помогайте ребенку координировано и ловко манипулировать пальцами. Обращайте внимание на то, чтобы малыши овладевали простыми, но жизненно важными умениями – правильно держать ложку, чашку, карандаш, умываться.</a:t>
            </a:r>
          </a:p>
          <a:p>
            <a:pPr algn="just">
              <a:lnSpc>
                <a:spcPct val="80000"/>
              </a:lnSpc>
            </a:pPr>
            <a:r>
              <a:rPr lang="ru-RU" sz="2400" i="1" dirty="0" smtClean="0">
                <a:solidFill>
                  <a:srgbClr val="008000"/>
                </a:solidFill>
                <a:latin typeface="Times New Roman" panose="02020603050405020304" pitchFamily="18" charset="0"/>
                <a:cs typeface="Times New Roman" panose="02020603050405020304" pitchFamily="18" charset="0"/>
              </a:rPr>
              <a:t>В ходе пальчиковых игр дети, повторяя движения взрослых, активизируют моторику рук. Тем самым вырабатываются ловкость, умение управлять своими движениями, концентрировать внимание на одном виде деятельности.</a:t>
            </a:r>
            <a:endParaRPr lang="ru-RU" sz="2400" i="1" dirty="0">
              <a:solidFill>
                <a:srgbClr val="008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13520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04.jpg"/>
          <p:cNvPicPr>
            <a:picLocks noChangeAspect="1" noChangeArrowheads="1"/>
          </p:cNvPicPr>
          <p:nvPr/>
        </p:nvPicPr>
        <p:blipFill>
          <a:blip r:embed="rId2"/>
          <a:srcRect/>
          <a:stretch>
            <a:fillRect/>
          </a:stretch>
        </p:blipFill>
        <p:spPr bwMode="auto">
          <a:xfrm>
            <a:off x="-1137" y="-26894"/>
            <a:ext cx="9144000" cy="6884894"/>
          </a:xfrm>
          <a:prstGeom prst="rect">
            <a:avLst/>
          </a:prstGeom>
          <a:noFill/>
        </p:spPr>
      </p:pic>
      <p:sp>
        <p:nvSpPr>
          <p:cNvPr id="3" name="Rectangle 2"/>
          <p:cNvSpPr txBox="1">
            <a:spLocks noChangeArrowheads="1"/>
          </p:cNvSpPr>
          <p:nvPr/>
        </p:nvSpPr>
        <p:spPr>
          <a:xfrm>
            <a:off x="1371600" y="0"/>
            <a:ext cx="6400800" cy="762000"/>
          </a:xfrm>
          <a:prstGeom prst="rect">
            <a:avLst/>
          </a:prstGeom>
        </p:spPr>
        <p:txBody>
          <a:bodyPr/>
          <a:lstStyle>
            <a:lvl1pPr algn="ctr" defTabSz="914400" rtl="0" latinLnBrk="0">
              <a:spcBef>
                <a:spcPct val="0"/>
              </a:spcBef>
              <a:buNone/>
              <a:defRPr sz="4400" kern="1200">
                <a:solidFill>
                  <a:schemeClr val="tx1"/>
                </a:solidFill>
                <a:latin typeface="+mj-lt"/>
                <a:ea typeface="+mj-ea"/>
                <a:cs typeface="+mj-cs"/>
              </a:defRPr>
            </a:lvl1pPr>
          </a:lstStyle>
          <a:p>
            <a:r>
              <a:rPr lang="ru-RU" sz="3200" b="1" i="1" dirty="0" smtClean="0">
                <a:solidFill>
                  <a:srgbClr val="FF0066"/>
                </a:solidFill>
                <a:latin typeface="Times New Roman" panose="02020603050405020304" pitchFamily="18" charset="0"/>
                <a:cs typeface="Times New Roman" panose="02020603050405020304" pitchFamily="18" charset="0"/>
              </a:rPr>
              <a:t>СОВЕТЫ СПЕЦИАЛИСТОВ</a:t>
            </a:r>
            <a:r>
              <a:rPr lang="ru-RU" sz="3200" i="1" dirty="0" smtClean="0">
                <a:latin typeface="Times New Roman" panose="02020603050405020304" pitchFamily="18" charset="0"/>
                <a:cs typeface="Times New Roman" panose="02020603050405020304" pitchFamily="18" charset="0"/>
              </a:rPr>
              <a:t> </a:t>
            </a:r>
            <a:endParaRPr lang="ru-RU" sz="3200" i="1" dirty="0">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a:xfrm>
            <a:off x="50042" y="914400"/>
            <a:ext cx="8789158" cy="5791200"/>
          </a:xfrm>
          <a:prstGeom prst="rect">
            <a:avLst/>
          </a:prstGeom>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ru-RU" sz="2400" b="1" i="1" dirty="0" smtClean="0">
                <a:latin typeface="Times New Roman" panose="02020603050405020304" pitchFamily="18" charset="0"/>
                <a:cs typeface="Times New Roman" panose="02020603050405020304" pitchFamily="18" charset="0"/>
              </a:rPr>
              <a:t>Дайте понять ребенку, что взрослые всегда готовы оказать ему личную поддержку и прийти на помощь.</a:t>
            </a:r>
          </a:p>
          <a:p>
            <a:pPr algn="just">
              <a:lnSpc>
                <a:spcPct val="80000"/>
              </a:lnSpc>
            </a:pPr>
            <a:r>
              <a:rPr lang="ru-RU" sz="2400" b="1" i="1" dirty="0" smtClean="0">
                <a:latin typeface="Times New Roman" panose="02020603050405020304" pitchFamily="18" charset="0"/>
                <a:cs typeface="Times New Roman" panose="02020603050405020304" pitchFamily="18" charset="0"/>
              </a:rPr>
              <a:t>Проявляйте понимание, Помните о том, что ребенок – уникальная личность. Мы должны ценить его индивидуальность, поддерживать и развивать.</a:t>
            </a:r>
          </a:p>
          <a:p>
            <a:pPr algn="just">
              <a:lnSpc>
                <a:spcPct val="80000"/>
              </a:lnSpc>
            </a:pPr>
            <a:r>
              <a:rPr lang="ru-RU" sz="2400" b="1" i="1" dirty="0" smtClean="0">
                <a:latin typeface="Times New Roman" panose="02020603050405020304" pitchFamily="18" charset="0"/>
                <a:cs typeface="Times New Roman" panose="02020603050405020304" pitchFamily="18" charset="0"/>
              </a:rPr>
              <a:t>деликатность, терпимость и такт при воспитании детей, учитывайте точку зрения самого ребенка и не игнорируйте его чувства и эмоции.</a:t>
            </a:r>
          </a:p>
          <a:p>
            <a:pPr algn="just">
              <a:lnSpc>
                <a:spcPct val="80000"/>
              </a:lnSpc>
            </a:pPr>
            <a:r>
              <a:rPr lang="ru-RU" sz="2400" b="1" i="1" dirty="0" smtClean="0">
                <a:latin typeface="Times New Roman" panose="02020603050405020304" pitchFamily="18" charset="0"/>
                <a:cs typeface="Times New Roman" panose="02020603050405020304" pitchFamily="18" charset="0"/>
              </a:rPr>
              <a:t>Проникнитесь чувством искреннего уважения к тому, что создается самим ребенком; восхищайтесь его инициативой и мельчайшей самостоятельностью – это способствует формированию у ребенка уверенности в себе и своих возможностях.</a:t>
            </a:r>
          </a:p>
          <a:p>
            <a:pPr algn="just">
              <a:lnSpc>
                <a:spcPct val="80000"/>
              </a:lnSpc>
            </a:pPr>
            <a:r>
              <a:rPr lang="ru-RU" sz="2400" b="1" i="1" dirty="0" smtClean="0">
                <a:latin typeface="Times New Roman" panose="02020603050405020304" pitchFamily="18" charset="0"/>
                <a:cs typeface="Times New Roman" panose="02020603050405020304" pitchFamily="18" charset="0"/>
              </a:rPr>
              <a:t>Задайте себе вопросы: «Какой он, мой малыш, что он чувствует, о чем  думает, чему радуется, а чему печалится и т.д.». Если вы сможете, наблюдая за ребенком, ответить хотя бы на часть из них, то обязательно достигнете цели по развитию личности своего малыша</a:t>
            </a:r>
            <a:r>
              <a:rPr lang="ru-RU" sz="2400" i="1" dirty="0" smtClean="0">
                <a:latin typeface="Times New Roman" panose="02020603050405020304" pitchFamily="18" charset="0"/>
                <a:cs typeface="Times New Roman" panose="02020603050405020304" pitchFamily="18" charset="0"/>
              </a:rPr>
              <a:t> </a:t>
            </a: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3340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04.jpg"/>
          <p:cNvPicPr>
            <a:picLocks noChangeAspect="1" noChangeArrowheads="1"/>
          </p:cNvPicPr>
          <p:nvPr/>
        </p:nvPicPr>
        <p:blipFill>
          <a:blip r:embed="rId2"/>
          <a:srcRect/>
          <a:stretch>
            <a:fillRect/>
          </a:stretch>
        </p:blipFill>
        <p:spPr bwMode="auto">
          <a:xfrm>
            <a:off x="-1137" y="-26894"/>
            <a:ext cx="9144000" cy="6884894"/>
          </a:xfrm>
          <a:prstGeom prst="rect">
            <a:avLst/>
          </a:prstGeom>
          <a:noFill/>
        </p:spPr>
      </p:pic>
      <p:sp>
        <p:nvSpPr>
          <p:cNvPr id="3" name="Rectangle 3"/>
          <p:cNvSpPr txBox="1">
            <a:spLocks noChangeArrowheads="1"/>
          </p:cNvSpPr>
          <p:nvPr/>
        </p:nvSpPr>
        <p:spPr>
          <a:xfrm>
            <a:off x="304800" y="76200"/>
            <a:ext cx="8458200" cy="6629400"/>
          </a:xfrm>
          <a:prstGeom prst="rect">
            <a:avLst/>
          </a:prstGeom>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ru-RU" sz="2200" b="1" i="1" dirty="0" smtClean="0">
                <a:latin typeface="Times New Roman" panose="02020603050405020304" pitchFamily="18" charset="0"/>
                <a:cs typeface="Times New Roman" panose="02020603050405020304" pitchFamily="18" charset="0"/>
              </a:rPr>
              <a:t>Предметно-игровая деятельность – ведущая в раннем возрасте для ребенка. Она оказывает особое влияние на его разностороннее развитие. Игрушки, подобранные по цвету, величине, количеству, являются прекрасным средством развития личности маленьких детей. Основная задача взрослого состоит в том, чтобы с помощью таких игрушек обратить внимание ребенка на различные свойства предметов, научить его выполнять задачи на подбор их по сходству и различию. Практические действия с дидактической игрушкой отражают свойственный раннему периоду детства наглядно-действенный характер мышления. Поэтому дидактические игрушки не только обогащают чувственный опыт малышей, но и учат их мыслить. В таких практических действиях, как соединение, разъединение, нанизывание предметов развиваются мыслительные операции анализа, синтеза, обобщения.</a:t>
            </a:r>
          </a:p>
          <a:p>
            <a:pPr algn="just">
              <a:lnSpc>
                <a:spcPct val="80000"/>
              </a:lnSpc>
            </a:pPr>
            <a:r>
              <a:rPr lang="ru-RU" sz="2200" b="1" i="1" dirty="0" smtClean="0">
                <a:latin typeface="Times New Roman" panose="02020603050405020304" pitchFamily="18" charset="0"/>
                <a:cs typeface="Times New Roman" panose="02020603050405020304" pitchFamily="18" charset="0"/>
              </a:rPr>
              <a:t>Дидактические игрушки развивают у детей мелкую моторику, вызывают у них желание экспериментировать, выполнять различные конструктивные действия. Игры с предметами ставят ребенка перед необходимостью запоминать и воспроизводить способы действий, которые были показаны взрослым, т.е. развивают память и воображение. Таким образом, сенсорный опыт детей – основа познавательного развития</a:t>
            </a:r>
            <a:r>
              <a:rPr lang="ru-RU" sz="2200" i="1" dirty="0" smtClean="0">
                <a:latin typeface="Times New Roman" panose="02020603050405020304" pitchFamily="18" charset="0"/>
                <a:cs typeface="Times New Roman" panose="02020603050405020304" pitchFamily="18" charset="0"/>
              </a:rPr>
              <a:t> </a:t>
            </a:r>
            <a:endParaRPr lang="ru-RU" sz="2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5356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анюша\Desktop\02.jp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2" name="Заголовок 1"/>
          <p:cNvSpPr>
            <a:spLocks noGrp="1"/>
          </p:cNvSpPr>
          <p:nvPr>
            <p:ph type="title"/>
          </p:nvPr>
        </p:nvSpPr>
        <p:spPr>
          <a:xfrm>
            <a:off x="457200" y="152400"/>
            <a:ext cx="8229600" cy="1524000"/>
          </a:xfrm>
        </p:spPr>
        <p:txBody>
          <a:bodyPr>
            <a:normAutofit fontScale="90000"/>
          </a:bodyPr>
          <a:lstStyle/>
          <a:p>
            <a:r>
              <a:rPr lang="ru-RU" b="1" i="1" dirty="0" smtClean="0">
                <a:solidFill>
                  <a:srgbClr val="FF0000"/>
                </a:solidFill>
                <a:latin typeface="Times New Roman" pitchFamily="18" charset="0"/>
                <a:cs typeface="Times New Roman" pitchFamily="18" charset="0"/>
              </a:rPr>
              <a:t>Развитие ребенка от 1 до 3 лет можно разделить на 3 возрастных периода </a:t>
            </a:r>
            <a:endParaRPr lang="ru-RU" b="1" i="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600200"/>
            <a:ext cx="8229600" cy="5029200"/>
          </a:xfrm>
        </p:spPr>
        <p:txBody>
          <a:bodyPr>
            <a:normAutofit fontScale="92500" lnSpcReduction="10000"/>
          </a:bodyPr>
          <a:lstStyle/>
          <a:p>
            <a:pPr algn="just">
              <a:buNone/>
            </a:pPr>
            <a:r>
              <a:rPr lang="ru-RU" sz="3000" b="1" i="1" u="sng" dirty="0" smtClean="0">
                <a:solidFill>
                  <a:srgbClr val="FF0000"/>
                </a:solidFill>
                <a:latin typeface="Times New Roman" pitchFamily="18" charset="0"/>
                <a:cs typeface="Times New Roman" pitchFamily="18" charset="0"/>
              </a:rPr>
              <a:t>1 период.</a:t>
            </a:r>
            <a:r>
              <a:rPr lang="ru-RU" sz="3000" b="1" i="1" dirty="0" smtClean="0">
                <a:latin typeface="Times New Roman" pitchFamily="18" charset="0"/>
                <a:cs typeface="Times New Roman" pitchFamily="18" charset="0"/>
              </a:rPr>
              <a:t> Начинается от года и заканчивается в полтора. Когда ребенок начинает ходить и говорить, он приобретает самостоятельность и становится исследователем.</a:t>
            </a:r>
          </a:p>
          <a:p>
            <a:pPr algn="just">
              <a:buNone/>
            </a:pPr>
            <a:r>
              <a:rPr lang="ru-RU" sz="3000" b="1" i="1" u="sng" dirty="0" smtClean="0">
                <a:solidFill>
                  <a:srgbClr val="FF0000"/>
                </a:solidFill>
                <a:latin typeface="Times New Roman" pitchFamily="18" charset="0"/>
                <a:cs typeface="Times New Roman" pitchFamily="18" charset="0"/>
              </a:rPr>
              <a:t>2 период.</a:t>
            </a:r>
            <a:r>
              <a:rPr lang="ru-RU" sz="3000" b="1" i="1" dirty="0" smtClean="0">
                <a:latin typeface="Times New Roman" pitchFamily="18" charset="0"/>
                <a:cs typeface="Times New Roman" pitchFamily="18" charset="0"/>
              </a:rPr>
              <a:t> Начинается в полтора года и длится до 2 лет. Ребенок совершенствует приобретенные навыки, определяется со своим местом в окружающем пространстве и четко проявляет свой характер.</a:t>
            </a:r>
          </a:p>
          <a:p>
            <a:pPr algn="just">
              <a:buNone/>
            </a:pPr>
            <a:r>
              <a:rPr lang="ru-RU" sz="3000" b="1" i="1" u="sng" dirty="0" smtClean="0">
                <a:solidFill>
                  <a:srgbClr val="FF0000"/>
                </a:solidFill>
                <a:latin typeface="Times New Roman" pitchFamily="18" charset="0"/>
                <a:cs typeface="Times New Roman" pitchFamily="18" charset="0"/>
              </a:rPr>
              <a:t>3 период</a:t>
            </a:r>
            <a:r>
              <a:rPr lang="ru-RU" sz="3000" b="1" i="1" dirty="0" smtClean="0">
                <a:solidFill>
                  <a:srgbClr val="FF0000"/>
                </a:solidFill>
                <a:latin typeface="Times New Roman" pitchFamily="18" charset="0"/>
                <a:cs typeface="Times New Roman" pitchFamily="18" charset="0"/>
              </a:rPr>
              <a:t>.</a:t>
            </a:r>
            <a:r>
              <a:rPr lang="ru-RU" sz="3000" b="1" i="1" dirty="0" smtClean="0">
                <a:latin typeface="Times New Roman" pitchFamily="18" charset="0"/>
                <a:cs typeface="Times New Roman" pitchFamily="18" charset="0"/>
              </a:rPr>
              <a:t> Его можно обозначить с 2 лет и до наступления 3, он носит завершающий характер для всего раннего детства.</a:t>
            </a:r>
          </a:p>
          <a:p>
            <a:pPr>
              <a:buNone/>
            </a:pPr>
            <a:endParaRPr lang="ru-RU" sz="4400" b="1" i="1"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Танюша\Desktop\04.jpg"/>
          <p:cNvPicPr>
            <a:picLocks noChangeAspect="1" noChangeArrowheads="1"/>
          </p:cNvPicPr>
          <p:nvPr/>
        </p:nvPicPr>
        <p:blipFill>
          <a:blip r:embed="rId2"/>
          <a:srcRect/>
          <a:stretch>
            <a:fillRect/>
          </a:stretch>
        </p:blipFill>
        <p:spPr bwMode="auto">
          <a:xfrm>
            <a:off x="-1137" y="-26894"/>
            <a:ext cx="9144000" cy="6884894"/>
          </a:xfrm>
          <a:prstGeom prst="rect">
            <a:avLst/>
          </a:prstGeom>
          <a:noFill/>
        </p:spPr>
      </p:pic>
      <p:sp>
        <p:nvSpPr>
          <p:cNvPr id="2" name="Rectangle 3"/>
          <p:cNvSpPr txBox="1">
            <a:spLocks noChangeArrowheads="1"/>
          </p:cNvSpPr>
          <p:nvPr/>
        </p:nvSpPr>
        <p:spPr>
          <a:xfrm>
            <a:off x="152400" y="37530"/>
            <a:ext cx="8839200" cy="6668069"/>
          </a:xfrm>
          <a:prstGeom prst="rect">
            <a:avLst/>
          </a:prstGeom>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ru-RU" sz="2400" i="1" dirty="0" smtClean="0">
                <a:latin typeface="Times New Roman" panose="02020603050405020304" pitchFamily="18" charset="0"/>
                <a:cs typeface="Times New Roman" panose="02020603050405020304" pitchFamily="18" charset="0"/>
              </a:rPr>
              <a:t>Разговаривайте с ребенком о том, что вы делаете с ним вместе, о том, что он видит и слышит вокруг, о ваших планах на сегодняшний день.</a:t>
            </a:r>
          </a:p>
          <a:p>
            <a:pPr algn="just">
              <a:lnSpc>
                <a:spcPct val="80000"/>
              </a:lnSpc>
            </a:pPr>
            <a:r>
              <a:rPr lang="ru-RU" sz="2400" i="1" dirty="0" smtClean="0">
                <a:latin typeface="Times New Roman" panose="02020603050405020304" pitchFamily="18" charset="0"/>
                <a:cs typeface="Times New Roman" panose="02020603050405020304" pitchFamily="18" charset="0"/>
              </a:rPr>
              <a:t>Давайте малышу простые указания, повторяя простые предложения.</a:t>
            </a:r>
          </a:p>
          <a:p>
            <a:pPr algn="just">
              <a:lnSpc>
                <a:spcPct val="80000"/>
              </a:lnSpc>
            </a:pPr>
            <a:r>
              <a:rPr lang="ru-RU" sz="2400" i="1" dirty="0" smtClean="0">
                <a:latin typeface="Times New Roman" panose="02020603050405020304" pitchFamily="18" charset="0"/>
                <a:cs typeface="Times New Roman" panose="02020603050405020304" pitchFamily="18" charset="0"/>
              </a:rPr>
              <a:t>Помогайте ребенку расширять словарный запас и усваивать новые речевые конструкции, для чего читайте и рассматривайте вместе с ним книжки с картинками, побуждая повторять прочитанное или рассказанное.</a:t>
            </a:r>
          </a:p>
          <a:p>
            <a:pPr algn="just">
              <a:lnSpc>
                <a:spcPct val="80000"/>
              </a:lnSpc>
            </a:pPr>
            <a:r>
              <a:rPr lang="ru-RU" sz="2400" i="1" dirty="0" smtClean="0">
                <a:latin typeface="Times New Roman" panose="02020603050405020304" pitchFamily="18" charset="0"/>
                <a:cs typeface="Times New Roman" panose="02020603050405020304" pitchFamily="18" charset="0"/>
              </a:rPr>
              <a:t>Будьте хорошим слушателем. Дайте ребенку время договорить то, что он хотел сказать. Постарайтесь не перебивать его, поправляя произношение и порядок слов, ведь он и сам на слух в конце концов воспримет правильную речь. Обязательно смотрите на ребенка, когда он разговаривает, показывая, что внимательно слушаете и что его слова для вас не безразличны.</a:t>
            </a:r>
          </a:p>
          <a:p>
            <a:pPr algn="just">
              <a:lnSpc>
                <a:spcPct val="80000"/>
              </a:lnSpc>
            </a:pPr>
            <a:r>
              <a:rPr lang="ru-RU" sz="2400" i="1" dirty="0" smtClean="0">
                <a:latin typeface="Times New Roman" panose="02020603050405020304" pitchFamily="18" charset="0"/>
                <a:cs typeface="Times New Roman" panose="02020603050405020304" pitchFamily="18" charset="0"/>
              </a:rPr>
              <a:t>Таким образом, при любом действии с ребенком самое главное – это доброжелательное общение с ним. От взрослого требуется не только дать ребенку какие-либо знания, умения и навыки, но и обеспечить ему чувство психологической защищенности, доверия.</a:t>
            </a: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7585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нюша\Desktop\04.jpg"/>
          <p:cNvPicPr>
            <a:picLocks noChangeAspect="1" noChangeArrowheads="1"/>
          </p:cNvPicPr>
          <p:nvPr/>
        </p:nvPicPr>
        <p:blipFill>
          <a:blip r:embed="rId2"/>
          <a:srcRect/>
          <a:stretch>
            <a:fillRect/>
          </a:stretch>
        </p:blipFill>
        <p:spPr bwMode="auto">
          <a:xfrm>
            <a:off x="-1137" y="-26894"/>
            <a:ext cx="9144000" cy="6884894"/>
          </a:xfrm>
          <a:prstGeom prst="rect">
            <a:avLst/>
          </a:prstGeom>
          <a:noFill/>
        </p:spPr>
      </p:pic>
      <p:sp>
        <p:nvSpPr>
          <p:cNvPr id="3" name="Rectangle 3"/>
          <p:cNvSpPr txBox="1">
            <a:spLocks noChangeArrowheads="1"/>
          </p:cNvSpPr>
          <p:nvPr/>
        </p:nvSpPr>
        <p:spPr>
          <a:xfrm>
            <a:off x="228600" y="152400"/>
            <a:ext cx="8763000" cy="6705600"/>
          </a:xfrm>
          <a:prstGeom prst="rect">
            <a:avLst/>
          </a:prstGeom>
        </p:spPr>
        <p:txBody>
          <a:bodyPr/>
          <a:lst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a:lstStyle>
          <a:p>
            <a:pPr algn="just">
              <a:lnSpc>
                <a:spcPct val="80000"/>
              </a:lnSpc>
            </a:pPr>
            <a:r>
              <a:rPr lang="ru-RU" sz="2400" i="1" dirty="0" smtClean="0">
                <a:latin typeface="Times New Roman" panose="02020603050405020304" pitchFamily="18" charset="0"/>
                <a:cs typeface="Times New Roman" panose="02020603050405020304" pitchFamily="18" charset="0"/>
              </a:rPr>
              <a:t>Необходимо обращать внимание не только на свои слова, но и на звук голоса, мимику, жесты, позу. Ваше лицо должно быть приветливо, улыбайтесь во время общения с ребенком.</a:t>
            </a:r>
          </a:p>
          <a:p>
            <a:pPr algn="just">
              <a:lnSpc>
                <a:spcPct val="80000"/>
              </a:lnSpc>
            </a:pPr>
            <a:r>
              <a:rPr lang="ru-RU" sz="2400" i="1" dirty="0" smtClean="0">
                <a:latin typeface="Times New Roman" panose="02020603050405020304" pitchFamily="18" charset="0"/>
                <a:cs typeface="Times New Roman" panose="02020603050405020304" pitchFamily="18" charset="0"/>
              </a:rPr>
              <a:t>Исправляя ошибки ребенка, делайте это тактично и косвенно. Сделайте так, чтобы недостаток, на который вы хотите указать, выглядел бы легко исправимым, а дело, которым вы хотите увлечь ребенка, доступным для его выполнения.</a:t>
            </a:r>
          </a:p>
          <a:p>
            <a:pPr algn="just">
              <a:lnSpc>
                <a:spcPct val="80000"/>
              </a:lnSpc>
            </a:pPr>
            <a:r>
              <a:rPr lang="ru-RU" sz="2400" i="1" dirty="0" smtClean="0">
                <a:latin typeface="Times New Roman" panose="02020603050405020304" pitchFamily="18" charset="0"/>
                <a:cs typeface="Times New Roman" panose="02020603050405020304" pitchFamily="18" charset="0"/>
              </a:rPr>
              <a:t>Хвалите ребенка за его скромные успехи, но будьте при этом искренни, так как </a:t>
            </a:r>
            <a:r>
              <a:rPr lang="ru-RU" sz="2400" i="1" dirty="0" err="1" smtClean="0">
                <a:latin typeface="Times New Roman" panose="02020603050405020304" pitchFamily="18" charset="0"/>
                <a:cs typeface="Times New Roman" panose="02020603050405020304" pitchFamily="18" charset="0"/>
              </a:rPr>
              <a:t>перехваливание</a:t>
            </a:r>
            <a:r>
              <a:rPr lang="ru-RU" sz="2400" i="1" dirty="0" smtClean="0">
                <a:latin typeface="Times New Roman" panose="02020603050405020304" pitchFamily="18" charset="0"/>
                <a:cs typeface="Times New Roman" panose="02020603050405020304" pitchFamily="18" charset="0"/>
              </a:rPr>
              <a:t> тоже имеет свои негативные последствия.</a:t>
            </a:r>
          </a:p>
          <a:p>
            <a:pPr algn="just">
              <a:lnSpc>
                <a:spcPct val="80000"/>
              </a:lnSpc>
            </a:pPr>
            <a:r>
              <a:rPr lang="ru-RU" sz="2400" i="1" dirty="0" smtClean="0">
                <a:latin typeface="Times New Roman" panose="02020603050405020304" pitchFamily="18" charset="0"/>
                <a:cs typeface="Times New Roman" panose="02020603050405020304" pitchFamily="18" charset="0"/>
              </a:rPr>
              <a:t>Старайтесь не давать приказаний, команд. Лучше договориться, посоветоваться, опосредованно направить малыша на нужное действие.</a:t>
            </a:r>
          </a:p>
          <a:p>
            <a:pPr algn="just">
              <a:lnSpc>
                <a:spcPct val="80000"/>
              </a:lnSpc>
            </a:pPr>
            <a:r>
              <a:rPr lang="ru-RU" sz="2400" i="1" dirty="0" smtClean="0">
                <a:latin typeface="Times New Roman" panose="02020603050405020304" pitchFamily="18" charset="0"/>
                <a:cs typeface="Times New Roman" panose="02020603050405020304" pitchFamily="18" charset="0"/>
              </a:rPr>
              <a:t>Не стоит бранить ребенка, обещать наказать его. Лучше научить, как исправить ситуацию, или сделать это вместе с ним.</a:t>
            </a:r>
          </a:p>
          <a:p>
            <a:pPr algn="just">
              <a:lnSpc>
                <a:spcPct val="80000"/>
              </a:lnSpc>
            </a:pPr>
            <a:r>
              <a:rPr lang="ru-RU" sz="2400" i="1" dirty="0" smtClean="0">
                <a:latin typeface="Times New Roman" panose="02020603050405020304" pitchFamily="18" charset="0"/>
                <a:cs typeface="Times New Roman" panose="02020603050405020304" pitchFamily="18" charset="0"/>
              </a:rPr>
              <a:t>Старайтесь не злоупотреблять постоянным утешением ребенка.</a:t>
            </a:r>
          </a:p>
          <a:p>
            <a:pPr algn="just">
              <a:lnSpc>
                <a:spcPct val="80000"/>
              </a:lnSpc>
            </a:pPr>
            <a:r>
              <a:rPr lang="ru-RU" sz="2400" i="1" dirty="0" smtClean="0">
                <a:latin typeface="Times New Roman" panose="02020603050405020304" pitchFamily="18" charset="0"/>
                <a:cs typeface="Times New Roman" panose="02020603050405020304" pitchFamily="18" charset="0"/>
              </a:rPr>
              <a:t>Никогда не сравнивайте ребенка с другими детьми, поскольку развитие каждого из них идет своим индивидуальным путем.</a:t>
            </a: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5564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Танюша\Desktop\02.jp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2" name="Заголовок 1"/>
          <p:cNvSpPr>
            <a:spLocks noGrp="1"/>
          </p:cNvSpPr>
          <p:nvPr>
            <p:ph type="title"/>
          </p:nvPr>
        </p:nvSpPr>
        <p:spPr/>
        <p:txBody>
          <a:bodyPr>
            <a:noAutofit/>
          </a:bodyPr>
          <a:lstStyle/>
          <a:p>
            <a:r>
              <a:rPr lang="ru-RU" b="1" i="1" dirty="0" smtClean="0">
                <a:solidFill>
                  <a:srgbClr val="FF0000"/>
                </a:solidFill>
                <a:latin typeface="Times New Roman" pitchFamily="18" charset="0"/>
                <a:cs typeface="Times New Roman" pitchFamily="18" charset="0"/>
              </a:rPr>
              <a:t>В этом возрасте происходят изменения:</a:t>
            </a:r>
            <a:endParaRPr lang="ru-RU" b="1" i="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152400" y="1524000"/>
            <a:ext cx="6553200" cy="4602163"/>
          </a:xfrm>
        </p:spPr>
        <p:txBody>
          <a:bodyPr>
            <a:normAutofit fontScale="92500"/>
          </a:bodyPr>
          <a:lstStyle/>
          <a:p>
            <a:pPr>
              <a:buFont typeface="Wingdings" pitchFamily="2" charset="2"/>
              <a:buChar char="ü"/>
            </a:pPr>
            <a:r>
              <a:rPr lang="ru-RU" sz="4800" dirty="0" smtClean="0"/>
              <a:t>в личностном развитии;</a:t>
            </a:r>
          </a:p>
          <a:p>
            <a:pPr>
              <a:buFont typeface="Wingdings" pitchFamily="2" charset="2"/>
              <a:buChar char="ü"/>
            </a:pPr>
            <a:r>
              <a:rPr lang="ru-RU" sz="4800" dirty="0" smtClean="0"/>
              <a:t> в познавательной сфере;</a:t>
            </a:r>
          </a:p>
          <a:p>
            <a:pPr>
              <a:buFont typeface="Wingdings" pitchFamily="2" charset="2"/>
              <a:buChar char="ü"/>
            </a:pPr>
            <a:r>
              <a:rPr lang="ru-RU" sz="4800" dirty="0" smtClean="0"/>
              <a:t>в социальной ситуации развития (ССР).</a:t>
            </a:r>
            <a:endParaRPr lang="ru-RU" sz="4800" i="1"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Танюша\Desktop\08.jpg"/>
          <p:cNvPicPr>
            <a:picLocks noChangeAspect="1" noChangeArrowheads="1"/>
          </p:cNvPicPr>
          <p:nvPr/>
        </p:nvPicPr>
        <p:blipFill>
          <a:blip r:embed="rId2"/>
          <a:srcRect/>
          <a:stretch>
            <a:fillRect/>
          </a:stretch>
        </p:blipFill>
        <p:spPr bwMode="auto">
          <a:xfrm>
            <a:off x="0" y="0"/>
            <a:ext cx="9144000" cy="6884894"/>
          </a:xfrm>
          <a:prstGeom prst="rect">
            <a:avLst/>
          </a:prstGeom>
          <a:noFill/>
        </p:spPr>
      </p:pic>
      <p:sp>
        <p:nvSpPr>
          <p:cNvPr id="3" name="Содержимое 2"/>
          <p:cNvSpPr>
            <a:spLocks noGrp="1"/>
          </p:cNvSpPr>
          <p:nvPr>
            <p:ph idx="1"/>
          </p:nvPr>
        </p:nvSpPr>
        <p:spPr>
          <a:xfrm>
            <a:off x="304800" y="1143000"/>
            <a:ext cx="7162800" cy="5741893"/>
          </a:xfrm>
        </p:spPr>
        <p:txBody>
          <a:bodyPr>
            <a:normAutofit fontScale="47500" lnSpcReduction="20000"/>
          </a:bodyPr>
          <a:lstStyle/>
          <a:p>
            <a:pPr algn="ctr">
              <a:buNone/>
            </a:pPr>
            <a:endParaRPr lang="ru-RU" sz="4400" b="1" i="1" dirty="0" smtClean="0">
              <a:solidFill>
                <a:srgbClr val="00B050"/>
              </a:solidFill>
              <a:latin typeface="Times New Roman" pitchFamily="18" charset="0"/>
              <a:cs typeface="Times New Roman" pitchFamily="18" charset="0"/>
            </a:endParaRPr>
          </a:p>
          <a:p>
            <a:pPr algn="ctr">
              <a:buNone/>
            </a:pPr>
            <a:r>
              <a:rPr lang="ru-RU" sz="5900" b="1" i="1" dirty="0" smtClean="0">
                <a:solidFill>
                  <a:srgbClr val="00B050"/>
                </a:solidFill>
                <a:latin typeface="Times New Roman" pitchFamily="18" charset="0"/>
                <a:cs typeface="Times New Roman" pitchFamily="18" charset="0"/>
              </a:rPr>
              <a:t>«Ребенок – ПРЕДМЕТ – взрослый».</a:t>
            </a:r>
          </a:p>
          <a:p>
            <a:pPr algn="ctr">
              <a:buNone/>
            </a:pPr>
            <a:endParaRPr lang="ru-RU" sz="5100" i="1" dirty="0" smtClean="0">
              <a:solidFill>
                <a:srgbClr val="00B050"/>
              </a:solidFill>
              <a:latin typeface="Times New Roman" panose="02020603050405020304" pitchFamily="18" charset="0"/>
              <a:cs typeface="Times New Roman" panose="02020603050405020304" pitchFamily="18" charset="0"/>
            </a:endParaRPr>
          </a:p>
          <a:p>
            <a:pPr marL="3175" indent="444500">
              <a:buNone/>
            </a:pPr>
            <a:r>
              <a:rPr lang="ru-RU" sz="5100" b="1" i="1" dirty="0" smtClean="0">
                <a:latin typeface="Times New Roman" pitchFamily="18" charset="0"/>
                <a:cs typeface="Times New Roman" pitchFamily="18" charset="0"/>
              </a:rPr>
              <a:t> </a:t>
            </a:r>
            <a:r>
              <a:rPr lang="ru-RU" sz="5100" b="1" i="1" dirty="0" smtClean="0">
                <a:solidFill>
                  <a:srgbClr val="7030A0"/>
                </a:solidFill>
                <a:latin typeface="Times New Roman" pitchFamily="18" charset="0"/>
                <a:cs typeface="Times New Roman" pitchFamily="18" charset="0"/>
              </a:rPr>
              <a:t>Как видно из этой триады, важным для ребенка является предмет. Убедиться в этом можно, наблюдая за тем, как ребенок играет: он постоянно смотрит на тот предмет, которым увлечен, будь то машинка, стул, кукла, ложка и т. д. Может возникнуть ощущение, что ему ничего больше не требуется и никто не нужен, его внимание сосредоточено только на объекте увлечения. Но это не так, поскольку без взрослого ребенок не может овладеть человеческими способами употребления предметов.</a:t>
            </a:r>
          </a:p>
          <a:p>
            <a:pPr marL="3175" indent="444500">
              <a:buNone/>
            </a:pPr>
            <a:r>
              <a:rPr lang="ru-RU" sz="5100" b="1" i="1" dirty="0" smtClean="0">
                <a:solidFill>
                  <a:srgbClr val="7030A0"/>
                </a:solidFill>
                <a:latin typeface="Times New Roman" pitchFamily="18" charset="0"/>
                <a:cs typeface="Times New Roman" pitchFamily="18" charset="0"/>
              </a:rPr>
              <a:t>Совместная деятельность становится предметной, потому что мотив этой деятельности заключается в самом предмете и способе его употребления.</a:t>
            </a:r>
          </a:p>
          <a:p>
            <a:endParaRPr lang="ru-RU" dirty="0"/>
          </a:p>
        </p:txBody>
      </p:sp>
      <p:sp>
        <p:nvSpPr>
          <p:cNvPr id="4" name="Заголовок 1"/>
          <p:cNvSpPr>
            <a:spLocks noGrp="1"/>
          </p:cNvSpPr>
          <p:nvPr>
            <p:ph type="title"/>
          </p:nvPr>
        </p:nvSpPr>
        <p:spPr>
          <a:xfrm>
            <a:off x="457200" y="0"/>
            <a:ext cx="8229600" cy="1143000"/>
          </a:xfrm>
        </p:spPr>
        <p:txBody>
          <a:bodyPr>
            <a:normAutofit/>
          </a:bodyPr>
          <a:lstStyle/>
          <a:p>
            <a:r>
              <a:rPr lang="ru-RU" b="1" i="1" dirty="0" smtClean="0">
                <a:solidFill>
                  <a:srgbClr val="FF0000"/>
                </a:solidFill>
                <a:latin typeface="Times New Roman" pitchFamily="18" charset="0"/>
                <a:cs typeface="Times New Roman" pitchFamily="18" charset="0"/>
              </a:rPr>
              <a:t>ССР </a:t>
            </a:r>
            <a:r>
              <a:rPr lang="ru-RU" sz="2800" b="1" i="1" dirty="0" smtClean="0">
                <a:solidFill>
                  <a:srgbClr val="FF0000"/>
                </a:solidFill>
                <a:latin typeface="Times New Roman" pitchFamily="18" charset="0"/>
                <a:cs typeface="Times New Roman" pitchFamily="18" charset="0"/>
              </a:rPr>
              <a:t>ребенка в этом возрасте выглядит так: </a:t>
            </a:r>
            <a:endParaRPr lang="ru-RU" sz="28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анюша\Desktop\08.jpg"/>
          <p:cNvPicPr>
            <a:picLocks noChangeAspect="1" noChangeArrowheads="1"/>
          </p:cNvPicPr>
          <p:nvPr/>
        </p:nvPicPr>
        <p:blipFill>
          <a:blip r:embed="rId2"/>
          <a:srcRect/>
          <a:stretch>
            <a:fillRect/>
          </a:stretch>
        </p:blipFill>
        <p:spPr bwMode="auto">
          <a:xfrm>
            <a:off x="0" y="152400"/>
            <a:ext cx="9144000" cy="6884894"/>
          </a:xfrm>
          <a:prstGeom prst="rect">
            <a:avLst/>
          </a:prstGeom>
          <a:noFill/>
        </p:spPr>
      </p:pic>
      <p:sp>
        <p:nvSpPr>
          <p:cNvPr id="3" name="Содержимое 2"/>
          <p:cNvSpPr>
            <a:spLocks noGrp="1"/>
          </p:cNvSpPr>
          <p:nvPr>
            <p:ph idx="1"/>
          </p:nvPr>
        </p:nvSpPr>
        <p:spPr>
          <a:xfrm>
            <a:off x="457200" y="1371600"/>
            <a:ext cx="8229600" cy="4754563"/>
          </a:xfrm>
        </p:spPr>
        <p:txBody>
          <a:bodyPr>
            <a:normAutofit/>
          </a:bodyPr>
          <a:lstStyle/>
          <a:p>
            <a:r>
              <a:rPr lang="ru-RU" b="1" i="1" dirty="0" smtClean="0">
                <a:latin typeface="Times New Roman" pitchFamily="18" charset="0"/>
                <a:cs typeface="Times New Roman" pitchFamily="18" charset="0"/>
              </a:rPr>
              <a:t>Восприятие</a:t>
            </a:r>
          </a:p>
          <a:p>
            <a:r>
              <a:rPr lang="ru-RU" b="1" i="1" dirty="0" smtClean="0">
                <a:latin typeface="Times New Roman" pitchFamily="18" charset="0"/>
                <a:cs typeface="Times New Roman" pitchFamily="18" charset="0"/>
              </a:rPr>
              <a:t>внимание </a:t>
            </a:r>
          </a:p>
          <a:p>
            <a:r>
              <a:rPr lang="ru-RU" b="1" i="1" dirty="0" smtClean="0">
                <a:latin typeface="Times New Roman" pitchFamily="18" charset="0"/>
                <a:cs typeface="Times New Roman" pitchFamily="18" charset="0"/>
              </a:rPr>
              <a:t>память</a:t>
            </a:r>
          </a:p>
          <a:p>
            <a:r>
              <a:rPr lang="ru-RU" b="1" i="1" dirty="0" smtClean="0">
                <a:latin typeface="Times New Roman" pitchFamily="18" charset="0"/>
                <a:cs typeface="Times New Roman" pitchFamily="18" charset="0"/>
              </a:rPr>
              <a:t>мышление </a:t>
            </a:r>
          </a:p>
          <a:p>
            <a:r>
              <a:rPr lang="ru-RU" b="1" i="1" dirty="0" smtClean="0">
                <a:latin typeface="Times New Roman" pitchFamily="18" charset="0"/>
                <a:cs typeface="Times New Roman" pitchFamily="18" charset="0"/>
              </a:rPr>
              <a:t>воображение </a:t>
            </a:r>
          </a:p>
          <a:p>
            <a:r>
              <a:rPr lang="ru-RU" b="1" i="1" dirty="0" smtClean="0">
                <a:latin typeface="Times New Roman" pitchFamily="18" charset="0"/>
                <a:cs typeface="Times New Roman" pitchFamily="18" charset="0"/>
              </a:rPr>
              <a:t>речь</a:t>
            </a:r>
          </a:p>
          <a:p>
            <a:endParaRPr lang="ru-RU" dirty="0"/>
          </a:p>
        </p:txBody>
      </p:sp>
      <p:sp>
        <p:nvSpPr>
          <p:cNvPr id="5" name="Прямоугольник 4"/>
          <p:cNvSpPr/>
          <p:nvPr/>
        </p:nvSpPr>
        <p:spPr>
          <a:xfrm>
            <a:off x="1066800" y="228600"/>
            <a:ext cx="6781800" cy="769441"/>
          </a:xfrm>
          <a:prstGeom prst="rect">
            <a:avLst/>
          </a:prstGeom>
        </p:spPr>
        <p:txBody>
          <a:bodyPr wrap="square">
            <a:spAutoFit/>
          </a:bodyPr>
          <a:lstStyle/>
          <a:p>
            <a:pPr algn="ctr"/>
            <a:r>
              <a:rPr lang="ru-RU" sz="4000" b="1" i="1" dirty="0" smtClean="0">
                <a:solidFill>
                  <a:srgbClr val="FF0000"/>
                </a:solidFill>
                <a:latin typeface="Times New Roman" pitchFamily="18" charset="0"/>
                <a:cs typeface="Times New Roman" pitchFamily="18" charset="0"/>
              </a:rPr>
              <a:t> </a:t>
            </a:r>
            <a:r>
              <a:rPr lang="ru-RU" sz="4400" b="1" i="1" dirty="0" smtClean="0">
                <a:solidFill>
                  <a:srgbClr val="FF0000"/>
                </a:solidFill>
                <a:latin typeface="Times New Roman" pitchFamily="18" charset="0"/>
                <a:cs typeface="Times New Roman" pitchFamily="18" charset="0"/>
              </a:rPr>
              <a:t>Познавательная сфера</a:t>
            </a:r>
            <a:endParaRPr lang="ru-RU" sz="4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Танюша\Desktop\13813_html_34392fa1.pn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2" name="Заголовок 1"/>
          <p:cNvSpPr>
            <a:spLocks noGrp="1"/>
          </p:cNvSpPr>
          <p:nvPr>
            <p:ph type="title"/>
          </p:nvPr>
        </p:nvSpPr>
        <p:spPr>
          <a:xfrm>
            <a:off x="304800" y="-13447"/>
            <a:ext cx="8534400" cy="6566647"/>
          </a:xfrm>
        </p:spPr>
        <p:txBody>
          <a:bodyPr>
            <a:normAutofit fontScale="90000"/>
          </a:bodyPr>
          <a:lstStyle/>
          <a:p>
            <a:pPr algn="just"/>
            <a:r>
              <a:rPr lang="ru-RU" sz="2400" b="1" dirty="0" smtClean="0">
                <a:solidFill>
                  <a:srgbClr val="FF0000"/>
                </a:solidFill>
                <a:latin typeface="Times New Roman" pitchFamily="18" charset="0"/>
                <a:cs typeface="Times New Roman" pitchFamily="18" charset="0"/>
              </a:rPr>
              <a:t>Восприятие</a:t>
            </a:r>
            <a:r>
              <a:rPr lang="ru-RU" sz="24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развивается в раннем возрасте в самых благоприятных</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условиях, так как оно является доминирующей функцией сознания. Ребенок, овладевая предметной деятельностью, постепенно учится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соотносить, сравнивать свойства предметов при помощи внешних ори­ентировочных действий. Затем он переходит к их зрительному соотне­сению, перейдя к зрительной ориентировке, ребенок выполняет верно действия уже без предварительного </a:t>
            </a:r>
            <a:r>
              <a:rPr lang="ru-RU" sz="2400" dirty="0" err="1" smtClean="0">
                <a:latin typeface="Times New Roman" pitchFamily="18" charset="0"/>
                <a:cs typeface="Times New Roman" pitchFamily="18" charset="0"/>
              </a:rPr>
              <a:t>примеривания</a:t>
            </a:r>
            <a:r>
              <a:rPr lang="ru-RU" sz="2400" dirty="0" smtClean="0">
                <a:latin typeface="Times New Roman" pitchFamily="18" charset="0"/>
                <a:cs typeface="Times New Roman" pitchFamily="18" charset="0"/>
              </a:rPr>
              <a:t>.</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Поэтому в возрасте 2,5—3 лет ребенок уже способен осуществить выбор предмета сначала по форме, потом по величине, по цвету. Важная характеристика восприятия в этом возрасте – его аффективная окрашенность. Наблюдаемые предметы действительно «притягивают» ребенка, вызывая у него яркую эмоциональную реакцию. Аффективный характер восприятия приводит и к сенсомоторному единству. Ребенок видит вещь, она его привлекает, и благодаря этому начинает разворачиваться импульсивное поведение – достать ее, что-то с ней сделать.</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Танюша\Desktop\13813_html_34392fa1.png"/>
          <p:cNvPicPr>
            <a:picLocks noChangeAspect="1" noChangeArrowheads="1"/>
          </p:cNvPicPr>
          <p:nvPr/>
        </p:nvPicPr>
        <p:blipFill>
          <a:blip r:embed="rId2"/>
          <a:srcRect/>
          <a:stretch>
            <a:fillRect/>
          </a:stretch>
        </p:blipFill>
        <p:spPr bwMode="auto">
          <a:xfrm>
            <a:off x="0" y="-13447"/>
            <a:ext cx="9144000" cy="6884894"/>
          </a:xfrm>
          <a:prstGeom prst="rect">
            <a:avLst/>
          </a:prstGeom>
          <a:noFill/>
        </p:spPr>
      </p:pic>
      <p:sp>
        <p:nvSpPr>
          <p:cNvPr id="2" name="Заголовок 1"/>
          <p:cNvSpPr>
            <a:spLocks noGrp="1"/>
          </p:cNvSpPr>
          <p:nvPr>
            <p:ph type="title"/>
          </p:nvPr>
        </p:nvSpPr>
        <p:spPr>
          <a:xfrm>
            <a:off x="152400" y="-13447"/>
            <a:ext cx="8763000" cy="6719047"/>
          </a:xfrm>
        </p:spPr>
        <p:txBody>
          <a:bodyPr>
            <a:normAutofit/>
          </a:bodyPr>
          <a:lstStyle/>
          <a:p>
            <a:pPr algn="just"/>
            <a:r>
              <a:rPr lang="ru-RU" sz="2800" b="1" dirty="0" smtClean="0">
                <a:latin typeface="Times New Roman" pitchFamily="18" charset="0"/>
                <a:cs typeface="Times New Roman" pitchFamily="18" charset="0"/>
              </a:rPr>
              <a:t>В раннем детстве развитие </a:t>
            </a:r>
            <a:r>
              <a:rPr lang="ru-RU" sz="2800" b="1" dirty="0" smtClean="0">
                <a:solidFill>
                  <a:srgbClr val="FF0000"/>
                </a:solidFill>
                <a:latin typeface="Times New Roman" pitchFamily="18" charset="0"/>
                <a:cs typeface="Times New Roman" pitchFamily="18" charset="0"/>
              </a:rPr>
              <a:t>внимания</a:t>
            </a:r>
            <a:r>
              <a:rPr lang="ru-RU" sz="2800" dirty="0" smtClean="0">
                <a:latin typeface="Times New Roman" pitchFamily="18" charset="0"/>
                <a:cs typeface="Times New Roman" pitchFamily="18" charset="0"/>
              </a:rPr>
              <a:t> происходит при освоении ходьбы, предметной деятельности и речи. Самостоятельная ходьба делает для ребенка доступной большую область предметов, тем самым расширяя круг его внимания. Так как ребенок знакомится все с большим количеством новых пред­метов, у него совершенствуется способность переключать и распреде­лять внимание. Внимание непроизвольное, слабо концентрировано, неустойчиво, наблюдаются трудности переключения и распределения, невелик его объем. Под влиянием речи у ребенка складываются предпосылки для развития произвольного внимания. Расширяется круг предметов, их признаков, а также действий с ним, на которых сосредоточивается ребенок</a:t>
            </a:r>
            <a:r>
              <a:rPr lang="ru-RU" sz="2400" dirty="0" smtClean="0">
                <a:latin typeface="Times New Roman" pitchFamily="18" charset="0"/>
                <a:cs typeface="Times New Roman" pitchFamily="18" charset="0"/>
              </a:rPr>
              <a:t>.</a:t>
            </a:r>
            <a:br>
              <a:rPr lang="ru-RU" sz="2400" dirty="0" smtClean="0">
                <a:latin typeface="Times New Roman" pitchFamily="18" charset="0"/>
                <a:cs typeface="Times New Roman" pitchFamily="18" charset="0"/>
              </a:rPr>
            </a:br>
            <a:endParaRPr lang="ru-RU" sz="2400"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514</TotalTime>
  <Words>2701</Words>
  <Application>Microsoft Office PowerPoint</Application>
  <PresentationFormat>Экран (4:3)</PresentationFormat>
  <Paragraphs>199</Paragraphs>
  <Slides>41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41</vt:i4>
      </vt:variant>
    </vt:vector>
  </HeadingPairs>
  <TitlesOfParts>
    <vt:vector size="47" baseType="lpstr">
      <vt:lpstr>Arial</vt:lpstr>
      <vt:lpstr>Calibri</vt:lpstr>
      <vt:lpstr>Comic Sans MS</vt:lpstr>
      <vt:lpstr>Times New Roman</vt:lpstr>
      <vt:lpstr>Wingdings</vt:lpstr>
      <vt:lpstr>Office Theme</vt:lpstr>
      <vt:lpstr>«Особенности развития детей раннего возраста»</vt:lpstr>
      <vt:lpstr>Презентация PowerPoint</vt:lpstr>
      <vt:lpstr>Период от 1 года до 3 лет -</vt:lpstr>
      <vt:lpstr>Развитие ребенка от 1 до 3 лет можно разделить на 3 возрастных периода </vt:lpstr>
      <vt:lpstr>В этом возрасте происходят изменения:</vt:lpstr>
      <vt:lpstr>ССР ребенка в этом возрасте выглядит так: </vt:lpstr>
      <vt:lpstr>Презентация PowerPoint</vt:lpstr>
      <vt:lpstr>Восприятие развивается в раннем возрасте в самых благоприятных условиях, так как оно является доминирующей функцией сознания. Ребенок, овладевая предметной деятельностью, постепенно учится соотносить, сравнивать свойства предметов при помощи внешних ори­ентировочных действий. Затем он переходит к их зрительному соотне­сению, перейдя к зрительной ориентировке, ребенок выполняет верно действия уже без предварительного примеривания. Поэтому в возрасте 2,5—3 лет ребенок уже способен осуществить выбор предмета сначала по форме, потом по величине, по цвету. Важная характеристика восприятия в этом возрасте – его аффективная окрашенность. Наблюдаемые предметы действительно «притягивают» ребенка, вызывая у него яркую эмоциональную реакцию. Аффективный характер восприятия приводит и к сенсомоторному единству. Ребенок видит вещь, она его привлекает, и благодаря этому начинает разворачиваться импульсивное поведение – достать ее, что-то с ней сделать. </vt:lpstr>
      <vt:lpstr>В раннем детстве развитие внимания происходит при освоении ходьбы, предметной деятельности и речи. Самостоятельная ходьба делает для ребенка доступной большую область предметов, тем самым расширяя круг его внимания. Так как ребенок знакомится все с большим количеством новых пред­метов, у него совершенствуется способность переключать и распреде­лять внимание. Внимание непроизвольное, слабо концентрировано, неустойчиво, наблюдаются трудности переключения и распределения, невелик его объем. Под влиянием речи у ребенка складываются предпосылки для развития произвольного внимания. Расширяется круг предметов, их признаков, а также действий с ним, на которых сосредоточивается ребенок. </vt:lpstr>
      <vt:lpstr>Память ребенка раннего возраста всегда связана с его активным вос­приятием — узнаванием. Память носит непро­извольный характер. Она теснейшим образом связана с протеканием других психических процессов. При этом память в раннем возрасте при­нимает участие в развитии всех видов познания. от 1 года до 2 лет ребенок узнает знакомое лицо после перерыва в 1,5—2 месяца; — на третьем году он уже может узнать объекты, которые видел год назад. В связи с развитием речи стремительно развивается словесно-смыс­ловая память ребенка. </vt:lpstr>
      <vt:lpstr>Презентация PowerPoint</vt:lpstr>
      <vt:lpstr>Презентация PowerPoint</vt:lpstr>
      <vt:lpstr>В возрасте 1—3 лет начинают формироваться мыслительные опера­ции, которые проявляются в различении и сравнении различных при­знаков: цвета, формы, размера. На 2-3 году у ребенка появ­ляются первые общие представления об этих признаках. К 3 годам возникает знаково-символическая функция. Ребенок постепенно начи­нает осваивать операцию замещения: один предмет может быть исполь­зован как заместитель другого.  </vt:lpstr>
      <vt:lpstr>В раннем возрасте наблюдаются элементарные формы воображения, такие как предвосхищение, но творческого воображения еще нет. Маленький ребенок не способен что-то выдумать, солгать. Только к концу раннего детства у него появляется возможность говорить не то, что есть на самом деле. </vt:lpstr>
      <vt:lpstr>После 1,5 лет отмечается активность самостоятельной речи и речевого общения. Ребенок начинает сам спрашивать названия интересующих его предметов или явлений. Вначале он пользуется языком жестов, мимики и пантомимики или указующим жестом, а потом к жесту добавляется вопрос, выраженный в словесной форме. Ребенок научается при помощи речи управлять поведением других людей. До 1,5 лет ребенок усваивает от 30 до 100 слов, но употребляет их редко. К 2 годам он знает 300 слов, а к 3 – 1200–1500 слов.    </vt:lpstr>
      <vt:lpstr>Презентация PowerPoint</vt:lpstr>
      <vt:lpstr>Презентация PowerPoint</vt:lpstr>
      <vt:lpstr>Личностное развитие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Навыки общей моторики</vt:lpstr>
      <vt:lpstr>Навыки тонкой моторики</vt:lpstr>
      <vt:lpstr>Социальные навыки</vt:lpstr>
      <vt:lpstr>Восприятие речи</vt:lpstr>
      <vt:lpstr>Речевые навыки в процессе общения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Танюша</dc:creator>
  <cp:lastModifiedBy>Пользователь Windows</cp:lastModifiedBy>
  <cp:revision>94</cp:revision>
  <dcterms:created xsi:type="dcterms:W3CDTF">2014-12-03T19:46:18Z</dcterms:created>
  <dcterms:modified xsi:type="dcterms:W3CDTF">2019-06-04T15:04:13Z</dcterms:modified>
</cp:coreProperties>
</file>