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29" r:id="rId2"/>
    <p:sldId id="305" r:id="rId3"/>
    <p:sldId id="341" r:id="rId4"/>
    <p:sldId id="332" r:id="rId5"/>
    <p:sldId id="331" r:id="rId6"/>
    <p:sldId id="333" r:id="rId7"/>
    <p:sldId id="340" r:id="rId8"/>
    <p:sldId id="294" r:id="rId9"/>
    <p:sldId id="295" r:id="rId10"/>
    <p:sldId id="296" r:id="rId11"/>
    <p:sldId id="297" r:id="rId12"/>
    <p:sldId id="326" r:id="rId13"/>
    <p:sldId id="258" r:id="rId14"/>
    <p:sldId id="264" r:id="rId15"/>
    <p:sldId id="273" r:id="rId16"/>
    <p:sldId id="266" r:id="rId17"/>
    <p:sldId id="272" r:id="rId18"/>
    <p:sldId id="267" r:id="rId1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912" autoAdjust="0"/>
    <p:restoredTop sz="84229" autoAdjust="0"/>
  </p:normalViewPr>
  <p:slideViewPr>
    <p:cSldViewPr>
      <p:cViewPr varScale="1">
        <p:scale>
          <a:sx n="72" d="100"/>
          <a:sy n="72" d="100"/>
        </p:scale>
        <p:origin x="-17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4BC0B-92E5-42E0-9657-9BF9D6D2BDF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E70AD-BAF9-4EF6-B5E2-11DCD1E9ED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24C96B-A0A4-4E5A-9247-EAF8F26062CA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76F96-903B-4612-9D16-47897ABE1E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76F96-903B-4612-9D16-47897ABE1EE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1FD16-E973-4115-ABCF-F59C9E735BF7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E125C-953E-4251-B906-4A9747C06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1.jpeg"/><Relationship Id="rId7" Type="http://schemas.openxmlformats.org/officeDocument/2006/relationships/oleObject" Target="../embeddings/oleObject9.bin"/><Relationship Id="rId12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35.png"/><Relationship Id="rId5" Type="http://schemas.openxmlformats.org/officeDocument/2006/relationships/oleObject" Target="../embeddings/oleObject7.bin"/><Relationship Id="rId10" Type="http://schemas.openxmlformats.org/officeDocument/2006/relationships/image" Target="../media/image34.png"/><Relationship Id="rId4" Type="http://schemas.openxmlformats.org/officeDocument/2006/relationships/oleObject" Target="../embeddings/oleObject6.bin"/><Relationship Id="rId9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8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png"/><Relationship Id="rId5" Type="http://schemas.openxmlformats.org/officeDocument/2006/relationships/oleObject" Target="../embeddings/oleObject2.bin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1785926"/>
            <a:ext cx="95234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РЕШЕНИЕ ЗАДАЧ С ПАРАМЕТРОМ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С ИСПОЛЬЗОВАНИЕМ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КООРДИНАТНО - ПАРАМЕТРИЧЕСКОЙ ПЛОСКОСТИ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2132" y="4857760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Гайкович Э.Б</a:t>
            </a:r>
          </a:p>
          <a:p>
            <a:r>
              <a:rPr lang="ru-RU" sz="2000" b="1" dirty="0" smtClean="0"/>
              <a:t>ГБОУ СОШ № 4 Кусто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14290"/>
            <a:ext cx="9144000" cy="72961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80" y="642919"/>
            <a:ext cx="7285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Вопрос задачи: </a:t>
            </a:r>
            <a:r>
              <a:rPr lang="ru-RU" i="1" dirty="0" smtClean="0"/>
              <a:t>при каких а на отрезке будет единственное решение?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Users\Элеонора\Downloads\desmos-graph (4)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1787" y="1142984"/>
            <a:ext cx="5940425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619125"/>
            <a:ext cx="8072494" cy="6238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5" name="Прямая со стрелкой 4"/>
          <p:cNvCxnSpPr/>
          <p:nvPr/>
        </p:nvCxnSpPr>
        <p:spPr>
          <a:xfrm rot="5400000" flipH="1" flipV="1">
            <a:off x="2965439" y="820719"/>
            <a:ext cx="50006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8572528" y="3929066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28926" y="57148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429652" y="4000504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38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643042" y="571480"/>
            <a:ext cx="68173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Нас интересует прежде всего     а=-5. Это самая нижняя точка .</a:t>
            </a:r>
          </a:p>
          <a:p>
            <a:r>
              <a:rPr lang="ru-RU" dirty="0" smtClean="0"/>
              <a:t>Затем найдем ординату точки пересечения окружности и  прямой </a:t>
            </a:r>
          </a:p>
          <a:p>
            <a:r>
              <a:rPr lang="ru-RU" dirty="0" smtClean="0"/>
              <a:t>а=х-8.Нам нужен  меньший корень уравнения</a:t>
            </a:r>
            <a:endParaRPr lang="ru-RU" dirty="0"/>
          </a:p>
        </p:txBody>
      </p:sp>
      <p:sp>
        <p:nvSpPr>
          <p:cNvPr id="136231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6230" name="Picture 3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643051"/>
            <a:ext cx="1876425" cy="500065"/>
          </a:xfrm>
          <a:prstGeom prst="rect">
            <a:avLst/>
          </a:prstGeom>
          <a:noFill/>
        </p:spPr>
      </p:pic>
      <p:sp>
        <p:nvSpPr>
          <p:cNvPr id="136232" name="Rectangle 40"/>
          <p:cNvSpPr>
            <a:spLocks noChangeArrowheads="1"/>
          </p:cNvSpPr>
          <p:nvPr/>
        </p:nvSpPr>
        <p:spPr bwMode="auto">
          <a:xfrm>
            <a:off x="0" y="238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23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6233" name="Picture 4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2143116"/>
            <a:ext cx="4929222" cy="571504"/>
          </a:xfrm>
          <a:prstGeom prst="rect">
            <a:avLst/>
          </a:prstGeom>
          <a:noFill/>
        </p:spPr>
      </p:pic>
      <p:sp>
        <p:nvSpPr>
          <p:cNvPr id="46" name="TextBox 45"/>
          <p:cNvSpPr txBox="1"/>
          <p:nvPr/>
        </p:nvSpPr>
        <p:spPr>
          <a:xfrm>
            <a:off x="1214414" y="3286124"/>
            <a:ext cx="75009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Одно решение будет получаться  на данном отрезке еще, </a:t>
            </a:r>
          </a:p>
          <a:p>
            <a:pPr algn="just"/>
            <a:r>
              <a:rPr lang="ru-RU" sz="2000" dirty="0" smtClean="0"/>
              <a:t>если ординаты точек окружности будут больше или равны ординаты точки пересечения окружности и прямой х=2, и меньше или равны ординаты точки пересечения с прямой х=6.</a:t>
            </a:r>
          </a:p>
          <a:p>
            <a:pPr algn="just"/>
            <a:r>
              <a:rPr lang="ru-RU" sz="2000" dirty="0" smtClean="0"/>
              <a:t> Кроме того,а=5.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1000100" y="5000636"/>
            <a:ext cx="1487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ОТВЕТ:</a:t>
            </a:r>
            <a:endParaRPr lang="ru-RU" sz="2400" dirty="0"/>
          </a:p>
        </p:txBody>
      </p:sp>
      <p:pic>
        <p:nvPicPr>
          <p:cNvPr id="136236" name="Picture 4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552450" cy="285750"/>
          </a:xfrm>
          <a:prstGeom prst="rect">
            <a:avLst/>
          </a:prstGeom>
          <a:noFill/>
        </p:spPr>
      </p:pic>
      <p:pic>
        <p:nvPicPr>
          <p:cNvPr id="136235" name="Picture 4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5000636"/>
            <a:ext cx="3752857" cy="1357322"/>
          </a:xfrm>
          <a:prstGeom prst="rect">
            <a:avLst/>
          </a:prstGeom>
          <a:noFill/>
        </p:spPr>
      </p:pic>
      <p:sp>
        <p:nvSpPr>
          <p:cNvPr id="136237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6238" name="Rectangle 46"/>
          <p:cNvSpPr>
            <a:spLocks noChangeArrowheads="1"/>
          </p:cNvSpPr>
          <p:nvPr/>
        </p:nvSpPr>
        <p:spPr bwMode="auto">
          <a:xfrm>
            <a:off x="0" y="28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239" name="Rectangle 47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6241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6240" name="Picture 4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5214950"/>
            <a:ext cx="1000132" cy="857256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1928794" y="278605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х=6  получаем   отрицательное  </a:t>
            </a:r>
            <a:r>
              <a:rPr lang="ru-RU" dirty="0" err="1" smtClean="0"/>
              <a:t>а=</a:t>
            </a:r>
            <a:endParaRPr lang="ru-RU" dirty="0"/>
          </a:p>
        </p:txBody>
      </p:sp>
      <p:sp>
        <p:nvSpPr>
          <p:cNvPr id="136243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6242" name="Picture 5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447675" cy="257175"/>
          </a:xfrm>
          <a:prstGeom prst="rect">
            <a:avLst/>
          </a:prstGeom>
          <a:noFill/>
        </p:spPr>
      </p:pic>
      <p:sp>
        <p:nvSpPr>
          <p:cNvPr id="136245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6244" name="Picture 52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2915539"/>
            <a:ext cx="833443" cy="156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571480"/>
            <a:ext cx="2950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 каких   </a:t>
            </a:r>
            <a:r>
              <a:rPr lang="en-US" b="1" dirty="0" smtClean="0"/>
              <a:t>a</a:t>
            </a:r>
            <a:r>
              <a:rPr lang="ru-RU" b="1" dirty="0" smtClean="0"/>
              <a:t>   неравенство </a:t>
            </a:r>
            <a:endParaRPr lang="ru-RU" b="1" dirty="0"/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7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9" name="Формула" r:id="rId6" imgW="114120" imgH="215640" progId="Equation.3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30" name="Формула" r:id="rId7" imgW="114120" imgH="21564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929058" y="2000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31" name="Формула" r:id="rId8" imgW="114120" imgH="215640" progId="Equation.3">
              <p:embed/>
            </p:oleObj>
          </a:graphicData>
        </a:graphic>
      </p:graphicFrame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57166"/>
            <a:ext cx="2809875" cy="809625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8728" y="1285860"/>
            <a:ext cx="4178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 имеет решений на интервале   (1;2</a:t>
            </a:r>
            <a:r>
              <a:rPr lang="ru-RU" dirty="0" smtClean="0"/>
              <a:t>)?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643306" y="1928802"/>
            <a:ext cx="1188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Решение::</a:t>
            </a:r>
            <a:endParaRPr lang="ru-RU" dirty="0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285992"/>
            <a:ext cx="3171825" cy="1000132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286124"/>
            <a:ext cx="3357586" cy="1000132"/>
          </a:xfrm>
          <a:prstGeom prst="rect">
            <a:avLst/>
          </a:prstGeom>
          <a:noFill/>
        </p:spPr>
      </p:pic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572008"/>
            <a:ext cx="3500462" cy="1357322"/>
          </a:xfrm>
          <a:prstGeom prst="rect">
            <a:avLst/>
          </a:prstGeom>
          <a:noFill/>
        </p:spPr>
      </p:pic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1914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1914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57290" y="214290"/>
            <a:ext cx="1396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ЗАДАЧА №3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643042" y="1714488"/>
            <a:ext cx="571504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7356" y="500042"/>
            <a:ext cx="2500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Построим графики </a:t>
            </a:r>
            <a:endParaRPr lang="ru-RU" sz="2000" b="1" dirty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0" y="771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512" y="714356"/>
            <a:ext cx="3786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</a:t>
            </a:r>
            <a:endParaRPr lang="ru-RU" sz="2800" dirty="0"/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642918"/>
            <a:ext cx="1714513" cy="571504"/>
          </a:xfrm>
          <a:prstGeom prst="rect">
            <a:avLst/>
          </a:prstGeom>
          <a:noFill/>
        </p:spPr>
      </p:pic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8794" y="1285860"/>
            <a:ext cx="6976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Выделим на плоскости области, соответствующие его решениям.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928794" y="1785926"/>
            <a:ext cx="7215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Например, точка (1;0) лежит в области решений.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Соседняя область не даст решений и т.д.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86116" y="214290"/>
            <a:ext cx="3023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Решим первое неравенство </a:t>
            </a:r>
            <a:endParaRPr lang="ru-RU" b="1" dirty="0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046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4050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38648" y="723880"/>
            <a:ext cx="1785950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C:\Users\Элеонора\Downloads\desmos-graph (9)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357166"/>
            <a:ext cx="5940425" cy="62261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rot="5400000" flipH="1" flipV="1">
            <a:off x="3464711" y="607199"/>
            <a:ext cx="35719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358082" y="3929066"/>
            <a:ext cx="285752" cy="1588"/>
          </a:xfrm>
          <a:prstGeom prst="straightConnector1">
            <a:avLst/>
          </a:prstGeom>
          <a:ln w="381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286644" y="350043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х</a:t>
            </a:r>
            <a:endParaRPr lang="ru-RU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3571868" y="357166"/>
            <a:ext cx="475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2857488" y="378619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-2</a:t>
            </a:r>
            <a:endParaRPr lang="ru-RU" dirty="0"/>
          </a:p>
        </p:txBody>
      </p:sp>
      <p:pic>
        <p:nvPicPr>
          <p:cNvPr id="39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571480"/>
            <a:ext cx="1785950" cy="642942"/>
          </a:xfrm>
          <a:prstGeom prst="rect">
            <a:avLst/>
          </a:prstGeom>
          <a:noFill/>
        </p:spPr>
      </p:pic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714884"/>
            <a:ext cx="1214446" cy="717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4338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80" y="2285992"/>
            <a:ext cx="20746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Построим график</a:t>
            </a:r>
            <a:endParaRPr lang="ru-RU" dirty="0"/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786058"/>
            <a:ext cx="2500330" cy="714380"/>
          </a:xfrm>
          <a:prstGeom prst="rect">
            <a:avLst/>
          </a:prstGeom>
          <a:noFill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4071942"/>
            <a:ext cx="1500198" cy="35719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00298" y="285728"/>
            <a:ext cx="46434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Решим второе неравенство. </a:t>
            </a:r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5357826"/>
            <a:ext cx="600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Найдем область решений системы неравенств </a:t>
            </a:r>
            <a:endParaRPr lang="ru-RU" dirty="0"/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857232"/>
            <a:ext cx="3571900" cy="1143008"/>
          </a:xfrm>
          <a:prstGeom prst="rect">
            <a:avLst/>
          </a:prstGeom>
          <a:noFill/>
        </p:spPr>
      </p:pic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0" y="1047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2071670" y="3643314"/>
            <a:ext cx="300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график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 rot="10800000" flipV="1">
            <a:off x="1909860" y="4563759"/>
            <a:ext cx="6082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уже построен.Найдем область решений второго неравенства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6" y="285728"/>
            <a:ext cx="9001124" cy="6750843"/>
          </a:xfrm>
          <a:prstGeom prst="rect">
            <a:avLst/>
          </a:prstGeom>
        </p:spPr>
      </p:pic>
      <p:pic>
        <p:nvPicPr>
          <p:cNvPr id="3" name="Рисунок 2" descr="C:\Users\Элеонора\Downloads\desmos-graph (10)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28604"/>
            <a:ext cx="735811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rot="5400000" flipH="1" flipV="1">
            <a:off x="3072596" y="642124"/>
            <a:ext cx="713586" cy="79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8001024" y="4000504"/>
            <a:ext cx="500066" cy="1588"/>
          </a:xfrm>
          <a:prstGeom prst="straightConnector1">
            <a:avLst/>
          </a:prstGeom>
          <a:ln w="1905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14744" y="35716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215338" y="400050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TextBox 3"/>
          <p:cNvSpPr txBox="1"/>
          <p:nvPr/>
        </p:nvSpPr>
        <p:spPr>
          <a:xfrm>
            <a:off x="1357290" y="357166"/>
            <a:ext cx="5523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 условию, нам надо выяснить, при каких а </a:t>
            </a:r>
          </a:p>
          <a:p>
            <a:r>
              <a:rPr lang="ru-RU" b="1" dirty="0" smtClean="0"/>
              <a:t>на интервале (1;2) система не  будет иметь решений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C:\Users\Элеонора\Downloads\desmos-graph (11)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1787" y="1214422"/>
            <a:ext cx="5940425" cy="5184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928926" y="4572008"/>
            <a:ext cx="373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357554" y="4572008"/>
            <a:ext cx="334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7358082" y="4572008"/>
            <a:ext cx="214314" cy="1588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 flipH="1" flipV="1">
            <a:off x="2536017" y="1321579"/>
            <a:ext cx="21431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714612" y="1142984"/>
            <a:ext cx="366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215206" y="4572008"/>
            <a:ext cx="426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</a:t>
            </a:r>
            <a:endParaRPr lang="ru-RU" dirty="0"/>
          </a:p>
        </p:txBody>
      </p:sp>
      <p:sp>
        <p:nvSpPr>
          <p:cNvPr id="18" name="Блок-схема: узел 17"/>
          <p:cNvSpPr/>
          <p:nvPr/>
        </p:nvSpPr>
        <p:spPr>
          <a:xfrm>
            <a:off x="3000364" y="4643446"/>
            <a:ext cx="45719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 flipH="1">
            <a:off x="3357554" y="2000240"/>
            <a:ext cx="71438" cy="45719"/>
          </a:xfrm>
          <a:prstGeom prst="flowChartConnector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rot="5400000">
            <a:off x="679423" y="3535363"/>
            <a:ext cx="4643470" cy="158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821505" y="3821909"/>
            <a:ext cx="5072098" cy="1588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929058" y="5286388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а(1)=-0,2</a:t>
            </a:r>
          </a:p>
          <a:p>
            <a:r>
              <a:rPr lang="ru-RU" dirty="0" smtClean="0"/>
              <a:t>а(2)=8</a:t>
            </a:r>
            <a:endParaRPr lang="ru-RU" dirty="0"/>
          </a:p>
        </p:txBody>
      </p:sp>
      <p:pic>
        <p:nvPicPr>
          <p:cNvPr id="51201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6072206"/>
            <a:ext cx="900114" cy="500066"/>
          </a:xfrm>
          <a:prstGeom prst="rect">
            <a:avLst/>
          </a:prstGeom>
          <a:noFill/>
        </p:spPr>
      </p:pic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05" name="Rectangle 5"/>
          <p:cNvSpPr>
            <a:spLocks noChangeArrowheads="1"/>
          </p:cNvSpPr>
          <p:nvPr/>
        </p:nvSpPr>
        <p:spPr bwMode="auto">
          <a:xfrm>
            <a:off x="0" y="1362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14678" y="6000768"/>
            <a:ext cx="17859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ОТВЕТ:</a:t>
            </a:r>
            <a:r>
              <a:rPr lang="en-US" sz="3200" dirty="0" smtClean="0"/>
              <a:t>   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9" name="Объект 3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1208" name="Формула" r:id="rId6" imgW="114120" imgH="215640" progId="Equation.3">
              <p:embed/>
            </p:oleObj>
          </a:graphicData>
        </a:graphic>
      </p:graphicFrame>
      <p:sp>
        <p:nvSpPr>
          <p:cNvPr id="5121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09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5857892"/>
            <a:ext cx="933450" cy="819151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6000760" y="6072206"/>
            <a:ext cx="242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4346" y="285728"/>
            <a:ext cx="9144000" cy="6858000"/>
          </a:xfrm>
          <a:prstGeom prst="rect">
            <a:avLst/>
          </a:prstGeom>
        </p:spPr>
      </p:pic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2162" name="Формула" r:id="rId4" imgW="114120" imgH="215640" progId="Equation.3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2163" name="Формула" r:id="rId5" imgW="114120" imgH="215640" progId="Equation.3">
              <p:embed/>
            </p:oleObj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2164" name="Формула" r:id="rId6" imgW="114120" imgH="215640" progId="Equation.3">
              <p:embed/>
            </p:oleObj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2165" name="Формула" r:id="rId7" imgW="114120" imgH="21564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929058" y="20002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2166" name="Формула" r:id="rId8" imgW="114120" imgH="215640" progId="Equation.3">
              <p:embed/>
            </p:oleObj>
          </a:graphicData>
        </a:graphic>
      </p:graphicFrame>
      <p:sp>
        <p:nvSpPr>
          <p:cNvPr id="92168" name="Rectangle 8"/>
          <p:cNvSpPr>
            <a:spLocks noChangeArrowheads="1"/>
          </p:cNvSpPr>
          <p:nvPr/>
        </p:nvSpPr>
        <p:spPr bwMode="auto">
          <a:xfrm>
            <a:off x="1000100" y="500042"/>
            <a:ext cx="56435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ЗАДАЧА №1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67" name="Picture 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7200"/>
            <a:ext cx="38100" cy="238125"/>
          </a:xfrm>
          <a:prstGeom prst="rect">
            <a:avLst/>
          </a:prstGeom>
          <a:noFill/>
        </p:spPr>
      </p:pic>
      <p:sp>
        <p:nvSpPr>
          <p:cNvPr id="92169" name="Rectangle 9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71" name="Picture 1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571480"/>
            <a:ext cx="2928958" cy="928694"/>
          </a:xfrm>
          <a:prstGeom prst="rect">
            <a:avLst/>
          </a:prstGeom>
          <a:noFill/>
        </p:spPr>
      </p:pic>
      <p:pic>
        <p:nvPicPr>
          <p:cNvPr id="92170" name="Picture 10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1714488"/>
            <a:ext cx="1143008" cy="508004"/>
          </a:xfrm>
          <a:prstGeom prst="rect">
            <a:avLst/>
          </a:prstGeom>
          <a:noFill/>
        </p:spPr>
      </p:pic>
      <p:sp>
        <p:nvSpPr>
          <p:cNvPr id="92172" name="AutoShape 12"/>
          <p:cNvSpPr>
            <a:spLocks noChangeShapeType="1"/>
          </p:cNvSpPr>
          <p:nvPr/>
        </p:nvSpPr>
        <p:spPr bwMode="auto">
          <a:xfrm flipV="1">
            <a:off x="5643570" y="642916"/>
            <a:ext cx="1714512" cy="45719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17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75" name="Rectangle 15"/>
          <p:cNvSpPr>
            <a:spLocks noChangeArrowheads="1"/>
          </p:cNvSpPr>
          <p:nvPr/>
        </p:nvSpPr>
        <p:spPr bwMode="auto">
          <a:xfrm>
            <a:off x="1428728" y="1571612"/>
            <a:ext cx="771527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имеет  ровно один корень на отрезке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76" name="Rectangle 16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1571604" y="1071546"/>
            <a:ext cx="2740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При каких  а уравнение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143768" y="857232"/>
            <a:ext cx="1143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</a:t>
            </a:r>
          </a:p>
          <a:p>
            <a:endParaRPr lang="ru-RU" sz="2800" dirty="0"/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3000372"/>
            <a:ext cx="2728919" cy="928694"/>
          </a:xfrm>
          <a:prstGeom prst="rect">
            <a:avLst/>
          </a:prstGeom>
          <a:noFill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929067"/>
            <a:ext cx="3500462" cy="1214445"/>
          </a:xfrm>
          <a:prstGeom prst="rect">
            <a:avLst/>
          </a:prstGeom>
          <a:noFill/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5225667"/>
            <a:ext cx="1214446" cy="989416"/>
          </a:xfrm>
          <a:prstGeom prst="rect">
            <a:avLst/>
          </a:prstGeom>
          <a:noFill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1" y="5155656"/>
            <a:ext cx="1736763" cy="773674"/>
          </a:xfrm>
          <a:prstGeom prst="rect">
            <a:avLst/>
          </a:prstGeom>
          <a:noFill/>
        </p:spPr>
      </p:pic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0" y="15906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174" name="Rectangle 14"/>
          <p:cNvSpPr>
            <a:spLocks noChangeArrowheads="1"/>
          </p:cNvSpPr>
          <p:nvPr/>
        </p:nvSpPr>
        <p:spPr bwMode="auto">
          <a:xfrm>
            <a:off x="0" y="2590800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 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1857356" y="2428868"/>
            <a:ext cx="592935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285852" y="2428868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Решение</a:t>
            </a:r>
            <a:endParaRPr lang="ru-RU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1214414" y="3000372"/>
            <a:ext cx="436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-714404"/>
            <a:ext cx="9144000" cy="6858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786050" y="4286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071802" y="-214338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а=х</a:t>
            </a:r>
            <a:endParaRPr lang="ru-RU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5715008" y="3929066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а=6-х</a:t>
            </a:r>
            <a:endParaRPr lang="ru-RU" sz="24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 flipH="1" flipV="1">
            <a:off x="3965968" y="320280"/>
            <a:ext cx="642148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572264" y="3500438"/>
            <a:ext cx="571504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572264" y="342900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572000" y="192880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pic>
        <p:nvPicPr>
          <p:cNvPr id="11" name="Рисунок 10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28604"/>
            <a:ext cx="5001260" cy="362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429124" y="0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15206" y="3429000"/>
            <a:ext cx="349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/>
              <a:t>х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44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4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642918"/>
            <a:ext cx="3714776" cy="8572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71435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2)</a:t>
            </a:r>
            <a:endParaRPr lang="ru-RU" sz="2800" b="1" dirty="0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51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643050"/>
            <a:ext cx="2571768" cy="1071570"/>
          </a:xfrm>
          <a:prstGeom prst="rect">
            <a:avLst/>
          </a:prstGeom>
          <a:noFill/>
        </p:spPr>
      </p:pic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5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928934"/>
            <a:ext cx="2571768" cy="1428760"/>
          </a:xfrm>
          <a:prstGeom prst="rect">
            <a:avLst/>
          </a:prstGeom>
          <a:noFill/>
        </p:spPr>
      </p:pic>
      <p:sp>
        <p:nvSpPr>
          <p:cNvPr id="104457" name="Rectangle 9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728" y="4929198"/>
            <a:ext cx="3885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Покажем решения на плоскости (</a:t>
            </a:r>
            <a:r>
              <a:rPr lang="ru-RU" dirty="0" err="1" smtClean="0"/>
              <a:t>х;а</a:t>
            </a:r>
            <a:r>
              <a:rPr lang="ru-RU" dirty="0" smtClean="0"/>
              <a:t>):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857232"/>
            <a:ext cx="4143404" cy="471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Прямая со стрелкой 3"/>
          <p:cNvCxnSpPr/>
          <p:nvPr/>
        </p:nvCxnSpPr>
        <p:spPr>
          <a:xfrm rot="5400000" flipH="1" flipV="1">
            <a:off x="2965439" y="1106471"/>
            <a:ext cx="500066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143636" y="4428338"/>
            <a:ext cx="428628" cy="79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28926" y="1071546"/>
            <a:ext cx="2984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а</a:t>
            </a: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500826" y="4500570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х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500042"/>
            <a:ext cx="3696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Нам нужно, чтобы на отр</a:t>
            </a:r>
            <a:r>
              <a:rPr lang="ru-RU" b="1" dirty="0" smtClean="0"/>
              <a:t>езке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034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370562"/>
            <a:ext cx="671514" cy="6295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43570" y="500042"/>
            <a:ext cx="3020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был только один корень</a:t>
            </a:r>
            <a:endParaRPr lang="ru-RU" sz="20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071546"/>
            <a:ext cx="8929718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6072206"/>
            <a:ext cx="3667141" cy="78579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42910" y="6072206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ОТВЕТ:</a:t>
            </a:r>
            <a:endParaRPr lang="ru-RU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 flipH="1" flipV="1">
            <a:off x="1893869" y="1106471"/>
            <a:ext cx="357190" cy="15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714480" y="928670"/>
            <a:ext cx="298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а</a:t>
            </a:r>
            <a:endParaRPr lang="ru-RU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8858280" y="5500702"/>
            <a:ext cx="28572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715404" y="5214950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/>
              <a:t>х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571480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ЗАДАЧА №2</a:t>
            </a:r>
          </a:p>
          <a:p>
            <a:r>
              <a:rPr lang="ru-RU" sz="2400" b="1" dirty="0" smtClean="0"/>
              <a:t>При каких а   уравнение</a:t>
            </a:r>
            <a:endParaRPr lang="ru-RU" sz="2400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714356"/>
            <a:ext cx="3929122" cy="8572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1785926"/>
            <a:ext cx="5962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Имеет единственное решение на отрезке</a:t>
            </a:r>
            <a:endParaRPr lang="ru-RU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1857364"/>
            <a:ext cx="928694" cy="50006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8072462" y="178592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?</a:t>
            </a:r>
            <a:endParaRPr lang="ru-RU" sz="24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285852" y="2571744"/>
            <a:ext cx="72866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14414" y="2786058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Решение: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00101" y="3786190"/>
            <a:ext cx="4429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Уравнение равносильно системе</a:t>
            </a:r>
            <a:r>
              <a:rPr lang="ru-RU" b="1" dirty="0" smtClean="0"/>
              <a:t>:</a:t>
            </a:r>
            <a:endParaRPr lang="ru-RU" b="1" dirty="0"/>
          </a:p>
        </p:txBody>
      </p:sp>
      <p:pic>
        <p:nvPicPr>
          <p:cNvPr id="16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3500438"/>
            <a:ext cx="3071834" cy="1285884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071538" y="5072074"/>
            <a:ext cx="3017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Решим неравенство  </a:t>
            </a:r>
            <a:endParaRPr lang="ru-RU" sz="2400" b="1" dirty="0"/>
          </a:p>
        </p:txBody>
      </p:sp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8305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5107792"/>
            <a:ext cx="3857652" cy="321471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214414" y="5929330"/>
            <a:ext cx="3026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методом интервалов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5794"/>
            <a:ext cx="9144000" cy="6858000"/>
          </a:xfrm>
          <a:prstGeom prst="rect">
            <a:avLst/>
          </a:prstGeom>
        </p:spPr>
      </p:pic>
      <p:pic>
        <p:nvPicPr>
          <p:cNvPr id="4" name="Рисунок 3" descr="C:\Users\Элеонора\Downloads\desmos-graph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428736"/>
            <a:ext cx="6610490" cy="462485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16" y="2500306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а=х-</a:t>
            </a:r>
            <a:r>
              <a:rPr lang="ru-RU" sz="2400" b="1" dirty="0" smtClean="0"/>
              <a:t>8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43636" y="5072074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а=3-х</a:t>
            </a:r>
            <a:endParaRPr lang="ru-RU" sz="28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 flipH="1" flipV="1">
            <a:off x="3215472" y="1642256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500430" y="3929066"/>
            <a:ext cx="514353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215338" y="3571876"/>
            <a:ext cx="284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286116" y="1357298"/>
            <a:ext cx="428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857232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1000108"/>
            <a:ext cx="2531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Рассмотрим уравнение </a:t>
            </a:r>
          </a:p>
          <a:p>
            <a:endParaRPr lang="ru-RU" dirty="0"/>
          </a:p>
        </p:txBody>
      </p:sp>
      <p:sp>
        <p:nvSpPr>
          <p:cNvPr id="921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500562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16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165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1071546"/>
            <a:ext cx="1214446" cy="2381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857884" y="100010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=0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643042" y="1357299"/>
            <a:ext cx="67158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Это уравнение окружности   с центром (5;0) и радиусом, равным 5. Нас интересуют дуги, попадающие в область решений неравенства</a:t>
            </a:r>
          </a:p>
          <a:p>
            <a:endParaRPr lang="ru-RU" dirty="0"/>
          </a:p>
        </p:txBody>
      </p:sp>
      <p:pic>
        <p:nvPicPr>
          <p:cNvPr id="13" name="Рисунок 12" descr="C:\Users\Элеонора\Downloads\desmos-graph (3)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214554"/>
            <a:ext cx="594042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 стрелкой 14"/>
          <p:cNvCxnSpPr/>
          <p:nvPr/>
        </p:nvCxnSpPr>
        <p:spPr>
          <a:xfrm rot="5400000" flipH="1" flipV="1">
            <a:off x="1536679" y="3535363"/>
            <a:ext cx="278608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215206" y="5000636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071802" y="2071678"/>
            <a:ext cx="5810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215206" y="5000636"/>
            <a:ext cx="355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3810</TotalTime>
  <Words>334</Words>
  <Application>Microsoft Office PowerPoint</Application>
  <PresentationFormat>Экран (4:3)</PresentationFormat>
  <Paragraphs>95</Paragraphs>
  <Slides>18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Элеонора</dc:creator>
  <cp:lastModifiedBy>gaikovich</cp:lastModifiedBy>
  <cp:revision>238</cp:revision>
  <dcterms:created xsi:type="dcterms:W3CDTF">2019-04-07T10:02:32Z</dcterms:created>
  <dcterms:modified xsi:type="dcterms:W3CDTF">2019-06-10T06:30:33Z</dcterms:modified>
</cp:coreProperties>
</file>