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66" r:id="rId3"/>
    <p:sldId id="268" r:id="rId4"/>
    <p:sldId id="258" r:id="rId5"/>
    <p:sldId id="269" r:id="rId6"/>
    <p:sldId id="287" r:id="rId7"/>
    <p:sldId id="271" r:id="rId8"/>
    <p:sldId id="262" r:id="rId9"/>
    <p:sldId id="272" r:id="rId10"/>
    <p:sldId id="270" r:id="rId11"/>
    <p:sldId id="275" r:id="rId12"/>
    <p:sldId id="261" r:id="rId13"/>
    <p:sldId id="273" r:id="rId14"/>
    <p:sldId id="276" r:id="rId15"/>
    <p:sldId id="277" r:id="rId16"/>
    <p:sldId id="280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299" autoAdjust="0"/>
  </p:normalViewPr>
  <p:slideViewPr>
    <p:cSldViewPr>
      <p:cViewPr>
        <p:scale>
          <a:sx n="78" d="100"/>
          <a:sy n="78" d="100"/>
        </p:scale>
        <p:origin x="-1146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DD504E-5844-42B1-86C8-E827D383D9BE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7B1830A-E6DE-4AD2-9816-C190C8602013}">
      <dgm:prSet phldrT="[Текст]"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КЛАССИФИКАЦИЯ БЛАГ</a:t>
          </a:r>
          <a:endParaRPr lang="ru-RU" sz="3200" dirty="0"/>
        </a:p>
      </dgm:t>
    </dgm:pt>
    <dgm:pt modelId="{CD8790AE-C600-46A9-94C9-EF25EC2ED3BD}" type="parTrans" cxnId="{73F3F182-139F-4542-8C0D-5B7E17A42FB3}">
      <dgm:prSet/>
      <dgm:spPr/>
      <dgm:t>
        <a:bodyPr/>
        <a:lstStyle/>
        <a:p>
          <a:endParaRPr lang="ru-RU"/>
        </a:p>
      </dgm:t>
    </dgm:pt>
    <dgm:pt modelId="{ECB3D74A-E121-4F96-82AF-FDE3BE562F31}" type="sibTrans" cxnId="{73F3F182-139F-4542-8C0D-5B7E17A42FB3}">
      <dgm:prSet/>
      <dgm:spPr/>
      <dgm:t>
        <a:bodyPr/>
        <a:lstStyle/>
        <a:p>
          <a:endParaRPr lang="ru-RU"/>
        </a:p>
      </dgm:t>
    </dgm:pt>
    <dgm:pt modelId="{4BE25DCA-1272-4E27-94C4-DC2B10099099}">
      <dgm:prSet phldrT="[Текст]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СВОБОДНЫЕ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 i="1" dirty="0" smtClean="0"/>
            <a:t>(неограниченные, бесплатные)</a:t>
          </a:r>
          <a:endParaRPr lang="ru-RU" b="1" i="1" dirty="0"/>
        </a:p>
      </dgm:t>
    </dgm:pt>
    <dgm:pt modelId="{A2CE8F30-9DE7-490A-AEF7-D272B347B84A}" type="parTrans" cxnId="{5BF9310F-0793-4339-8289-F38019195793}">
      <dgm:prSet/>
      <dgm:spPr/>
      <dgm:t>
        <a:bodyPr/>
        <a:lstStyle/>
        <a:p>
          <a:endParaRPr lang="ru-RU"/>
        </a:p>
      </dgm:t>
    </dgm:pt>
    <dgm:pt modelId="{0C2B7207-E868-4E04-9408-51A036638B89}" type="sibTrans" cxnId="{5BF9310F-0793-4339-8289-F38019195793}">
      <dgm:prSet/>
      <dgm:spPr/>
      <dgm:t>
        <a:bodyPr/>
        <a:lstStyle/>
        <a:p>
          <a:endParaRPr lang="ru-RU"/>
        </a:p>
      </dgm:t>
    </dgm:pt>
    <dgm:pt modelId="{C933EAD3-698E-4C96-8F77-1A8D78B80D86}">
      <dgm:prSet phldrT="[Текст]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i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ЭКОНОМИЧЕСКИЕ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 i="1" dirty="0" smtClean="0"/>
            <a:t>(ограниченные, платные)</a:t>
          </a:r>
          <a:endParaRPr lang="ru-RU" b="1" i="1" dirty="0"/>
        </a:p>
      </dgm:t>
    </dgm:pt>
    <dgm:pt modelId="{66D7A533-DBD9-40CD-BC47-51E6319784CF}" type="parTrans" cxnId="{01F565FE-3031-4BC8-BEAF-7ED87733726F}">
      <dgm:prSet/>
      <dgm:spPr/>
      <dgm:t>
        <a:bodyPr/>
        <a:lstStyle/>
        <a:p>
          <a:endParaRPr lang="ru-RU"/>
        </a:p>
      </dgm:t>
    </dgm:pt>
    <dgm:pt modelId="{D0B6DD7E-97F9-4147-B2D6-60663DC512B3}" type="sibTrans" cxnId="{01F565FE-3031-4BC8-BEAF-7ED87733726F}">
      <dgm:prSet/>
      <dgm:spPr/>
      <dgm:t>
        <a:bodyPr/>
        <a:lstStyle/>
        <a:p>
          <a:endParaRPr lang="ru-RU"/>
        </a:p>
      </dgm:t>
    </dgm:pt>
    <dgm:pt modelId="{A9FA0AA1-F29C-4B4C-A2C1-9BFBE411D69B}">
      <dgm:prSet phldrT="[Текст]"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ЧАСТНЫЕ 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96AA900-0D48-4DFE-B182-54ECE6BB5A09}" type="parTrans" cxnId="{05F59D2A-FC44-438E-AD68-4548C1CD99B6}">
      <dgm:prSet/>
      <dgm:spPr/>
      <dgm:t>
        <a:bodyPr/>
        <a:lstStyle/>
        <a:p>
          <a:endParaRPr lang="ru-RU"/>
        </a:p>
      </dgm:t>
    </dgm:pt>
    <dgm:pt modelId="{E4C7D1F0-FFA8-4597-A3E3-FA36E5D186C3}" type="sibTrans" cxnId="{05F59D2A-FC44-438E-AD68-4548C1CD99B6}">
      <dgm:prSet/>
      <dgm:spPr/>
      <dgm:t>
        <a:bodyPr/>
        <a:lstStyle/>
        <a:p>
          <a:endParaRPr lang="ru-RU"/>
        </a:p>
      </dgm:t>
    </dgm:pt>
    <dgm:pt modelId="{35A58B2D-4DCC-4BAA-8E6B-FF3D5ED64834}">
      <dgm:prSet/>
      <dgm:spPr>
        <a:solidFill>
          <a:schemeClr val="accent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ОБЩЕСТВЕННЫЕ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C817D4B-74C0-46AF-BF8B-F769D5396FEB}" type="parTrans" cxnId="{E8EF69A1-74DC-45F2-8BE5-217B81BBA385}">
      <dgm:prSet/>
      <dgm:spPr/>
      <dgm:t>
        <a:bodyPr/>
        <a:lstStyle/>
        <a:p>
          <a:endParaRPr lang="ru-RU"/>
        </a:p>
      </dgm:t>
    </dgm:pt>
    <dgm:pt modelId="{846FDA67-D3C5-437F-A631-7B27421515F6}" type="sibTrans" cxnId="{E8EF69A1-74DC-45F2-8BE5-217B81BBA385}">
      <dgm:prSet/>
      <dgm:spPr/>
      <dgm:t>
        <a:bodyPr/>
        <a:lstStyle/>
        <a:p>
          <a:endParaRPr lang="ru-RU"/>
        </a:p>
      </dgm:t>
    </dgm:pt>
    <dgm:pt modelId="{84ED4E94-AFA5-4520-95BC-03CA4218429C}" type="pres">
      <dgm:prSet presAssocID="{8DDD504E-5844-42B1-86C8-E827D383D9B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4B8C8E3-129E-478C-90D1-02EDE8A415E4}" type="pres">
      <dgm:prSet presAssocID="{77B1830A-E6DE-4AD2-9816-C190C8602013}" presName="hierRoot1" presStyleCnt="0"/>
      <dgm:spPr/>
    </dgm:pt>
    <dgm:pt modelId="{9F1FC706-D94B-45D2-884C-B54DB00F3B6F}" type="pres">
      <dgm:prSet presAssocID="{77B1830A-E6DE-4AD2-9816-C190C8602013}" presName="composite" presStyleCnt="0"/>
      <dgm:spPr/>
    </dgm:pt>
    <dgm:pt modelId="{C82F748B-F9D9-40ED-823C-37265D1352FE}" type="pres">
      <dgm:prSet presAssocID="{77B1830A-E6DE-4AD2-9816-C190C8602013}" presName="background" presStyleLbl="node0" presStyleIdx="0" presStyleCnt="1"/>
      <dgm:spPr/>
    </dgm:pt>
    <dgm:pt modelId="{A0C1689B-9ABA-485A-8AB9-E51FAEC8C67C}" type="pres">
      <dgm:prSet presAssocID="{77B1830A-E6DE-4AD2-9816-C190C8602013}" presName="text" presStyleLbl="fgAcc0" presStyleIdx="0" presStyleCnt="1" custScaleX="361815" custScaleY="66283" custLinFactNeighborX="24638" custLinFactNeighborY="4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3A6A79-002D-4462-A9D1-FFE14EEF2245}" type="pres">
      <dgm:prSet presAssocID="{77B1830A-E6DE-4AD2-9816-C190C8602013}" presName="hierChild2" presStyleCnt="0"/>
      <dgm:spPr/>
    </dgm:pt>
    <dgm:pt modelId="{2C7A185B-D860-43FB-8ECC-A5EC99660449}" type="pres">
      <dgm:prSet presAssocID="{A2CE8F30-9DE7-490A-AEF7-D272B347B84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E74B8CE-7152-4614-9073-3ED2ABD97C1D}" type="pres">
      <dgm:prSet presAssocID="{4BE25DCA-1272-4E27-94C4-DC2B10099099}" presName="hierRoot2" presStyleCnt="0"/>
      <dgm:spPr/>
    </dgm:pt>
    <dgm:pt modelId="{210E1D51-E8AA-487D-BDDA-4F1CF6D35B96}" type="pres">
      <dgm:prSet presAssocID="{4BE25DCA-1272-4E27-94C4-DC2B10099099}" presName="composite2" presStyleCnt="0"/>
      <dgm:spPr/>
    </dgm:pt>
    <dgm:pt modelId="{4AAC6126-C174-43AB-B47A-5504418E4168}" type="pres">
      <dgm:prSet presAssocID="{4BE25DCA-1272-4E27-94C4-DC2B10099099}" presName="background2" presStyleLbl="node2" presStyleIdx="0" presStyleCnt="2"/>
      <dgm:spPr/>
    </dgm:pt>
    <dgm:pt modelId="{F52F2DC9-2D15-4069-87BE-10C2C097D297}" type="pres">
      <dgm:prSet presAssocID="{4BE25DCA-1272-4E27-94C4-DC2B10099099}" presName="text2" presStyleLbl="fgAcc2" presStyleIdx="0" presStyleCnt="2" custScaleX="1615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62B2FD-76BC-41FE-A328-77DB389C27B7}" type="pres">
      <dgm:prSet presAssocID="{4BE25DCA-1272-4E27-94C4-DC2B10099099}" presName="hierChild3" presStyleCnt="0"/>
      <dgm:spPr/>
    </dgm:pt>
    <dgm:pt modelId="{FB1EEC9D-5778-4036-A4B3-F14C5390C8FA}" type="pres">
      <dgm:prSet presAssocID="{66D7A533-DBD9-40CD-BC47-51E6319784CF}" presName="Name10" presStyleLbl="parChTrans1D2" presStyleIdx="1" presStyleCnt="2"/>
      <dgm:spPr/>
      <dgm:t>
        <a:bodyPr/>
        <a:lstStyle/>
        <a:p>
          <a:endParaRPr lang="ru-RU"/>
        </a:p>
      </dgm:t>
    </dgm:pt>
    <dgm:pt modelId="{7721F20D-3C3F-43ED-A9FA-FA942A92E0FA}" type="pres">
      <dgm:prSet presAssocID="{C933EAD3-698E-4C96-8F77-1A8D78B80D86}" presName="hierRoot2" presStyleCnt="0"/>
      <dgm:spPr/>
    </dgm:pt>
    <dgm:pt modelId="{AED9146B-C6F7-4631-955C-24622B7D1354}" type="pres">
      <dgm:prSet presAssocID="{C933EAD3-698E-4C96-8F77-1A8D78B80D86}" presName="composite2" presStyleCnt="0"/>
      <dgm:spPr/>
    </dgm:pt>
    <dgm:pt modelId="{516293F0-9F74-4B6B-BAF2-2A39A76588E7}" type="pres">
      <dgm:prSet presAssocID="{C933EAD3-698E-4C96-8F77-1A8D78B80D86}" presName="background2" presStyleLbl="node2" presStyleIdx="1" presStyleCnt="2"/>
      <dgm:spPr/>
    </dgm:pt>
    <dgm:pt modelId="{E926B679-ADFE-4AA8-AB0B-2E81E68E74F6}" type="pres">
      <dgm:prSet presAssocID="{C933EAD3-698E-4C96-8F77-1A8D78B80D86}" presName="text2" presStyleLbl="fgAcc2" presStyleIdx="1" presStyleCnt="2" custScaleX="1580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82CF18-27B4-4BEA-9E2A-90B9628B0786}" type="pres">
      <dgm:prSet presAssocID="{C933EAD3-698E-4C96-8F77-1A8D78B80D86}" presName="hierChild3" presStyleCnt="0"/>
      <dgm:spPr/>
    </dgm:pt>
    <dgm:pt modelId="{D6F8059C-FF5F-4A47-9124-C06E72FA68E4}" type="pres">
      <dgm:prSet presAssocID="{796AA900-0D48-4DFE-B182-54ECE6BB5A09}" presName="Name17" presStyleLbl="parChTrans1D3" presStyleIdx="0" presStyleCnt="2"/>
      <dgm:spPr/>
      <dgm:t>
        <a:bodyPr/>
        <a:lstStyle/>
        <a:p>
          <a:endParaRPr lang="ru-RU"/>
        </a:p>
      </dgm:t>
    </dgm:pt>
    <dgm:pt modelId="{3DA89417-3851-4242-9373-B77DF9022488}" type="pres">
      <dgm:prSet presAssocID="{A9FA0AA1-F29C-4B4C-A2C1-9BFBE411D69B}" presName="hierRoot3" presStyleCnt="0"/>
      <dgm:spPr/>
    </dgm:pt>
    <dgm:pt modelId="{42A5C8BB-922F-45A0-B18B-7C572A6658A5}" type="pres">
      <dgm:prSet presAssocID="{A9FA0AA1-F29C-4B4C-A2C1-9BFBE411D69B}" presName="composite3" presStyleCnt="0"/>
      <dgm:spPr/>
    </dgm:pt>
    <dgm:pt modelId="{EB79ED4B-15C4-44B4-A3B6-0C3BE1AD3A87}" type="pres">
      <dgm:prSet presAssocID="{A9FA0AA1-F29C-4B4C-A2C1-9BFBE411D69B}" presName="background3" presStyleLbl="node3" presStyleIdx="0" presStyleCnt="2"/>
      <dgm:spPr/>
    </dgm:pt>
    <dgm:pt modelId="{3C3EEFAA-C851-431B-99D4-8C93C2639755}" type="pres">
      <dgm:prSet presAssocID="{A9FA0AA1-F29C-4B4C-A2C1-9BFBE411D69B}" presName="text3" presStyleLbl="fgAcc3" presStyleIdx="0" presStyleCnt="2" custScaleX="1269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23F812-CF35-48E4-9104-08CE2B7E791B}" type="pres">
      <dgm:prSet presAssocID="{A9FA0AA1-F29C-4B4C-A2C1-9BFBE411D69B}" presName="hierChild4" presStyleCnt="0"/>
      <dgm:spPr/>
    </dgm:pt>
    <dgm:pt modelId="{D2EE3E78-E373-4076-82FC-725C1D86F8EC}" type="pres">
      <dgm:prSet presAssocID="{4C817D4B-74C0-46AF-BF8B-F769D5396FEB}" presName="Name17" presStyleLbl="parChTrans1D3" presStyleIdx="1" presStyleCnt="2"/>
      <dgm:spPr/>
      <dgm:t>
        <a:bodyPr/>
        <a:lstStyle/>
        <a:p>
          <a:endParaRPr lang="ru-RU"/>
        </a:p>
      </dgm:t>
    </dgm:pt>
    <dgm:pt modelId="{D1C7F887-6180-4CFC-9481-9207C3B08E64}" type="pres">
      <dgm:prSet presAssocID="{35A58B2D-4DCC-4BAA-8E6B-FF3D5ED64834}" presName="hierRoot3" presStyleCnt="0"/>
      <dgm:spPr/>
    </dgm:pt>
    <dgm:pt modelId="{9E41700A-C1B4-4C98-ABE4-1507CCC056C8}" type="pres">
      <dgm:prSet presAssocID="{35A58B2D-4DCC-4BAA-8E6B-FF3D5ED64834}" presName="composite3" presStyleCnt="0"/>
      <dgm:spPr/>
    </dgm:pt>
    <dgm:pt modelId="{52E5AB6D-02A2-4B07-8A50-2B8678263C03}" type="pres">
      <dgm:prSet presAssocID="{35A58B2D-4DCC-4BAA-8E6B-FF3D5ED64834}" presName="background3" presStyleLbl="node3" presStyleIdx="1" presStyleCnt="2"/>
      <dgm:spPr/>
    </dgm:pt>
    <dgm:pt modelId="{27E76485-E030-43E0-AE65-EE5D652EC0C6}" type="pres">
      <dgm:prSet presAssocID="{35A58B2D-4DCC-4BAA-8E6B-FF3D5ED64834}" presName="text3" presStyleLbl="fgAcc3" presStyleIdx="1" presStyleCnt="2" custScaleX="1241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B4F0AC-8AE2-4E86-8DD0-CF77F5082DA8}" type="pres">
      <dgm:prSet presAssocID="{35A58B2D-4DCC-4BAA-8E6B-FF3D5ED64834}" presName="hierChild4" presStyleCnt="0"/>
      <dgm:spPr/>
    </dgm:pt>
  </dgm:ptLst>
  <dgm:cxnLst>
    <dgm:cxn modelId="{E8EF69A1-74DC-45F2-8BE5-217B81BBA385}" srcId="{C933EAD3-698E-4C96-8F77-1A8D78B80D86}" destId="{35A58B2D-4DCC-4BAA-8E6B-FF3D5ED64834}" srcOrd="1" destOrd="0" parTransId="{4C817D4B-74C0-46AF-BF8B-F769D5396FEB}" sibTransId="{846FDA67-D3C5-437F-A631-7B27421515F6}"/>
    <dgm:cxn modelId="{6AA830D5-3904-4788-BA38-7A9480C1109A}" type="presOf" srcId="{A9FA0AA1-F29C-4B4C-A2C1-9BFBE411D69B}" destId="{3C3EEFAA-C851-431B-99D4-8C93C2639755}" srcOrd="0" destOrd="0" presId="urn:microsoft.com/office/officeart/2005/8/layout/hierarchy1"/>
    <dgm:cxn modelId="{5BF9310F-0793-4339-8289-F38019195793}" srcId="{77B1830A-E6DE-4AD2-9816-C190C8602013}" destId="{4BE25DCA-1272-4E27-94C4-DC2B10099099}" srcOrd="0" destOrd="0" parTransId="{A2CE8F30-9DE7-490A-AEF7-D272B347B84A}" sibTransId="{0C2B7207-E868-4E04-9408-51A036638B89}"/>
    <dgm:cxn modelId="{D6C4C516-EB9B-45B7-8D6B-60E40F0019AF}" type="presOf" srcId="{66D7A533-DBD9-40CD-BC47-51E6319784CF}" destId="{FB1EEC9D-5778-4036-A4B3-F14C5390C8FA}" srcOrd="0" destOrd="0" presId="urn:microsoft.com/office/officeart/2005/8/layout/hierarchy1"/>
    <dgm:cxn modelId="{8421BD03-56C4-4224-BC94-2EFCD98B0A65}" type="presOf" srcId="{C933EAD3-698E-4C96-8F77-1A8D78B80D86}" destId="{E926B679-ADFE-4AA8-AB0B-2E81E68E74F6}" srcOrd="0" destOrd="0" presId="urn:microsoft.com/office/officeart/2005/8/layout/hierarchy1"/>
    <dgm:cxn modelId="{1FB44E2C-1185-408A-B272-1D7EDA89975D}" type="presOf" srcId="{4C817D4B-74C0-46AF-BF8B-F769D5396FEB}" destId="{D2EE3E78-E373-4076-82FC-725C1D86F8EC}" srcOrd="0" destOrd="0" presId="urn:microsoft.com/office/officeart/2005/8/layout/hierarchy1"/>
    <dgm:cxn modelId="{2BAECBE4-1552-4BDB-AD9D-ADD7CA9447B7}" type="presOf" srcId="{A2CE8F30-9DE7-490A-AEF7-D272B347B84A}" destId="{2C7A185B-D860-43FB-8ECC-A5EC99660449}" srcOrd="0" destOrd="0" presId="urn:microsoft.com/office/officeart/2005/8/layout/hierarchy1"/>
    <dgm:cxn modelId="{A3DA2D7B-A96E-4458-8975-C1CF3D619946}" type="presOf" srcId="{35A58B2D-4DCC-4BAA-8E6B-FF3D5ED64834}" destId="{27E76485-E030-43E0-AE65-EE5D652EC0C6}" srcOrd="0" destOrd="0" presId="urn:microsoft.com/office/officeart/2005/8/layout/hierarchy1"/>
    <dgm:cxn modelId="{A3CB72ED-403A-40BC-98E1-881B6EEDF923}" type="presOf" srcId="{77B1830A-E6DE-4AD2-9816-C190C8602013}" destId="{A0C1689B-9ABA-485A-8AB9-E51FAEC8C67C}" srcOrd="0" destOrd="0" presId="urn:microsoft.com/office/officeart/2005/8/layout/hierarchy1"/>
    <dgm:cxn modelId="{73F3F182-139F-4542-8C0D-5B7E17A42FB3}" srcId="{8DDD504E-5844-42B1-86C8-E827D383D9BE}" destId="{77B1830A-E6DE-4AD2-9816-C190C8602013}" srcOrd="0" destOrd="0" parTransId="{CD8790AE-C600-46A9-94C9-EF25EC2ED3BD}" sibTransId="{ECB3D74A-E121-4F96-82AF-FDE3BE562F31}"/>
    <dgm:cxn modelId="{ED9BE50E-3579-4E1E-8B8E-8B25A7A5D214}" type="presOf" srcId="{4BE25DCA-1272-4E27-94C4-DC2B10099099}" destId="{F52F2DC9-2D15-4069-87BE-10C2C097D297}" srcOrd="0" destOrd="0" presId="urn:microsoft.com/office/officeart/2005/8/layout/hierarchy1"/>
    <dgm:cxn modelId="{01F565FE-3031-4BC8-BEAF-7ED87733726F}" srcId="{77B1830A-E6DE-4AD2-9816-C190C8602013}" destId="{C933EAD3-698E-4C96-8F77-1A8D78B80D86}" srcOrd="1" destOrd="0" parTransId="{66D7A533-DBD9-40CD-BC47-51E6319784CF}" sibTransId="{D0B6DD7E-97F9-4147-B2D6-60663DC512B3}"/>
    <dgm:cxn modelId="{796EF873-F3AB-46A7-A9D3-82061ADEA510}" type="presOf" srcId="{8DDD504E-5844-42B1-86C8-E827D383D9BE}" destId="{84ED4E94-AFA5-4520-95BC-03CA4218429C}" srcOrd="0" destOrd="0" presId="urn:microsoft.com/office/officeart/2005/8/layout/hierarchy1"/>
    <dgm:cxn modelId="{05F59D2A-FC44-438E-AD68-4548C1CD99B6}" srcId="{C933EAD3-698E-4C96-8F77-1A8D78B80D86}" destId="{A9FA0AA1-F29C-4B4C-A2C1-9BFBE411D69B}" srcOrd="0" destOrd="0" parTransId="{796AA900-0D48-4DFE-B182-54ECE6BB5A09}" sibTransId="{E4C7D1F0-FFA8-4597-A3E3-FA36E5D186C3}"/>
    <dgm:cxn modelId="{D757F9F6-5686-45B8-83EA-A1DA597D66B1}" type="presOf" srcId="{796AA900-0D48-4DFE-B182-54ECE6BB5A09}" destId="{D6F8059C-FF5F-4A47-9124-C06E72FA68E4}" srcOrd="0" destOrd="0" presId="urn:microsoft.com/office/officeart/2005/8/layout/hierarchy1"/>
    <dgm:cxn modelId="{B8DEB967-8CCB-445A-BEB5-2E1CBA3216CC}" type="presParOf" srcId="{84ED4E94-AFA5-4520-95BC-03CA4218429C}" destId="{94B8C8E3-129E-478C-90D1-02EDE8A415E4}" srcOrd="0" destOrd="0" presId="urn:microsoft.com/office/officeart/2005/8/layout/hierarchy1"/>
    <dgm:cxn modelId="{73A0D07B-21D5-4B96-BCA7-1B143DB5121D}" type="presParOf" srcId="{94B8C8E3-129E-478C-90D1-02EDE8A415E4}" destId="{9F1FC706-D94B-45D2-884C-B54DB00F3B6F}" srcOrd="0" destOrd="0" presId="urn:microsoft.com/office/officeart/2005/8/layout/hierarchy1"/>
    <dgm:cxn modelId="{0E67AD5D-DBB8-4A96-A126-E771322EB571}" type="presParOf" srcId="{9F1FC706-D94B-45D2-884C-B54DB00F3B6F}" destId="{C82F748B-F9D9-40ED-823C-37265D1352FE}" srcOrd="0" destOrd="0" presId="urn:microsoft.com/office/officeart/2005/8/layout/hierarchy1"/>
    <dgm:cxn modelId="{6D661275-13CF-4B3E-A90E-D2C5E31FE70C}" type="presParOf" srcId="{9F1FC706-D94B-45D2-884C-B54DB00F3B6F}" destId="{A0C1689B-9ABA-485A-8AB9-E51FAEC8C67C}" srcOrd="1" destOrd="0" presId="urn:microsoft.com/office/officeart/2005/8/layout/hierarchy1"/>
    <dgm:cxn modelId="{A69AAF43-7C0A-47DE-B3CD-308B8546AC47}" type="presParOf" srcId="{94B8C8E3-129E-478C-90D1-02EDE8A415E4}" destId="{623A6A79-002D-4462-A9D1-FFE14EEF2245}" srcOrd="1" destOrd="0" presId="urn:microsoft.com/office/officeart/2005/8/layout/hierarchy1"/>
    <dgm:cxn modelId="{A8457428-A8AC-4FDB-9C89-6BB9E3E4D7B8}" type="presParOf" srcId="{623A6A79-002D-4462-A9D1-FFE14EEF2245}" destId="{2C7A185B-D860-43FB-8ECC-A5EC99660449}" srcOrd="0" destOrd="0" presId="urn:microsoft.com/office/officeart/2005/8/layout/hierarchy1"/>
    <dgm:cxn modelId="{8C2DB3AF-6E74-4198-97D1-B419EF93DB4B}" type="presParOf" srcId="{623A6A79-002D-4462-A9D1-FFE14EEF2245}" destId="{AE74B8CE-7152-4614-9073-3ED2ABD97C1D}" srcOrd="1" destOrd="0" presId="urn:microsoft.com/office/officeart/2005/8/layout/hierarchy1"/>
    <dgm:cxn modelId="{4741E6E6-BAA2-4755-BD3C-8B80268BBC5C}" type="presParOf" srcId="{AE74B8CE-7152-4614-9073-3ED2ABD97C1D}" destId="{210E1D51-E8AA-487D-BDDA-4F1CF6D35B96}" srcOrd="0" destOrd="0" presId="urn:microsoft.com/office/officeart/2005/8/layout/hierarchy1"/>
    <dgm:cxn modelId="{720C7744-1666-4DC8-ADE3-4871C82AB708}" type="presParOf" srcId="{210E1D51-E8AA-487D-BDDA-4F1CF6D35B96}" destId="{4AAC6126-C174-43AB-B47A-5504418E4168}" srcOrd="0" destOrd="0" presId="urn:microsoft.com/office/officeart/2005/8/layout/hierarchy1"/>
    <dgm:cxn modelId="{CDB9E177-D0D5-436C-BDE8-3760516BD325}" type="presParOf" srcId="{210E1D51-E8AA-487D-BDDA-4F1CF6D35B96}" destId="{F52F2DC9-2D15-4069-87BE-10C2C097D297}" srcOrd="1" destOrd="0" presId="urn:microsoft.com/office/officeart/2005/8/layout/hierarchy1"/>
    <dgm:cxn modelId="{FC01A8C8-9169-4FFE-A3C0-6F39306DA6E0}" type="presParOf" srcId="{AE74B8CE-7152-4614-9073-3ED2ABD97C1D}" destId="{CA62B2FD-76BC-41FE-A328-77DB389C27B7}" srcOrd="1" destOrd="0" presId="urn:microsoft.com/office/officeart/2005/8/layout/hierarchy1"/>
    <dgm:cxn modelId="{2DC81F4F-0F2C-45B3-9D49-6CE0AC2D7FB4}" type="presParOf" srcId="{623A6A79-002D-4462-A9D1-FFE14EEF2245}" destId="{FB1EEC9D-5778-4036-A4B3-F14C5390C8FA}" srcOrd="2" destOrd="0" presId="urn:microsoft.com/office/officeart/2005/8/layout/hierarchy1"/>
    <dgm:cxn modelId="{C457ACFF-580A-4D86-BE9F-3A580D878B82}" type="presParOf" srcId="{623A6A79-002D-4462-A9D1-FFE14EEF2245}" destId="{7721F20D-3C3F-43ED-A9FA-FA942A92E0FA}" srcOrd="3" destOrd="0" presId="urn:microsoft.com/office/officeart/2005/8/layout/hierarchy1"/>
    <dgm:cxn modelId="{7C1A8F7E-D2AE-4600-941D-F3369DE085FB}" type="presParOf" srcId="{7721F20D-3C3F-43ED-A9FA-FA942A92E0FA}" destId="{AED9146B-C6F7-4631-955C-24622B7D1354}" srcOrd="0" destOrd="0" presId="urn:microsoft.com/office/officeart/2005/8/layout/hierarchy1"/>
    <dgm:cxn modelId="{9CDAE7B2-5DF2-4C9E-938C-99D951163449}" type="presParOf" srcId="{AED9146B-C6F7-4631-955C-24622B7D1354}" destId="{516293F0-9F74-4B6B-BAF2-2A39A76588E7}" srcOrd="0" destOrd="0" presId="urn:microsoft.com/office/officeart/2005/8/layout/hierarchy1"/>
    <dgm:cxn modelId="{3D8E5183-1DDB-483B-BFA7-6EC1300629F5}" type="presParOf" srcId="{AED9146B-C6F7-4631-955C-24622B7D1354}" destId="{E926B679-ADFE-4AA8-AB0B-2E81E68E74F6}" srcOrd="1" destOrd="0" presId="urn:microsoft.com/office/officeart/2005/8/layout/hierarchy1"/>
    <dgm:cxn modelId="{78339A51-D3FC-4C70-A3CB-D14CC497399B}" type="presParOf" srcId="{7721F20D-3C3F-43ED-A9FA-FA942A92E0FA}" destId="{BD82CF18-27B4-4BEA-9E2A-90B9628B0786}" srcOrd="1" destOrd="0" presId="urn:microsoft.com/office/officeart/2005/8/layout/hierarchy1"/>
    <dgm:cxn modelId="{B7A74DC3-A671-42F7-B378-4E67C66CB2C1}" type="presParOf" srcId="{BD82CF18-27B4-4BEA-9E2A-90B9628B0786}" destId="{D6F8059C-FF5F-4A47-9124-C06E72FA68E4}" srcOrd="0" destOrd="0" presId="urn:microsoft.com/office/officeart/2005/8/layout/hierarchy1"/>
    <dgm:cxn modelId="{ACA9C507-4F00-4927-BC02-D99930FF34CD}" type="presParOf" srcId="{BD82CF18-27B4-4BEA-9E2A-90B9628B0786}" destId="{3DA89417-3851-4242-9373-B77DF9022488}" srcOrd="1" destOrd="0" presId="urn:microsoft.com/office/officeart/2005/8/layout/hierarchy1"/>
    <dgm:cxn modelId="{9A81307F-55E4-4C1F-B97F-A70C5A62A10D}" type="presParOf" srcId="{3DA89417-3851-4242-9373-B77DF9022488}" destId="{42A5C8BB-922F-45A0-B18B-7C572A6658A5}" srcOrd="0" destOrd="0" presId="urn:microsoft.com/office/officeart/2005/8/layout/hierarchy1"/>
    <dgm:cxn modelId="{70D80911-A8B7-47E7-A91D-27F962964DD6}" type="presParOf" srcId="{42A5C8BB-922F-45A0-B18B-7C572A6658A5}" destId="{EB79ED4B-15C4-44B4-A3B6-0C3BE1AD3A87}" srcOrd="0" destOrd="0" presId="urn:microsoft.com/office/officeart/2005/8/layout/hierarchy1"/>
    <dgm:cxn modelId="{A67BC876-E32A-43AA-B276-C60B3C045817}" type="presParOf" srcId="{42A5C8BB-922F-45A0-B18B-7C572A6658A5}" destId="{3C3EEFAA-C851-431B-99D4-8C93C2639755}" srcOrd="1" destOrd="0" presId="urn:microsoft.com/office/officeart/2005/8/layout/hierarchy1"/>
    <dgm:cxn modelId="{DC90A90A-85A1-4A95-B2F0-EE762BCB7222}" type="presParOf" srcId="{3DA89417-3851-4242-9373-B77DF9022488}" destId="{3C23F812-CF35-48E4-9104-08CE2B7E791B}" srcOrd="1" destOrd="0" presId="urn:microsoft.com/office/officeart/2005/8/layout/hierarchy1"/>
    <dgm:cxn modelId="{4C293862-35D6-4153-AA89-E94C9AE18DD1}" type="presParOf" srcId="{BD82CF18-27B4-4BEA-9E2A-90B9628B0786}" destId="{D2EE3E78-E373-4076-82FC-725C1D86F8EC}" srcOrd="2" destOrd="0" presId="urn:microsoft.com/office/officeart/2005/8/layout/hierarchy1"/>
    <dgm:cxn modelId="{209B2B3E-2D03-42E7-B6D4-FB1C8647A7EF}" type="presParOf" srcId="{BD82CF18-27B4-4BEA-9E2A-90B9628B0786}" destId="{D1C7F887-6180-4CFC-9481-9207C3B08E64}" srcOrd="3" destOrd="0" presId="urn:microsoft.com/office/officeart/2005/8/layout/hierarchy1"/>
    <dgm:cxn modelId="{272CDB9C-5ABC-4B47-B2F7-820C73ABB07C}" type="presParOf" srcId="{D1C7F887-6180-4CFC-9481-9207C3B08E64}" destId="{9E41700A-C1B4-4C98-ABE4-1507CCC056C8}" srcOrd="0" destOrd="0" presId="urn:microsoft.com/office/officeart/2005/8/layout/hierarchy1"/>
    <dgm:cxn modelId="{98944B4E-B9CB-4D33-940B-4CFA5F206B1C}" type="presParOf" srcId="{9E41700A-C1B4-4C98-ABE4-1507CCC056C8}" destId="{52E5AB6D-02A2-4B07-8A50-2B8678263C03}" srcOrd="0" destOrd="0" presId="urn:microsoft.com/office/officeart/2005/8/layout/hierarchy1"/>
    <dgm:cxn modelId="{2490BD5B-1C37-4B7B-8CA7-681A3ADF99CA}" type="presParOf" srcId="{9E41700A-C1B4-4C98-ABE4-1507CCC056C8}" destId="{27E76485-E030-43E0-AE65-EE5D652EC0C6}" srcOrd="1" destOrd="0" presId="urn:microsoft.com/office/officeart/2005/8/layout/hierarchy1"/>
    <dgm:cxn modelId="{00E46018-F107-4B6A-8718-635A04CF1A1E}" type="presParOf" srcId="{D1C7F887-6180-4CFC-9481-9207C3B08E64}" destId="{CCB4F0AC-8AE2-4E86-8DD0-CF77F5082DA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19CF73-2FEE-4B71-9648-5322E874C16B}" type="doc">
      <dgm:prSet loTypeId="urn:microsoft.com/office/officeart/2005/8/layout/matrix1" loCatId="matrix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FABFE6F0-44A0-4E5C-8D56-FE883ED24367}">
      <dgm:prSet phldrT="[Текст]"/>
      <dgm:spPr/>
      <dgm:t>
        <a:bodyPr/>
        <a:lstStyle/>
        <a:p>
          <a:r>
            <a: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ДОХОДЫ ГОСБЮДЖЕТА</a:t>
          </a:r>
          <a:endParaRPr lang="ru-RU" b="1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190DDC0-C4F7-45C9-B284-E445D9F870C0}" type="parTrans" cxnId="{A6E19D4C-0996-403F-B4C5-CD8282F0375F}">
      <dgm:prSet/>
      <dgm:spPr/>
      <dgm:t>
        <a:bodyPr/>
        <a:lstStyle/>
        <a:p>
          <a:endParaRPr lang="ru-RU"/>
        </a:p>
      </dgm:t>
    </dgm:pt>
    <dgm:pt modelId="{CD6F671B-D85D-4BB1-95D1-3368CE16E613}" type="sibTrans" cxnId="{A6E19D4C-0996-403F-B4C5-CD8282F0375F}">
      <dgm:prSet/>
      <dgm:spPr/>
      <dgm:t>
        <a:bodyPr/>
        <a:lstStyle/>
        <a:p>
          <a:endParaRPr lang="ru-RU"/>
        </a:p>
      </dgm:t>
    </dgm:pt>
    <dgm:pt modelId="{907CB4EC-DF4E-42F7-93B1-BA238A2A00C6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ru-RU" sz="3000" b="1" i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772FE9C-CE1D-410C-8A05-D8B28EA40385}" type="parTrans" cxnId="{940E5C89-8D55-4F55-8244-D647C4533C56}">
      <dgm:prSet/>
      <dgm:spPr/>
      <dgm:t>
        <a:bodyPr/>
        <a:lstStyle/>
        <a:p>
          <a:endParaRPr lang="ru-RU"/>
        </a:p>
      </dgm:t>
    </dgm:pt>
    <dgm:pt modelId="{681F8793-26CB-4F8F-81EB-7CB355DB5987}" type="sibTrans" cxnId="{940E5C89-8D55-4F55-8244-D647C4533C56}">
      <dgm:prSet/>
      <dgm:spPr/>
      <dgm:t>
        <a:bodyPr/>
        <a:lstStyle/>
        <a:p>
          <a:endParaRPr lang="ru-RU"/>
        </a:p>
      </dgm:t>
    </dgm:pt>
    <dgm:pt modelId="{9FC033DE-87F5-491A-AFA6-923E2E184B83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CE915EA-4603-4DA1-B43B-3F0EFB2F3DD5}" type="parTrans" cxnId="{EBC8037B-056E-4F50-81A9-E1FCD7E01FAE}">
      <dgm:prSet/>
      <dgm:spPr/>
      <dgm:t>
        <a:bodyPr/>
        <a:lstStyle/>
        <a:p>
          <a:endParaRPr lang="ru-RU"/>
        </a:p>
      </dgm:t>
    </dgm:pt>
    <dgm:pt modelId="{B7BA2D15-DF84-476C-A002-E996742C651F}" type="sibTrans" cxnId="{EBC8037B-056E-4F50-81A9-E1FCD7E01FAE}">
      <dgm:prSet/>
      <dgm:spPr/>
      <dgm:t>
        <a:bodyPr/>
        <a:lstStyle/>
        <a:p>
          <a:endParaRPr lang="ru-RU"/>
        </a:p>
      </dgm:t>
    </dgm:pt>
    <dgm:pt modelId="{22B9E303-7C80-43FE-8F4B-7F107EE2C56F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57AA80B-B3EE-4107-B624-E957A06FCB4E}" type="parTrans" cxnId="{C2098824-0120-409A-AE34-D44D7BFB2FAC}">
      <dgm:prSet/>
      <dgm:spPr/>
      <dgm:t>
        <a:bodyPr/>
        <a:lstStyle/>
        <a:p>
          <a:endParaRPr lang="ru-RU"/>
        </a:p>
      </dgm:t>
    </dgm:pt>
    <dgm:pt modelId="{9A6DC9DC-F9D3-4BD5-8393-B463F5686974}" type="sibTrans" cxnId="{C2098824-0120-409A-AE34-D44D7BFB2FAC}">
      <dgm:prSet/>
      <dgm:spPr/>
      <dgm:t>
        <a:bodyPr/>
        <a:lstStyle/>
        <a:p>
          <a:endParaRPr lang="ru-RU"/>
        </a:p>
      </dgm:t>
    </dgm:pt>
    <dgm:pt modelId="{38467AAE-F398-4DC8-ACF7-D58738530E51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ru-RU" b="1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62EA50-6D3B-4C4B-97A2-5A6B2666DFE4}" type="parTrans" cxnId="{708F652E-7680-4E60-A8DC-89386E60DE1E}">
      <dgm:prSet/>
      <dgm:spPr/>
      <dgm:t>
        <a:bodyPr/>
        <a:lstStyle/>
        <a:p>
          <a:endParaRPr lang="ru-RU"/>
        </a:p>
      </dgm:t>
    </dgm:pt>
    <dgm:pt modelId="{630538B1-6221-4471-906D-A55F0CE99C23}" type="sibTrans" cxnId="{708F652E-7680-4E60-A8DC-89386E60DE1E}">
      <dgm:prSet/>
      <dgm:spPr/>
      <dgm:t>
        <a:bodyPr/>
        <a:lstStyle/>
        <a:p>
          <a:endParaRPr lang="ru-RU"/>
        </a:p>
      </dgm:t>
    </dgm:pt>
    <dgm:pt modelId="{9C49ABDE-ECEE-4B1E-BC7D-277B48BABE2D}">
      <dgm:prSet phldrT="[Текст]"/>
      <dgm:spPr/>
      <dgm:t>
        <a:bodyPr/>
        <a:lstStyle/>
        <a:p>
          <a:endParaRPr lang="ru-RU" dirty="0"/>
        </a:p>
      </dgm:t>
    </dgm:pt>
    <dgm:pt modelId="{90A0ED5A-27A4-4F7D-9BBA-BA31DDC714FE}" type="parTrans" cxnId="{8BC26081-9535-4EE7-BBE3-DC7B92ABC327}">
      <dgm:prSet/>
      <dgm:spPr/>
      <dgm:t>
        <a:bodyPr/>
        <a:lstStyle/>
        <a:p>
          <a:endParaRPr lang="ru-RU"/>
        </a:p>
      </dgm:t>
    </dgm:pt>
    <dgm:pt modelId="{076DF172-95B1-446C-949B-720795D16675}" type="sibTrans" cxnId="{8BC26081-9535-4EE7-BBE3-DC7B92ABC327}">
      <dgm:prSet/>
      <dgm:spPr/>
      <dgm:t>
        <a:bodyPr/>
        <a:lstStyle/>
        <a:p>
          <a:endParaRPr lang="ru-RU"/>
        </a:p>
      </dgm:t>
    </dgm:pt>
    <dgm:pt modelId="{36EE868E-C00E-47A1-919A-E4CE9CB9E905}" type="pres">
      <dgm:prSet presAssocID="{8D19CF73-2FEE-4B71-9648-5322E874C16B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36366C-7E00-4027-AF96-942A5B285404}" type="pres">
      <dgm:prSet presAssocID="{8D19CF73-2FEE-4B71-9648-5322E874C16B}" presName="matrix" presStyleCnt="0"/>
      <dgm:spPr/>
    </dgm:pt>
    <dgm:pt modelId="{D9477CF4-1385-4F9F-9EB2-57C17F1BC00B}" type="pres">
      <dgm:prSet presAssocID="{8D19CF73-2FEE-4B71-9648-5322E874C16B}" presName="tile1" presStyleLbl="node1" presStyleIdx="0" presStyleCnt="4"/>
      <dgm:spPr/>
      <dgm:t>
        <a:bodyPr/>
        <a:lstStyle/>
        <a:p>
          <a:endParaRPr lang="ru-RU"/>
        </a:p>
      </dgm:t>
    </dgm:pt>
    <dgm:pt modelId="{0FA2515D-DB00-490C-B931-919493061FE0}" type="pres">
      <dgm:prSet presAssocID="{8D19CF73-2FEE-4B71-9648-5322E874C16B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744F19-6375-43F4-9300-433A42031BCA}" type="pres">
      <dgm:prSet presAssocID="{8D19CF73-2FEE-4B71-9648-5322E874C16B}" presName="tile2" presStyleLbl="node1" presStyleIdx="1" presStyleCnt="4"/>
      <dgm:spPr/>
      <dgm:t>
        <a:bodyPr/>
        <a:lstStyle/>
        <a:p>
          <a:endParaRPr lang="ru-RU"/>
        </a:p>
      </dgm:t>
    </dgm:pt>
    <dgm:pt modelId="{CF3A621F-3278-4805-9B19-D4CD52E2CC07}" type="pres">
      <dgm:prSet presAssocID="{8D19CF73-2FEE-4B71-9648-5322E874C16B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71989A-A4FC-4630-B40F-870F0787DDC7}" type="pres">
      <dgm:prSet presAssocID="{8D19CF73-2FEE-4B71-9648-5322E874C16B}" presName="tile3" presStyleLbl="node1" presStyleIdx="2" presStyleCnt="4"/>
      <dgm:spPr/>
      <dgm:t>
        <a:bodyPr/>
        <a:lstStyle/>
        <a:p>
          <a:endParaRPr lang="ru-RU"/>
        </a:p>
      </dgm:t>
    </dgm:pt>
    <dgm:pt modelId="{A249CE4C-2F6E-4EA9-A71E-2BB60960AC0C}" type="pres">
      <dgm:prSet presAssocID="{8D19CF73-2FEE-4B71-9648-5322E874C16B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360E1-B66B-4B97-8163-D4B6AD7FABF5}" type="pres">
      <dgm:prSet presAssocID="{8D19CF73-2FEE-4B71-9648-5322E874C16B}" presName="tile4" presStyleLbl="node1" presStyleIdx="3" presStyleCnt="4"/>
      <dgm:spPr/>
      <dgm:t>
        <a:bodyPr/>
        <a:lstStyle/>
        <a:p>
          <a:endParaRPr lang="ru-RU"/>
        </a:p>
      </dgm:t>
    </dgm:pt>
    <dgm:pt modelId="{232F0C1C-16B0-4B01-9FC6-BD54A428C9AA}" type="pres">
      <dgm:prSet presAssocID="{8D19CF73-2FEE-4B71-9648-5322E874C16B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842F02-E0B5-4870-B9D9-1F3BCC25BF3E}" type="pres">
      <dgm:prSet presAssocID="{8D19CF73-2FEE-4B71-9648-5322E874C16B}" presName="centerTile" presStyleLbl="fgShp" presStyleIdx="0" presStyleCnt="1" custScaleX="15406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C0257B4B-ABFA-4A89-B680-170A8A324869}" type="presOf" srcId="{38467AAE-F398-4DC8-ACF7-D58738530E51}" destId="{232F0C1C-16B0-4B01-9FC6-BD54A428C9AA}" srcOrd="1" destOrd="0" presId="urn:microsoft.com/office/officeart/2005/8/layout/matrix1"/>
    <dgm:cxn modelId="{88DAEA09-225A-4E83-A1C2-3D320CCAD4C2}" type="presOf" srcId="{907CB4EC-DF4E-42F7-93B1-BA238A2A00C6}" destId="{0FA2515D-DB00-490C-B931-919493061FE0}" srcOrd="1" destOrd="0" presId="urn:microsoft.com/office/officeart/2005/8/layout/matrix1"/>
    <dgm:cxn modelId="{A4D2FB6E-DAFF-4B42-AA7A-5FBBF22CABDB}" type="presOf" srcId="{9FC033DE-87F5-491A-AFA6-923E2E184B83}" destId="{02744F19-6375-43F4-9300-433A42031BCA}" srcOrd="0" destOrd="0" presId="urn:microsoft.com/office/officeart/2005/8/layout/matrix1"/>
    <dgm:cxn modelId="{FAAC1620-7085-48B8-A4A2-84E257BE9CEF}" type="presOf" srcId="{8D19CF73-2FEE-4B71-9648-5322E874C16B}" destId="{36EE868E-C00E-47A1-919A-E4CE9CB9E905}" srcOrd="0" destOrd="0" presId="urn:microsoft.com/office/officeart/2005/8/layout/matrix1"/>
    <dgm:cxn modelId="{52371BB8-2012-4851-9213-EBDFCE6F9415}" type="presOf" srcId="{FABFE6F0-44A0-4E5C-8D56-FE883ED24367}" destId="{8F842F02-E0B5-4870-B9D9-1F3BCC25BF3E}" srcOrd="0" destOrd="0" presId="urn:microsoft.com/office/officeart/2005/8/layout/matrix1"/>
    <dgm:cxn modelId="{47B2B3EB-2A5F-4D27-8A46-471B669556DD}" type="presOf" srcId="{22B9E303-7C80-43FE-8F4B-7F107EE2C56F}" destId="{3A71989A-A4FC-4630-B40F-870F0787DDC7}" srcOrd="0" destOrd="0" presId="urn:microsoft.com/office/officeart/2005/8/layout/matrix1"/>
    <dgm:cxn modelId="{EBC8037B-056E-4F50-81A9-E1FCD7E01FAE}" srcId="{FABFE6F0-44A0-4E5C-8D56-FE883ED24367}" destId="{9FC033DE-87F5-491A-AFA6-923E2E184B83}" srcOrd="1" destOrd="0" parTransId="{4CE915EA-4603-4DA1-B43B-3F0EFB2F3DD5}" sibTransId="{B7BA2D15-DF84-476C-A002-E996742C651F}"/>
    <dgm:cxn modelId="{708F652E-7680-4E60-A8DC-89386E60DE1E}" srcId="{FABFE6F0-44A0-4E5C-8D56-FE883ED24367}" destId="{38467AAE-F398-4DC8-ACF7-D58738530E51}" srcOrd="3" destOrd="0" parTransId="{9262EA50-6D3B-4C4B-97A2-5A6B2666DFE4}" sibTransId="{630538B1-6221-4471-906D-A55F0CE99C23}"/>
    <dgm:cxn modelId="{F2709C9C-DAB1-416A-B783-A7C7835F74F5}" type="presOf" srcId="{38467AAE-F398-4DC8-ACF7-D58738530E51}" destId="{12A360E1-B66B-4B97-8163-D4B6AD7FABF5}" srcOrd="0" destOrd="0" presId="urn:microsoft.com/office/officeart/2005/8/layout/matrix1"/>
    <dgm:cxn modelId="{5C3E782C-0FF1-4EE6-AC79-E61396DFCE83}" type="presOf" srcId="{907CB4EC-DF4E-42F7-93B1-BA238A2A00C6}" destId="{D9477CF4-1385-4F9F-9EB2-57C17F1BC00B}" srcOrd="0" destOrd="0" presId="urn:microsoft.com/office/officeart/2005/8/layout/matrix1"/>
    <dgm:cxn modelId="{940E5C89-8D55-4F55-8244-D647C4533C56}" srcId="{FABFE6F0-44A0-4E5C-8D56-FE883ED24367}" destId="{907CB4EC-DF4E-42F7-93B1-BA238A2A00C6}" srcOrd="0" destOrd="0" parTransId="{0772FE9C-CE1D-410C-8A05-D8B28EA40385}" sibTransId="{681F8793-26CB-4F8F-81EB-7CB355DB5987}"/>
    <dgm:cxn modelId="{B8CA7263-CEE4-4008-AE29-D6579ECC6E4A}" type="presOf" srcId="{22B9E303-7C80-43FE-8F4B-7F107EE2C56F}" destId="{A249CE4C-2F6E-4EA9-A71E-2BB60960AC0C}" srcOrd="1" destOrd="0" presId="urn:microsoft.com/office/officeart/2005/8/layout/matrix1"/>
    <dgm:cxn modelId="{A6E19D4C-0996-403F-B4C5-CD8282F0375F}" srcId="{8D19CF73-2FEE-4B71-9648-5322E874C16B}" destId="{FABFE6F0-44A0-4E5C-8D56-FE883ED24367}" srcOrd="0" destOrd="0" parTransId="{E190DDC0-C4F7-45C9-B284-E445D9F870C0}" sibTransId="{CD6F671B-D85D-4BB1-95D1-3368CE16E613}"/>
    <dgm:cxn modelId="{C2098824-0120-409A-AE34-D44D7BFB2FAC}" srcId="{FABFE6F0-44A0-4E5C-8D56-FE883ED24367}" destId="{22B9E303-7C80-43FE-8F4B-7F107EE2C56F}" srcOrd="2" destOrd="0" parTransId="{557AA80B-B3EE-4107-B624-E957A06FCB4E}" sibTransId="{9A6DC9DC-F9D3-4BD5-8393-B463F5686974}"/>
    <dgm:cxn modelId="{7ACBA900-7BAF-431A-94B4-39ED9A6082A3}" type="presOf" srcId="{9FC033DE-87F5-491A-AFA6-923E2E184B83}" destId="{CF3A621F-3278-4805-9B19-D4CD52E2CC07}" srcOrd="1" destOrd="0" presId="urn:microsoft.com/office/officeart/2005/8/layout/matrix1"/>
    <dgm:cxn modelId="{8BC26081-9535-4EE7-BBE3-DC7B92ABC327}" srcId="{FABFE6F0-44A0-4E5C-8D56-FE883ED24367}" destId="{9C49ABDE-ECEE-4B1E-BC7D-277B48BABE2D}" srcOrd="4" destOrd="0" parTransId="{90A0ED5A-27A4-4F7D-9BBA-BA31DDC714FE}" sibTransId="{076DF172-95B1-446C-949B-720795D16675}"/>
    <dgm:cxn modelId="{329083F9-8DC0-40DA-96CF-2A9BA83384AA}" type="presParOf" srcId="{36EE868E-C00E-47A1-919A-E4CE9CB9E905}" destId="{B036366C-7E00-4027-AF96-942A5B285404}" srcOrd="0" destOrd="0" presId="urn:microsoft.com/office/officeart/2005/8/layout/matrix1"/>
    <dgm:cxn modelId="{A08E2D25-4A39-44C8-9BBE-C88C47667F33}" type="presParOf" srcId="{B036366C-7E00-4027-AF96-942A5B285404}" destId="{D9477CF4-1385-4F9F-9EB2-57C17F1BC00B}" srcOrd="0" destOrd="0" presId="urn:microsoft.com/office/officeart/2005/8/layout/matrix1"/>
    <dgm:cxn modelId="{C51F979E-D0EF-4507-A462-12E884F686EE}" type="presParOf" srcId="{B036366C-7E00-4027-AF96-942A5B285404}" destId="{0FA2515D-DB00-490C-B931-919493061FE0}" srcOrd="1" destOrd="0" presId="urn:microsoft.com/office/officeart/2005/8/layout/matrix1"/>
    <dgm:cxn modelId="{4B6B5C04-3176-4D1D-A9F7-2E19AC5EAD1A}" type="presParOf" srcId="{B036366C-7E00-4027-AF96-942A5B285404}" destId="{02744F19-6375-43F4-9300-433A42031BCA}" srcOrd="2" destOrd="0" presId="urn:microsoft.com/office/officeart/2005/8/layout/matrix1"/>
    <dgm:cxn modelId="{38BE85DD-73BF-45E0-94CA-E3CEB5C1E106}" type="presParOf" srcId="{B036366C-7E00-4027-AF96-942A5B285404}" destId="{CF3A621F-3278-4805-9B19-D4CD52E2CC07}" srcOrd="3" destOrd="0" presId="urn:microsoft.com/office/officeart/2005/8/layout/matrix1"/>
    <dgm:cxn modelId="{1CB8F76A-7243-4D72-AB24-8A41F1FA5D36}" type="presParOf" srcId="{B036366C-7E00-4027-AF96-942A5B285404}" destId="{3A71989A-A4FC-4630-B40F-870F0787DDC7}" srcOrd="4" destOrd="0" presId="urn:microsoft.com/office/officeart/2005/8/layout/matrix1"/>
    <dgm:cxn modelId="{1DE17805-1E35-4E16-B861-E07F42C44681}" type="presParOf" srcId="{B036366C-7E00-4027-AF96-942A5B285404}" destId="{A249CE4C-2F6E-4EA9-A71E-2BB60960AC0C}" srcOrd="5" destOrd="0" presId="urn:microsoft.com/office/officeart/2005/8/layout/matrix1"/>
    <dgm:cxn modelId="{9B1FEC78-42F8-4EDE-80C0-EF8FE2E0D322}" type="presParOf" srcId="{B036366C-7E00-4027-AF96-942A5B285404}" destId="{12A360E1-B66B-4B97-8163-D4B6AD7FABF5}" srcOrd="6" destOrd="0" presId="urn:microsoft.com/office/officeart/2005/8/layout/matrix1"/>
    <dgm:cxn modelId="{67CF0650-E112-467A-BC07-3CD94E0CBA88}" type="presParOf" srcId="{B036366C-7E00-4027-AF96-942A5B285404}" destId="{232F0C1C-16B0-4B01-9FC6-BD54A428C9AA}" srcOrd="7" destOrd="0" presId="urn:microsoft.com/office/officeart/2005/8/layout/matrix1"/>
    <dgm:cxn modelId="{E0971B2A-ED56-457C-8DFE-21B91B2F9CCD}" type="presParOf" srcId="{36EE868E-C00E-47A1-919A-E4CE9CB9E905}" destId="{8F842F02-E0B5-4870-B9D9-1F3BCC25BF3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2EE3E78-E373-4076-82FC-725C1D86F8EC}">
      <dsp:nvSpPr>
        <dsp:cNvPr id="0" name=""/>
        <dsp:cNvSpPr/>
      </dsp:nvSpPr>
      <dsp:spPr>
        <a:xfrm>
          <a:off x="5630683" y="2668299"/>
          <a:ext cx="1476796" cy="575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2520"/>
              </a:lnTo>
              <a:lnTo>
                <a:pt x="1476796" y="392520"/>
              </a:lnTo>
              <a:lnTo>
                <a:pt x="1476796" y="5759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8059C-FF5F-4A47-9124-C06E72FA68E4}">
      <dsp:nvSpPr>
        <dsp:cNvPr id="0" name=""/>
        <dsp:cNvSpPr/>
      </dsp:nvSpPr>
      <dsp:spPr>
        <a:xfrm>
          <a:off x="4181296" y="2668299"/>
          <a:ext cx="1449386" cy="575989"/>
        </a:xfrm>
        <a:custGeom>
          <a:avLst/>
          <a:gdLst/>
          <a:ahLst/>
          <a:cxnLst/>
          <a:rect l="0" t="0" r="0" b="0"/>
          <a:pathLst>
            <a:path>
              <a:moveTo>
                <a:pt x="1449386" y="0"/>
              </a:moveTo>
              <a:lnTo>
                <a:pt x="1449386" y="392520"/>
              </a:lnTo>
              <a:lnTo>
                <a:pt x="0" y="392520"/>
              </a:lnTo>
              <a:lnTo>
                <a:pt x="0" y="57598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1EEC9D-5778-4036-A4B3-F14C5390C8FA}">
      <dsp:nvSpPr>
        <dsp:cNvPr id="0" name=""/>
        <dsp:cNvSpPr/>
      </dsp:nvSpPr>
      <dsp:spPr>
        <a:xfrm>
          <a:off x="4298897" y="840553"/>
          <a:ext cx="1331786" cy="5701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6672"/>
              </a:lnTo>
              <a:lnTo>
                <a:pt x="1331786" y="386672"/>
              </a:lnTo>
              <a:lnTo>
                <a:pt x="1331786" y="5701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7A185B-D860-43FB-8ECC-A5EC99660449}">
      <dsp:nvSpPr>
        <dsp:cNvPr id="0" name=""/>
        <dsp:cNvSpPr/>
      </dsp:nvSpPr>
      <dsp:spPr>
        <a:xfrm>
          <a:off x="2025996" y="840553"/>
          <a:ext cx="2272900" cy="570141"/>
        </a:xfrm>
        <a:custGeom>
          <a:avLst/>
          <a:gdLst/>
          <a:ahLst/>
          <a:cxnLst/>
          <a:rect l="0" t="0" r="0" b="0"/>
          <a:pathLst>
            <a:path>
              <a:moveTo>
                <a:pt x="2272900" y="0"/>
              </a:moveTo>
              <a:lnTo>
                <a:pt x="2272900" y="386672"/>
              </a:lnTo>
              <a:lnTo>
                <a:pt x="0" y="386672"/>
              </a:lnTo>
              <a:lnTo>
                <a:pt x="0" y="5701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2F748B-F9D9-40ED-823C-37265D1352FE}">
      <dsp:nvSpPr>
        <dsp:cNvPr id="0" name=""/>
        <dsp:cNvSpPr/>
      </dsp:nvSpPr>
      <dsp:spPr>
        <a:xfrm>
          <a:off x="716059" y="6974"/>
          <a:ext cx="7165674" cy="83357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C1689B-9ABA-485A-8AB9-E51FAEC8C67C}">
      <dsp:nvSpPr>
        <dsp:cNvPr id="0" name=""/>
        <dsp:cNvSpPr/>
      </dsp:nvSpPr>
      <dsp:spPr>
        <a:xfrm>
          <a:off x="936113" y="216025"/>
          <a:ext cx="7165674" cy="8335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КЛАССИФИКАЦИЯ БЛАГ</a:t>
          </a:r>
          <a:endParaRPr lang="ru-RU" sz="3200" kern="1200" dirty="0"/>
        </a:p>
      </dsp:txBody>
      <dsp:txXfrm>
        <a:off x="936113" y="216025"/>
        <a:ext cx="7165674" cy="833578"/>
      </dsp:txXfrm>
    </dsp:sp>
    <dsp:sp modelId="{4AAC6126-C174-43AB-B47A-5504418E4168}">
      <dsp:nvSpPr>
        <dsp:cNvPr id="0" name=""/>
        <dsp:cNvSpPr/>
      </dsp:nvSpPr>
      <dsp:spPr>
        <a:xfrm>
          <a:off x="426313" y="1410694"/>
          <a:ext cx="3199366" cy="1257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2F2DC9-2D15-4069-87BE-10C2C097D297}">
      <dsp:nvSpPr>
        <dsp:cNvPr id="0" name=""/>
        <dsp:cNvSpPr/>
      </dsp:nvSpPr>
      <dsp:spPr>
        <a:xfrm>
          <a:off x="646366" y="1619745"/>
          <a:ext cx="3199366" cy="1257604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СВОБОДНЫЕ</a:t>
          </a:r>
        </a:p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100" b="1" i="1" kern="1200" dirty="0" smtClean="0"/>
            <a:t>(неограниченные, бесплатные)</a:t>
          </a:r>
          <a:endParaRPr lang="ru-RU" sz="2100" b="1" i="1" kern="1200" dirty="0"/>
        </a:p>
      </dsp:txBody>
      <dsp:txXfrm>
        <a:off x="646366" y="1619745"/>
        <a:ext cx="3199366" cy="1257604"/>
      </dsp:txXfrm>
    </dsp:sp>
    <dsp:sp modelId="{516293F0-9F74-4B6B-BAF2-2A39A76588E7}">
      <dsp:nvSpPr>
        <dsp:cNvPr id="0" name=""/>
        <dsp:cNvSpPr/>
      </dsp:nvSpPr>
      <dsp:spPr>
        <a:xfrm>
          <a:off x="4065786" y="1410694"/>
          <a:ext cx="3129792" cy="1257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26B679-ADFE-4AA8-AB0B-2E81E68E74F6}">
      <dsp:nvSpPr>
        <dsp:cNvPr id="0" name=""/>
        <dsp:cNvSpPr/>
      </dsp:nvSpPr>
      <dsp:spPr>
        <a:xfrm>
          <a:off x="4285840" y="1619745"/>
          <a:ext cx="3129792" cy="125760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100" b="1" i="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ЭКОНОМИЧЕСКИЕ</a:t>
          </a:r>
        </a:p>
        <a:p>
          <a:pPr lvl="0" algn="ctr" defTabSz="9334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100" b="1" i="1" kern="1200" dirty="0" smtClean="0"/>
            <a:t>(ограниченные, платные)</a:t>
          </a:r>
          <a:endParaRPr lang="ru-RU" sz="2100" b="1" i="1" kern="1200" dirty="0"/>
        </a:p>
      </dsp:txBody>
      <dsp:txXfrm>
        <a:off x="4285840" y="1619745"/>
        <a:ext cx="3129792" cy="1257604"/>
      </dsp:txXfrm>
    </dsp:sp>
    <dsp:sp modelId="{EB79ED4B-15C4-44B4-A3B6-0C3BE1AD3A87}">
      <dsp:nvSpPr>
        <dsp:cNvPr id="0" name=""/>
        <dsp:cNvSpPr/>
      </dsp:nvSpPr>
      <dsp:spPr>
        <a:xfrm>
          <a:off x="2924552" y="3244289"/>
          <a:ext cx="2513486" cy="1257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3EEFAA-C851-431B-99D4-8C93C2639755}">
      <dsp:nvSpPr>
        <dsp:cNvPr id="0" name=""/>
        <dsp:cNvSpPr/>
      </dsp:nvSpPr>
      <dsp:spPr>
        <a:xfrm>
          <a:off x="3144606" y="3453340"/>
          <a:ext cx="2513486" cy="125760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ЧАСТНЫЕ </a:t>
          </a:r>
          <a:endParaRPr lang="ru-RU" sz="2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44606" y="3453340"/>
        <a:ext cx="2513486" cy="1257604"/>
      </dsp:txXfrm>
    </dsp:sp>
    <dsp:sp modelId="{52E5AB6D-02A2-4B07-8A50-2B8678263C03}">
      <dsp:nvSpPr>
        <dsp:cNvPr id="0" name=""/>
        <dsp:cNvSpPr/>
      </dsp:nvSpPr>
      <dsp:spPr>
        <a:xfrm>
          <a:off x="5878146" y="3244289"/>
          <a:ext cx="2458667" cy="1257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E76485-E030-43E0-AE65-EE5D652EC0C6}">
      <dsp:nvSpPr>
        <dsp:cNvPr id="0" name=""/>
        <dsp:cNvSpPr/>
      </dsp:nvSpPr>
      <dsp:spPr>
        <a:xfrm>
          <a:off x="6098199" y="3453340"/>
          <a:ext cx="2458667" cy="1257604"/>
        </a:xfrm>
        <a:prstGeom prst="roundRect">
          <a:avLst>
            <a:gd name="adj" fmla="val 10000"/>
          </a:avLst>
        </a:prstGeom>
        <a:solidFill>
          <a:schemeClr val="accent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ОБЩЕСТВЕННЫЕ</a:t>
          </a:r>
          <a:endParaRPr lang="ru-RU" sz="21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098199" y="3453340"/>
        <a:ext cx="2458667" cy="12576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477CF4-1385-4F9F-9EB2-57C17F1BC00B}">
      <dsp:nvSpPr>
        <dsp:cNvPr id="0" name=""/>
        <dsp:cNvSpPr/>
      </dsp:nvSpPr>
      <dsp:spPr>
        <a:xfrm rot="16200000">
          <a:off x="882098" y="-882098"/>
          <a:ext cx="2520280" cy="4284476"/>
        </a:xfrm>
        <a:prstGeom prst="round1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3000" b="1" i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6200000">
        <a:off x="1197132" y="-1197132"/>
        <a:ext cx="1890210" cy="4284476"/>
      </dsp:txXfrm>
    </dsp:sp>
    <dsp:sp modelId="{02744F19-6375-43F4-9300-433A42031BCA}">
      <dsp:nvSpPr>
        <dsp:cNvPr id="0" name=""/>
        <dsp:cNvSpPr/>
      </dsp:nvSpPr>
      <dsp:spPr>
        <a:xfrm>
          <a:off x="4284476" y="0"/>
          <a:ext cx="4284476" cy="2520280"/>
        </a:xfrm>
        <a:prstGeom prst="round1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32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84476" y="0"/>
        <a:ext cx="4284476" cy="1890210"/>
      </dsp:txXfrm>
    </dsp:sp>
    <dsp:sp modelId="{3A71989A-A4FC-4630-B40F-870F0787DDC7}">
      <dsp:nvSpPr>
        <dsp:cNvPr id="0" name=""/>
        <dsp:cNvSpPr/>
      </dsp:nvSpPr>
      <dsp:spPr>
        <a:xfrm rot="10800000">
          <a:off x="0" y="2520280"/>
          <a:ext cx="4284476" cy="2520280"/>
        </a:xfrm>
        <a:prstGeom prst="round1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32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10800000">
        <a:off x="0" y="3150349"/>
        <a:ext cx="4284476" cy="1890210"/>
      </dsp:txXfrm>
    </dsp:sp>
    <dsp:sp modelId="{12A360E1-B66B-4B97-8163-D4B6AD7FABF5}">
      <dsp:nvSpPr>
        <dsp:cNvPr id="0" name=""/>
        <dsp:cNvSpPr/>
      </dsp:nvSpPr>
      <dsp:spPr>
        <a:xfrm rot="5400000">
          <a:off x="5166574" y="1638181"/>
          <a:ext cx="2520280" cy="4284476"/>
        </a:xfrm>
        <a:prstGeom prst="round1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3200" b="1" kern="1200" dirty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5481609" y="1953216"/>
        <a:ext cx="1890210" cy="4284476"/>
      </dsp:txXfrm>
    </dsp:sp>
    <dsp:sp modelId="{8F842F02-E0B5-4870-B9D9-1F3BCC25BF3E}">
      <dsp:nvSpPr>
        <dsp:cNvPr id="0" name=""/>
        <dsp:cNvSpPr/>
      </dsp:nvSpPr>
      <dsp:spPr>
        <a:xfrm>
          <a:off x="2304251" y="1890209"/>
          <a:ext cx="3960449" cy="1260140"/>
        </a:xfrm>
        <a:prstGeom prst="roundRect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ДОХОДЫ ГОСБЮДЖЕТА</a:t>
          </a:r>
          <a:endParaRPr lang="ru-RU" sz="3200" b="1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304251" y="1890209"/>
        <a:ext cx="3960449" cy="12601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A2AA5F-6EAF-431C-B2EF-65776AE03489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5F3AF-18FB-49EA-8BB4-280D9CD40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9014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Экономическая свобода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– это право каждого человека распоряжаться собственными трудовыми ресурсами и своей собственностью. В экономически свободном обществе люди свободны работать, производить, потреблять и вкладывать капитал в любое законное предприятие. В экономически свободных обществах правительства позволяют рабочей силе, капиталу и товарам перемещаться свободно, и воздерживаются от принуждения или ограничения свободы свыше необходимых пределов.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5F3AF-18FB-49EA-8BB4-280D9CD40B4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Монетари́зм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—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макроэкономическая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теория, согласно которой количество денег в обращении является определяющим фактором развития экономики. 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dirty="0" smtClean="0"/>
              <a:t>Фридман рекомендует совсем отказаться от последовательной денежно-кредитной политики, всё равно приводящей к циклическим колебаниям и придерживаться тактики постоянного наращивания денежной массы. В работе «Монетарная история Соединённых Штатов» (1963) Фридман и Анна Шварц проанализировали роль денег в экономических циклах, в частности, в период Великой депрессии. В дальнейшем Фридман и Шварц опубликовали в соавторстве монументальные исследования «Монетарная статистика Соединённых Штатов» (англ. </a:t>
            </a:r>
            <a:r>
              <a:rPr lang="ru-RU" dirty="0" err="1" smtClean="0"/>
              <a:t>Monetary</a:t>
            </a:r>
            <a:r>
              <a:rPr lang="ru-RU" dirty="0" smtClean="0"/>
              <a:t> </a:t>
            </a:r>
            <a:r>
              <a:rPr lang="ru-RU" dirty="0" err="1" smtClean="0"/>
              <a:t>statistics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United</a:t>
            </a:r>
            <a:r>
              <a:rPr lang="ru-RU" dirty="0" smtClean="0"/>
              <a:t> </a:t>
            </a:r>
            <a:r>
              <a:rPr lang="ru-RU" dirty="0" err="1" smtClean="0"/>
              <a:t>States</a:t>
            </a:r>
            <a:r>
              <a:rPr lang="ru-RU" dirty="0" smtClean="0"/>
              <a:t>, 1970) и «Монетарные тренды в Соединённых Штатах и Соединённом Королевстве» (англ. </a:t>
            </a:r>
            <a:r>
              <a:rPr lang="ru-RU" dirty="0" err="1" smtClean="0"/>
              <a:t>Monetary</a:t>
            </a:r>
            <a:r>
              <a:rPr lang="ru-RU" dirty="0" smtClean="0"/>
              <a:t> </a:t>
            </a:r>
            <a:r>
              <a:rPr lang="ru-RU" dirty="0" err="1" smtClean="0"/>
              <a:t>trends</a:t>
            </a:r>
            <a:r>
              <a:rPr lang="ru-RU" dirty="0" smtClean="0"/>
              <a:t> </a:t>
            </a:r>
            <a:r>
              <a:rPr lang="ru-RU" dirty="0" err="1" smtClean="0"/>
              <a:t>in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United</a:t>
            </a:r>
            <a:r>
              <a:rPr lang="ru-RU" dirty="0" smtClean="0"/>
              <a:t> </a:t>
            </a:r>
            <a:r>
              <a:rPr lang="ru-RU" dirty="0" err="1" smtClean="0"/>
              <a:t>States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the</a:t>
            </a:r>
            <a:r>
              <a:rPr lang="ru-RU" dirty="0" smtClean="0"/>
              <a:t> </a:t>
            </a:r>
            <a:r>
              <a:rPr lang="ru-RU" dirty="0" err="1" smtClean="0"/>
              <a:t>United</a:t>
            </a:r>
            <a:r>
              <a:rPr lang="ru-RU" dirty="0" smtClean="0"/>
              <a:t> </a:t>
            </a:r>
            <a:r>
              <a:rPr lang="ru-RU" dirty="0" err="1" smtClean="0"/>
              <a:t>Kingdom</a:t>
            </a:r>
            <a:r>
              <a:rPr lang="ru-RU" dirty="0" smtClean="0"/>
              <a:t>, 1982).</a:t>
            </a:r>
          </a:p>
          <a:p>
            <a:r>
              <a:rPr lang="ru-RU" dirty="0" smtClean="0"/>
              <a:t>Тем не менее главным своим достижением в экономической теории сам Фридман считает «Теорию потребительской функции», которая утверждает, что люди в своем поведении учитывают не столько текущий доход, сколько долгосрочный.</a:t>
            </a:r>
          </a:p>
          <a:p>
            <a:r>
              <a:rPr lang="ru-RU" dirty="0" smtClean="0"/>
              <a:t>Фридман также известен как последовательный сторонник классического либерализма. В своих книгах «Капитализм и свобода» и «Свобода выбора» он доказывает нежелательность государственного вмешательства в экономику. Несмотря на огромное влияние в американской политике, из 14 пунктов, предложенных им в «Капитализме и свободе», в США реализован только один — отмена обязательного призыва.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5F3AF-18FB-49EA-8BB4-280D9CD40B4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err="1" smtClean="0"/>
              <a:t>Ста́вка</a:t>
            </a:r>
            <a:r>
              <a:rPr lang="ru-RU" dirty="0" smtClean="0"/>
              <a:t> </a:t>
            </a:r>
            <a:r>
              <a:rPr lang="ru-RU" dirty="0" err="1" smtClean="0"/>
              <a:t>рефинанси́рования</a:t>
            </a:r>
            <a:r>
              <a:rPr lang="ru-RU" dirty="0" smtClean="0"/>
              <a:t> — размер процентов в годовом исчислении, подлежащий уплате центральному банку страны за кредиты, предоставленные кредитным организациям.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5F3AF-18FB-49EA-8BB4-280D9CD40B4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Важно!  ЦБ подчиняется Госдуме,</a:t>
            </a:r>
            <a:r>
              <a:rPr lang="ru-RU" baseline="0" dirty="0" smtClean="0"/>
              <a:t> а не Федеральному Собранию.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 ФЗ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 10 июля 2002 года N 86-ФЗ "О Центральном банке Российской Федерации (Банке России)" 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Статья 5.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   Банк России подотчетен Государственной Думе Федерального Собрания Российской Федерации.</a:t>
            </a:r>
          </a:p>
          <a:p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5F3AF-18FB-49EA-8BB4-280D9CD40B4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5F3AF-18FB-49EA-8BB4-280D9CD40B40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5F3AF-18FB-49EA-8BB4-280D9CD40B4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Дефицит бюджета – это государственный долг.</a:t>
            </a:r>
          </a:p>
          <a:p>
            <a:r>
              <a:rPr lang="ru-RU" dirty="0" err="1" smtClean="0"/>
              <a:t>Са́льдо</a:t>
            </a:r>
            <a:r>
              <a:rPr lang="ru-RU" dirty="0" smtClean="0"/>
              <a:t> (итал. </a:t>
            </a:r>
            <a:r>
              <a:rPr lang="ru-RU" dirty="0" err="1" smtClean="0"/>
              <a:t>saldo</a:t>
            </a:r>
            <a:r>
              <a:rPr lang="ru-RU" smtClean="0"/>
              <a:t> — расчёт, остаток) — разность между поступлениями и расходами за определённый промежуток времени.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5F3AF-18FB-49EA-8BB4-280D9CD40B4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14CF9-E9BD-418A-ADF3-422B4C14B2B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8F731-9B32-4308-B1AA-ABF6A2CCA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vestikavkaza.ru/upload/nvk/Vyzovy-rossiyskoy-ekonomiki-tseny-na-neft-i-ottok-kapitala-vzglyady-ekspertov-russ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3169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179512" y="1772816"/>
            <a:ext cx="7560840" cy="86409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ГОСУДАРСТВА В ЭКОНОМИКЕ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http://egiazaryan.info/sites/default/files/crysis0912.jpg?132344257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653136"/>
            <a:ext cx="3240782" cy="207111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188640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 ГОСУДАРСТВЕННОГО РЕГУЛИРОВАНИЯ  ЭКОНОМИКИ</a:t>
            </a:r>
            <a:endParaRPr lang="ru-RU" sz="3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1628800"/>
            <a:ext cx="3672408" cy="115212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ПРЯМЫЕ</a:t>
            </a:r>
          </a:p>
          <a:p>
            <a:pPr algn="ctr"/>
            <a:r>
              <a:rPr lang="ru-RU" sz="2400" b="1" i="1" dirty="0" smtClean="0"/>
              <a:t>(административные)</a:t>
            </a:r>
            <a:endParaRPr lang="ru-RU" sz="2400" b="1" i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1628800"/>
            <a:ext cx="3672408" cy="115212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КОСВЕННЫЕ</a:t>
            </a:r>
          </a:p>
          <a:p>
            <a:pPr algn="ctr"/>
            <a:r>
              <a:rPr lang="ru-RU" sz="2400" b="1" i="1" dirty="0" smtClean="0"/>
              <a:t>(экономические)</a:t>
            </a:r>
            <a:endParaRPr lang="ru-RU" sz="24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2924944"/>
            <a:ext cx="3528392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принятие законов, касающихся рынка (напр. антимонопольных)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расширение государственного сектора в экономике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004048" y="2924944"/>
            <a:ext cx="3528392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бюджетно-налоговая политика (фискальная политика)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монетарная политика (увеличение-уменьшение денежной массы в обращении)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государственные заказы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кредитование предприятий</a:t>
            </a:r>
            <a:endParaRPr lang="ru-RU" sz="20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3779912" y="1340768"/>
            <a:ext cx="0" cy="792088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220072" y="1340768"/>
            <a:ext cx="0" cy="792088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http://3.bp.blogspot.com/_f8xldm440Jc/TCs9RpwLBSI/AAAAAAAAAB4/TAvQ_do88bQ/s1600/milton_fried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276872"/>
            <a:ext cx="2257200" cy="30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0801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СПОРЫ О СПОСОБАХ И МАСШТАБАХ ВМЕШАТЕЛЬСТВА  ГОСУДАРСТВА В ЭКОНОМИКУ</a:t>
            </a:r>
            <a:endParaRPr lang="ru-RU" sz="28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5517232"/>
            <a:ext cx="3168352" cy="122413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b="1" dirty="0">
                <a:latin typeface="Calibri" pitchFamily="34" charset="0"/>
                <a:cs typeface="Calibri" pitchFamily="34" charset="0"/>
              </a:rPr>
              <a:t>Ми́лтон </a:t>
            </a:r>
            <a:r>
              <a:rPr lang="vi-VN" b="1" dirty="0" smtClean="0">
                <a:latin typeface="Calibri" pitchFamily="34" charset="0"/>
                <a:cs typeface="Calibri" pitchFamily="34" charset="0"/>
              </a:rPr>
              <a:t>Фри́дман</a:t>
            </a:r>
            <a:endParaRPr lang="ru-RU" b="1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b="1" i="1" dirty="0" smtClean="0"/>
              <a:t>(1912 -</a:t>
            </a:r>
            <a:r>
              <a:rPr lang="ru-RU" b="1" i="1" dirty="0"/>
              <a:t> </a:t>
            </a:r>
            <a:r>
              <a:rPr lang="ru-RU" b="1" i="1" dirty="0" smtClean="0"/>
              <a:t>2006)</a:t>
            </a:r>
            <a:r>
              <a:rPr lang="ru-RU" b="1" i="1" dirty="0"/>
              <a:t> </a:t>
            </a:r>
            <a:endParaRPr lang="ru-RU" b="1" i="1" dirty="0" smtClean="0"/>
          </a:p>
          <a:p>
            <a:pPr algn="ctr"/>
            <a:r>
              <a:rPr lang="ru-RU" sz="1200" b="1" i="1" dirty="0"/>
              <a:t>американский экономист, лауреат Нобелевской премии 1976 года</a:t>
            </a:r>
            <a:r>
              <a:rPr lang="ru-RU" sz="1200" b="1" i="1" dirty="0" smtClean="0"/>
              <a:t>.</a:t>
            </a:r>
            <a:endParaRPr lang="ru-RU" sz="1200" b="1" i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268760"/>
            <a:ext cx="3672408" cy="79208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МОНЕТАРИСТЫ</a:t>
            </a:r>
            <a:endParaRPr lang="ru-RU" sz="24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635896" y="1052736"/>
            <a:ext cx="0" cy="792088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5536" y="2132856"/>
            <a:ext cx="3384376" cy="33239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Максимально освободить экономику от контроля государства.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Сократить налоги и государственные расходы.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Дать возможность рынку самому регулировать производство товаров и их обмен.</a:t>
            </a:r>
            <a:endParaRPr lang="ru-RU" sz="2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20072" y="1268760"/>
            <a:ext cx="3672408" cy="79208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z="2400" b="1" dirty="0" smtClean="0">
                <a:latin typeface="Calibri" pitchFamily="34" charset="0"/>
                <a:cs typeface="Calibri" pitchFamily="34" charset="0"/>
              </a:rPr>
              <a:t>КЕЙНСИАН</a:t>
            </a: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ЦЫ</a:t>
            </a:r>
            <a:r>
              <a:rPr lang="vi-VN" sz="2400" dirty="0">
                <a:latin typeface="Calibri" pitchFamily="34" charset="0"/>
                <a:cs typeface="Calibri" pitchFamily="34" charset="0"/>
              </a:rPr>
              <a:t> </a:t>
            </a:r>
            <a:endParaRPr lang="ru-RU" sz="2400" b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580112" y="1052736"/>
            <a:ext cx="0" cy="792088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5580112" y="5517232"/>
            <a:ext cx="3168352" cy="122413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b="1" dirty="0" smtClean="0">
                <a:latin typeface="Calibri" pitchFamily="34" charset="0"/>
                <a:cs typeface="Calibri" pitchFamily="34" charset="0"/>
              </a:rPr>
              <a:t>Джон 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vi-VN" b="1" dirty="0" smtClean="0">
                <a:latin typeface="Calibri" pitchFamily="34" charset="0"/>
                <a:cs typeface="Calibri" pitchFamily="34" charset="0"/>
              </a:rPr>
              <a:t>Кейн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с</a:t>
            </a:r>
          </a:p>
          <a:p>
            <a:pPr algn="ctr"/>
            <a:r>
              <a:rPr lang="ru-RU" b="1" i="1" dirty="0" smtClean="0">
                <a:latin typeface="Calibri" pitchFamily="34" charset="0"/>
                <a:cs typeface="Calibri" pitchFamily="34" charset="0"/>
              </a:rPr>
              <a:t>(1883 – 1946)</a:t>
            </a:r>
          </a:p>
          <a:p>
            <a:pPr algn="ctr"/>
            <a:r>
              <a:rPr lang="ru-RU" sz="1200" b="1" i="1" dirty="0" smtClean="0">
                <a:latin typeface="Calibri" pitchFamily="34" charset="0"/>
                <a:cs typeface="Calibri" pitchFamily="34" charset="0"/>
              </a:rPr>
              <a:t>английский экономист, </a:t>
            </a:r>
            <a:r>
              <a:rPr lang="ru-RU" sz="1200" b="1" i="1" dirty="0">
                <a:latin typeface="Calibri" pitchFamily="34" charset="0"/>
                <a:cs typeface="Calibri" pitchFamily="34" charset="0"/>
              </a:rPr>
              <a:t>основатель </a:t>
            </a:r>
            <a:r>
              <a:rPr lang="ru-RU" sz="1200" b="1" i="1" dirty="0" err="1">
                <a:latin typeface="Calibri" pitchFamily="34" charset="0"/>
                <a:cs typeface="Calibri" pitchFamily="34" charset="0"/>
              </a:rPr>
              <a:t>кейнсианского</a:t>
            </a:r>
            <a:r>
              <a:rPr lang="ru-RU" sz="1200" b="1" i="1" dirty="0">
                <a:latin typeface="Calibri" pitchFamily="34" charset="0"/>
                <a:cs typeface="Calibri" pitchFamily="34" charset="0"/>
              </a:rPr>
              <a:t> направления </a:t>
            </a:r>
            <a:endParaRPr lang="ru-RU" sz="1200" b="1" i="1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1200" b="1" i="1" dirty="0" smtClean="0">
                <a:latin typeface="Calibri" pitchFamily="34" charset="0"/>
                <a:cs typeface="Calibri" pitchFamily="34" charset="0"/>
              </a:rPr>
              <a:t>в </a:t>
            </a:r>
            <a:r>
              <a:rPr lang="ru-RU" sz="1200" b="1" i="1" dirty="0">
                <a:latin typeface="Calibri" pitchFamily="34" charset="0"/>
                <a:cs typeface="Calibri" pitchFamily="34" charset="0"/>
              </a:rPr>
              <a:t>экономической </a:t>
            </a:r>
            <a:r>
              <a:rPr lang="ru-RU" sz="1200" b="1" i="1" dirty="0" smtClean="0">
                <a:latin typeface="Calibri" pitchFamily="34" charset="0"/>
                <a:cs typeface="Calibri" pitchFamily="34" charset="0"/>
              </a:rPr>
              <a:t>теории.</a:t>
            </a:r>
            <a:endParaRPr lang="ru-RU" sz="1200" b="1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4581" name="Picture 5" descr="http://i.dailymail.co.uk/i/pix/2008/11/25/article-1089147-001FF21400000258-627_468x6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276872"/>
            <a:ext cx="2331941" cy="30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5364088" y="2132856"/>
            <a:ext cx="3528392" cy="33239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58775" indent="-358775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Необходимо большее вмешательство государства в экономику.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775" indent="-358775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Государство должно регулировать экономику через активную финансовую политику, стимулирующую спрос,     а значит и создание новых рабочих мест.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E:\КОМПЛЕКТЫ ДЛЯ УРОКОВ\11 класс обществознание БАЗА\голь государства в экономике иллюстрации\банковская система страны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88640"/>
            <a:ext cx="9144000" cy="5297977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323528" y="5733256"/>
            <a:ext cx="2880320" cy="936104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ЦБ</a:t>
            </a:r>
            <a:endParaRPr lang="ru-RU" sz="36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5733256"/>
            <a:ext cx="4104456" cy="936104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КОММЕРЧЕСКИЕ БАНКИ</a:t>
            </a:r>
          </a:p>
          <a:p>
            <a:pPr algn="ctr"/>
            <a:r>
              <a:rPr lang="ru-RU" sz="2000" b="1" i="1" dirty="0" smtClean="0"/>
              <a:t>(все остальные)</a:t>
            </a:r>
            <a:endParaRPr lang="ru-RU" sz="2000" b="1" i="1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1835696" y="2924944"/>
            <a:ext cx="0" cy="2880320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7020272" y="3140968"/>
            <a:ext cx="0" cy="2664296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484784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МОНЕТАРНАЯ ПОЛИТИКА  </a:t>
            </a:r>
            <a:r>
              <a:rPr lang="ru-RU" sz="2400" b="1" dirty="0" smtClean="0"/>
              <a:t>- контроль над 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денежной массой </a:t>
            </a:r>
            <a:r>
              <a:rPr lang="ru-RU" sz="2400" b="1" dirty="0" smtClean="0"/>
              <a:t>в экономике для воздействия </a:t>
            </a:r>
            <a:r>
              <a:rPr lang="ru-RU" sz="2400" b="1" dirty="0"/>
              <a:t>на совокупный спрос. </a:t>
            </a:r>
            <a:endParaRPr lang="ru-RU" sz="2400" b="1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ДЕНЕЖНО-КРЕДИТНАЯ </a:t>
            </a:r>
            <a:b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(МОНЕТАРНАЯ) ПОЛИТИКА</a:t>
            </a:r>
            <a:endParaRPr lang="ru-RU" sz="36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348880"/>
            <a:ext cx="3960440" cy="42473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Изменение ставки рефинансирования (удешевление-удорожание кредитов).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Установление нормы обязательных резервов коммерческих банков (увеличение-уменьшение количества выдаваемых кредитов).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Продажа-покупка государственных ценных бумаг.</a:t>
            </a:r>
            <a:endParaRPr lang="ru-RU" sz="2000" b="1" dirty="0"/>
          </a:p>
        </p:txBody>
      </p:sp>
      <p:pic>
        <p:nvPicPr>
          <p:cNvPr id="30729" name="Picture 9" descr="http://scoringlab.ru/assets/images/bank-russi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2420888"/>
            <a:ext cx="4865403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4788024" y="5373216"/>
            <a:ext cx="3456384" cy="1368152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Монетарная политика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осуществляется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Центральным банком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(ЦБ)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ЦЕНТРАЛЬНЫЙ БАНК</a:t>
            </a:r>
            <a:endParaRPr lang="ru-RU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149019"/>
            <a:ext cx="446449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эмиссионная</a:t>
            </a:r>
            <a:r>
              <a:rPr lang="ru-RU" sz="2000" b="1" dirty="0"/>
              <a:t> </a:t>
            </a:r>
            <a:r>
              <a:rPr lang="ru-RU" sz="2000" b="1" dirty="0" smtClean="0"/>
              <a:t>монополия </a:t>
            </a:r>
            <a:r>
              <a:rPr lang="ru-RU" sz="2000" b="1" dirty="0"/>
              <a:t>в отношении </a:t>
            </a:r>
            <a:r>
              <a:rPr lang="ru-RU" sz="2000" b="1" dirty="0" smtClean="0"/>
              <a:t>банкнот (только ЦБ осуществляет денежную эмиссию);</a:t>
            </a:r>
            <a:endParaRPr lang="ru-RU" sz="2000" b="1" dirty="0"/>
          </a:p>
          <a:p>
            <a:pPr marL="360363" indent="-360363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является </a:t>
            </a:r>
            <a:r>
              <a:rPr lang="ru-RU" sz="2000" b="1" dirty="0"/>
              <a:t>«банком банков</a:t>
            </a:r>
            <a:r>
              <a:rPr lang="ru-RU" sz="2000" b="1" dirty="0" smtClean="0"/>
              <a:t>», т.е расчетным </a:t>
            </a:r>
            <a:r>
              <a:rPr lang="ru-RU" sz="2000" b="1" dirty="0"/>
              <a:t>центром банковской системы, </a:t>
            </a:r>
            <a:r>
              <a:rPr lang="ru-RU" sz="2000" b="1" dirty="0" smtClean="0"/>
              <a:t>предоставляет </a:t>
            </a:r>
            <a:r>
              <a:rPr lang="ru-RU" sz="2000" b="1" dirty="0"/>
              <a:t>ей кредиты, в некоторых странах </a:t>
            </a:r>
            <a:r>
              <a:rPr lang="ru-RU" sz="2000" b="1" dirty="0" smtClean="0"/>
              <a:t>осуществляет </a:t>
            </a:r>
            <a:r>
              <a:rPr lang="ru-RU" sz="2000" b="1" dirty="0"/>
              <a:t>надзор за деятельностью банков;</a:t>
            </a:r>
          </a:p>
          <a:p>
            <a:pPr marL="360363" indent="-360363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является </a:t>
            </a:r>
            <a:r>
              <a:rPr lang="ru-RU" sz="2000" b="1" dirty="0"/>
              <a:t>банком правительства;</a:t>
            </a:r>
          </a:p>
          <a:p>
            <a:pPr marL="360363" indent="-360363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проводит </a:t>
            </a:r>
            <a:r>
              <a:rPr lang="ru-RU" sz="2000" b="1" dirty="0"/>
              <a:t>денежно-кредитное </a:t>
            </a:r>
            <a:r>
              <a:rPr lang="ru-RU" sz="2000" b="1" dirty="0" smtClean="0"/>
              <a:t>регулирование;</a:t>
            </a:r>
          </a:p>
          <a:p>
            <a:pPr marL="360363" indent="-360363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000" b="1" dirty="0" smtClean="0"/>
              <a:t>хранит золотовалютные резервы страны.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36712"/>
            <a:ext cx="86409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ЦЕНТРАЛЬНЫЙ БАНК</a:t>
            </a:r>
            <a:r>
              <a:rPr lang="ru-RU" sz="2400" b="1" dirty="0" smtClean="0"/>
              <a:t> </a:t>
            </a:r>
            <a:r>
              <a:rPr lang="ru-RU" sz="2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(ЦБ) </a:t>
            </a:r>
            <a:r>
              <a:rPr lang="ru-RU" sz="2400" b="1" dirty="0" smtClean="0"/>
              <a:t>- </a:t>
            </a:r>
            <a:r>
              <a:rPr lang="ru-RU" sz="2000" b="1" dirty="0" smtClean="0"/>
              <a:t>главный регулирующий орган кредитной системы страны или группы стран.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628800"/>
            <a:ext cx="4176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indent="-360363"/>
            <a:r>
              <a:rPr lang="ru-RU" sz="28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БАЗОВЫЕ ФУНКЦИИ ЦБ:</a:t>
            </a:r>
          </a:p>
        </p:txBody>
      </p:sp>
      <p:pic>
        <p:nvPicPr>
          <p:cNvPr id="33794" name="Picture 2" descr="http://upload.wikimedia.org/wikipedia/commons/a/ad/Moscow%2C_Neglinnaya_12%2C_Central_Bank.jpg?uselang=ru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916832"/>
            <a:ext cx="3960440" cy="4257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436096" y="5877272"/>
            <a:ext cx="3168352" cy="79208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ЦБ </a:t>
            </a:r>
            <a:r>
              <a:rPr lang="ru-RU" b="1" dirty="0" err="1" smtClean="0">
                <a:latin typeface="Calibri" pitchFamily="34" charset="0"/>
                <a:cs typeface="Calibri" pitchFamily="34" charset="0"/>
              </a:rPr>
              <a:t>Россиской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 Федерации</a:t>
            </a:r>
          </a:p>
          <a:p>
            <a:pPr algn="ctr"/>
            <a:r>
              <a:rPr lang="ru-RU" sz="1400" b="1" i="1" dirty="0" smtClean="0">
                <a:latin typeface="Calibri" pitchFamily="34" charset="0"/>
                <a:cs typeface="Calibri" pitchFamily="34" charset="0"/>
              </a:rPr>
              <a:t>(Банк </a:t>
            </a:r>
            <a:r>
              <a:rPr lang="ru-RU" sz="1400" b="1" i="1" dirty="0">
                <a:latin typeface="Calibri" pitchFamily="34" charset="0"/>
                <a:cs typeface="Calibri" pitchFamily="34" charset="0"/>
              </a:rPr>
              <a:t>Р</a:t>
            </a:r>
            <a:r>
              <a:rPr lang="ru-RU" sz="1400" b="1" i="1" dirty="0" smtClean="0">
                <a:latin typeface="Calibri" pitchFamily="34" charset="0"/>
                <a:cs typeface="Calibri" pitchFamily="34" charset="0"/>
              </a:rPr>
              <a:t>оссии)</a:t>
            </a:r>
            <a:endParaRPr lang="ru-RU" sz="1400" b="1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3796" name="Picture 4" descr="http://upload.wikimedia.org/wikipedia/commons/thumb/a/a8/London.bankofengland.arp.jpg/1256px-London.bankofengland.arp.jpg?uselang=ru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2204864"/>
            <a:ext cx="4065639" cy="3314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5436096" y="5877272"/>
            <a:ext cx="3168352" cy="79208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alibri" pitchFamily="34" charset="0"/>
                <a:cs typeface="Calibri" pitchFamily="34" charset="0"/>
              </a:rPr>
              <a:t>Банк Англии</a:t>
            </a:r>
            <a:endParaRPr lang="ru-RU" sz="1200" b="1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3798" name="Picture 6" descr="http://upload.wikimedia.org/wikipedia/commons/f/f4/Federal_Reserve.jpg?uselang=ru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2420888"/>
            <a:ext cx="4320480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5436096" y="5877272"/>
            <a:ext cx="3168352" cy="79208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Федеральная резервная система США </a:t>
            </a:r>
            <a:endParaRPr lang="ru-RU" sz="12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2204864"/>
            <a:ext cx="4320480" cy="4536504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ru-RU" sz="2400" dirty="0" smtClean="0"/>
              <a:t>ЦБ РФ:</a:t>
            </a:r>
          </a:p>
          <a:p>
            <a:pPr marL="360363" indent="-360363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400" dirty="0" smtClean="0"/>
              <a:t>является государственным банком</a:t>
            </a:r>
          </a:p>
          <a:p>
            <a:pPr marL="360363" indent="-360363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400" dirty="0" smtClean="0"/>
              <a:t>является федеральной собственностью</a:t>
            </a:r>
          </a:p>
          <a:p>
            <a:pPr marL="360363" indent="-360363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400" dirty="0" smtClean="0"/>
              <a:t>подотчетен лишь Государственной Думе</a:t>
            </a:r>
          </a:p>
          <a:p>
            <a:pPr marL="360363" indent="-360363">
              <a:spcAft>
                <a:spcPts val="600"/>
              </a:spcAft>
              <a:buFont typeface="Wingdings" pitchFamily="2" charset="2"/>
              <a:buChar char="ü"/>
            </a:pPr>
            <a:r>
              <a:rPr lang="ru-RU" sz="2400" dirty="0" smtClean="0"/>
              <a:t>не подчиняется Правительству РФ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E:\КОМПЛЕКТЫ ДЛЯ УРОКОВ\11 класс обществознание БАЗА\голь государства в экономике иллюстрации\налоговая инспекц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4293096"/>
            <a:ext cx="3818995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4" name="Picture 6" descr="E:\КОМПЛЕКТЫ ДЛЯ УРОКОВ\11 класс обществознание БАЗА\голь государства в экономике иллюстрации\министр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3140968"/>
            <a:ext cx="3842792" cy="23910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941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БЮДЖЕТНО-НАЛОГОВАЯ (ФИСКАЛЬНАЯ) ПОЛИТИКА</a:t>
            </a:r>
            <a:endParaRPr lang="ru-RU" sz="36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2492896"/>
            <a:ext cx="3818996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323528" y="1196752"/>
            <a:ext cx="84249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ГОСУДАРСТВЕННЫЙ БЮДЖЕТ - </a:t>
            </a:r>
            <a:r>
              <a:rPr lang="ru-RU" sz="2200" b="1" dirty="0" smtClean="0"/>
              <a:t>важнейший финансовый </a:t>
            </a:r>
          </a:p>
          <a:p>
            <a:r>
              <a:rPr lang="ru-RU" sz="2200" b="1" dirty="0" smtClean="0"/>
              <a:t>документ страны, сводный план доходов и расходов государства.</a:t>
            </a:r>
            <a:endParaRPr lang="ru-RU" sz="2200" b="1" i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251520" y="4941168"/>
            <a:ext cx="2232248" cy="936104"/>
          </a:xfrm>
          <a:prstGeom prst="wedgeRoundRectCallout">
            <a:avLst>
              <a:gd name="adj1" fmla="val -4336"/>
              <a:gd name="adj2" fmla="val -107964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ПРИНИМАЕТСЯ ПАРЛАМЕНТОМ</a:t>
            </a: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2555776" y="5733256"/>
            <a:ext cx="2376264" cy="936104"/>
          </a:xfrm>
          <a:prstGeom prst="wedgeRoundRectCallout">
            <a:avLst>
              <a:gd name="adj1" fmla="val -4336"/>
              <a:gd name="adj2" fmla="val -107964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ИСПОЛНЯЕТСЯ ПРАВИТЕЛЬСТВОМ</a:t>
            </a:r>
          </a:p>
        </p:txBody>
      </p:sp>
      <p:sp>
        <p:nvSpPr>
          <p:cNvPr id="15" name="Скругленная прямоугольная выноска 14"/>
          <p:cNvSpPr/>
          <p:nvPr/>
        </p:nvSpPr>
        <p:spPr>
          <a:xfrm>
            <a:off x="6228184" y="2132856"/>
            <a:ext cx="2736304" cy="936104"/>
          </a:xfrm>
          <a:prstGeom prst="wedgeRoundRectCallout">
            <a:avLst>
              <a:gd name="adj1" fmla="val 8196"/>
              <a:gd name="adj2" fmla="val 185080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ПОПОЛНЯЕТСЯ НАЛОГАМИ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88640"/>
            <a:ext cx="79928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БЮДЖЕТНО-НАЛОГОВАЯ </a:t>
            </a:r>
          </a:p>
          <a:p>
            <a:pPr algn="ctr"/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(ФИСКАЛЬНАЯ) ПОЛИТИКА</a:t>
            </a:r>
            <a:endParaRPr lang="ru-RU" sz="3200" dirty="0"/>
          </a:p>
        </p:txBody>
      </p:sp>
      <p:graphicFrame>
        <p:nvGraphicFramePr>
          <p:cNvPr id="6" name="Схема 5"/>
          <p:cNvGraphicFramePr/>
          <p:nvPr/>
        </p:nvGraphicFramePr>
        <p:xfrm>
          <a:off x="323528" y="1556792"/>
          <a:ext cx="8568952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Группа 6"/>
          <p:cNvGrpSpPr/>
          <p:nvPr/>
        </p:nvGrpSpPr>
        <p:grpSpPr>
          <a:xfrm>
            <a:off x="323528" y="1556792"/>
            <a:ext cx="4284477" cy="2520280"/>
            <a:chOff x="-1" y="0"/>
            <a:chExt cx="4284477" cy="2520280"/>
          </a:xfrm>
        </p:grpSpPr>
        <p:sp>
          <p:nvSpPr>
            <p:cNvPr id="8" name="Прямоугольник с одним скругленным углом 7"/>
            <p:cNvSpPr/>
            <p:nvPr/>
          </p:nvSpPr>
          <p:spPr>
            <a:xfrm rot="16200000">
              <a:off x="882098" y="-882098"/>
              <a:ext cx="2520280" cy="4284476"/>
            </a:xfrm>
            <a:prstGeom prst="round1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Прямоугольник 8"/>
            <p:cNvSpPr/>
            <p:nvPr/>
          </p:nvSpPr>
          <p:spPr>
            <a:xfrm rot="21600000">
              <a:off x="-1" y="1"/>
              <a:ext cx="4284476" cy="1890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7584" tIns="227584" rIns="227584" bIns="227584" numCol="1" spcCol="1270" anchor="ctr" anchorCtr="0">
              <a:noAutofit/>
            </a:bodyPr>
            <a:lstStyle/>
            <a:p>
              <a:pPr lvl="0" algn="ctr" defTabSz="14224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2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НАЛОГИ</a:t>
              </a:r>
            </a:p>
            <a:p>
              <a:pPr lvl="0" algn="ctr" defTabSz="14224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000" b="1" i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(прямые</a:t>
              </a:r>
            </a:p>
            <a:p>
              <a:pPr lvl="0" algn="ctr" defTabSz="14224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000" b="1" i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и косвенные)</a:t>
              </a:r>
              <a:endParaRPr lang="ru-RU" sz="3000" b="1" i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4644008" y="1556792"/>
            <a:ext cx="4284476" cy="2520280"/>
            <a:chOff x="4284476" y="0"/>
            <a:chExt cx="4284476" cy="2520280"/>
          </a:xfrm>
        </p:grpSpPr>
        <p:sp>
          <p:nvSpPr>
            <p:cNvPr id="14" name="Прямоугольник с одним скругленным углом 13"/>
            <p:cNvSpPr/>
            <p:nvPr/>
          </p:nvSpPr>
          <p:spPr>
            <a:xfrm>
              <a:off x="4284476" y="0"/>
              <a:ext cx="4284476" cy="2520280"/>
            </a:xfrm>
            <a:prstGeom prst="round1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750088"/>
                <a:satOff val="-5627"/>
                <a:lumOff val="-915"/>
                <a:alphaOff val="0"/>
              </a:schemeClr>
            </a:fillRef>
            <a:effectRef idx="1">
              <a:schemeClr val="accent3">
                <a:hueOff val="3750088"/>
                <a:satOff val="-5627"/>
                <a:lumOff val="-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4284476" y="0"/>
              <a:ext cx="4284476" cy="1890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3360" tIns="213360" rIns="213360" bIns="213360" numCol="1" spcCol="1270" anchor="ctr" anchorCtr="0">
              <a:noAutofit/>
            </a:bodyPr>
            <a:lstStyle/>
            <a:p>
              <a:pPr lvl="0" algn="ctr" defTabSz="13335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0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ТОРГОВЛЯ ПРИРОДНЫМИ РЕСУРСАМИ</a:t>
              </a:r>
              <a:endParaRPr lang="ru-RU" sz="30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644008" y="4077072"/>
            <a:ext cx="4284476" cy="2520280"/>
            <a:chOff x="4284476" y="2520279"/>
            <a:chExt cx="4284476" cy="2520280"/>
          </a:xfrm>
        </p:grpSpPr>
        <p:sp>
          <p:nvSpPr>
            <p:cNvPr id="17" name="Прямоугольник с одним скругленным углом 16"/>
            <p:cNvSpPr/>
            <p:nvPr/>
          </p:nvSpPr>
          <p:spPr>
            <a:xfrm rot="5400000">
              <a:off x="5166574" y="1638181"/>
              <a:ext cx="2520280" cy="4284476"/>
            </a:xfrm>
            <a:prstGeom prst="round1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50264"/>
                <a:satOff val="-16880"/>
                <a:lumOff val="-2745"/>
                <a:alphaOff val="0"/>
              </a:schemeClr>
            </a:fillRef>
            <a:effectRef idx="1">
              <a:schemeClr val="accent3">
                <a:hueOff val="11250264"/>
                <a:satOff val="-16880"/>
                <a:lumOff val="-274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4284476" y="3150349"/>
              <a:ext cx="4284476" cy="1890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3360" tIns="213360" rIns="213360" bIns="213360" numCol="1" spcCol="1270" anchor="ctr" anchorCtr="0">
              <a:noAutofit/>
            </a:bodyPr>
            <a:lstStyle/>
            <a:p>
              <a:pPr lvl="0" algn="ctr" defTabSz="13335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0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ВНУТРЕННИЕ </a:t>
              </a:r>
            </a:p>
            <a:p>
              <a:pPr lvl="0" algn="ctr" defTabSz="13335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0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 ВНЕШНИЕ  </a:t>
              </a:r>
            </a:p>
            <a:p>
              <a:pPr lvl="0" algn="ctr" defTabSz="13335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0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ЗАЙМЫ</a:t>
              </a:r>
              <a:endParaRPr lang="ru-RU" sz="30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23528" y="4077072"/>
            <a:ext cx="4284476" cy="2520280"/>
            <a:chOff x="0" y="2520280"/>
            <a:chExt cx="4284476" cy="2520280"/>
          </a:xfrm>
        </p:grpSpPr>
        <p:sp>
          <p:nvSpPr>
            <p:cNvPr id="23" name="Прямоугольник с одним скругленным углом 22"/>
            <p:cNvSpPr/>
            <p:nvPr/>
          </p:nvSpPr>
          <p:spPr>
            <a:xfrm rot="10800000">
              <a:off x="0" y="2520280"/>
              <a:ext cx="4284476" cy="2520280"/>
            </a:xfrm>
            <a:prstGeom prst="round1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7500176"/>
                <a:satOff val="-11253"/>
                <a:lumOff val="-1830"/>
                <a:alphaOff val="0"/>
              </a:schemeClr>
            </a:fillRef>
            <a:effectRef idx="1">
              <a:schemeClr val="accent3">
                <a:hueOff val="7500176"/>
                <a:satOff val="-11253"/>
                <a:lumOff val="-183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Прямоугольник 23"/>
            <p:cNvSpPr/>
            <p:nvPr/>
          </p:nvSpPr>
          <p:spPr>
            <a:xfrm rot="21600000">
              <a:off x="0" y="3150349"/>
              <a:ext cx="4284476" cy="18902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13360" tIns="213360" rIns="213360" bIns="213360" numCol="1" spcCol="1270" anchor="ctr" anchorCtr="0">
              <a:noAutofit/>
            </a:bodyPr>
            <a:lstStyle/>
            <a:p>
              <a:pPr lvl="0" algn="ctr" defTabSz="13335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0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ДОХОДЫ </a:t>
              </a:r>
            </a:p>
            <a:p>
              <a:pPr lvl="0" algn="ctr" defTabSz="13335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ru-RU" sz="3000" b="1" kern="12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ОТ ГОСУДАРСТВЕННЫХ ПРЕДПРИЯТИЙ</a:t>
              </a:r>
              <a:endParaRPr lang="ru-RU" sz="3000" b="1" kern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2627784" y="3429000"/>
            <a:ext cx="3960449" cy="1260140"/>
            <a:chOff x="2304251" y="1890209"/>
            <a:chExt cx="3960449" cy="1260140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2304251" y="1890209"/>
              <a:ext cx="3960449" cy="1260140"/>
            </a:xfrm>
            <a:prstGeom prst="roundRect">
              <a:avLst/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Скругленный прямоугольник 4"/>
            <p:cNvSpPr/>
            <p:nvPr/>
          </p:nvSpPr>
          <p:spPr>
            <a:xfrm>
              <a:off x="2365766" y="1951724"/>
              <a:ext cx="3837419" cy="11371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0" tIns="114300" rIns="114300" bIns="114300" numCol="1" spcCol="1270" anchor="ctr" anchorCtr="0">
              <a:noAutofit/>
            </a:bodyPr>
            <a:lstStyle/>
            <a:p>
              <a:pPr lvl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000" b="1" i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ДОХОДЫ ГОСБЮДЖЕТА</a:t>
              </a:r>
              <a:endParaRPr lang="ru-RU" sz="3000" b="1" i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E:\КОМПЛЕКТЫ ДЛЯ УРОКОВ\11 класс обществознание БАЗА\голь государства в экономике иллюстрации\государственный бюджет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32997"/>
            <a:ext cx="9151753" cy="5325003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23528" y="2996952"/>
            <a:ext cx="3456384" cy="187220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ли назвать дефицит </a:t>
            </a:r>
          </a:p>
          <a:p>
            <a:pPr algn="ctr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бюджета  государственным долгом?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260648"/>
            <a:ext cx="1008112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547664" y="116632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Определите по диаграмме:</a:t>
            </a:r>
          </a:p>
          <a:p>
            <a:pPr marL="360363" indent="-360363">
              <a:buFont typeface="Wingdings" pitchFamily="2" charset="2"/>
              <a:buChar char="ü"/>
            </a:pPr>
            <a:r>
              <a:rPr lang="ru-RU" sz="2000" b="1" i="1" dirty="0" smtClean="0">
                <a:solidFill>
                  <a:srgbClr val="002060"/>
                </a:solidFill>
              </a:rPr>
              <a:t>в каком году бюджет РФ был </a:t>
            </a:r>
            <a:r>
              <a:rPr lang="ru-RU" sz="2000" b="1" i="1" dirty="0" err="1" smtClean="0">
                <a:solidFill>
                  <a:srgbClr val="002060"/>
                </a:solidFill>
              </a:rPr>
              <a:t>профицитным</a:t>
            </a:r>
            <a:r>
              <a:rPr lang="ru-RU" sz="2000" b="1" i="1" dirty="0" smtClean="0">
                <a:solidFill>
                  <a:srgbClr val="002060"/>
                </a:solidFill>
              </a:rPr>
              <a:t>?</a:t>
            </a:r>
          </a:p>
          <a:p>
            <a:pPr marL="360363" indent="-360363">
              <a:buFont typeface="Wingdings" pitchFamily="2" charset="2"/>
              <a:buChar char="ü"/>
            </a:pPr>
            <a:r>
              <a:rPr lang="ru-RU" sz="2000" b="1" i="1" dirty="0" smtClean="0">
                <a:solidFill>
                  <a:srgbClr val="002060"/>
                </a:solidFill>
              </a:rPr>
              <a:t>в каком году бюджет РФ был дефицитным?</a:t>
            </a:r>
          </a:p>
          <a:p>
            <a:pPr marL="360363" indent="-360363">
              <a:buFont typeface="Wingdings" pitchFamily="2" charset="2"/>
              <a:buChar char="ü"/>
            </a:pPr>
            <a:r>
              <a:rPr lang="ru-RU" sz="2000" b="1" i="1" dirty="0" smtClean="0">
                <a:solidFill>
                  <a:srgbClr val="002060"/>
                </a:solidFill>
              </a:rPr>
              <a:t>В каком году бюджет РФ был сбалансированным?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140968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Скругленный прямоугольник 8"/>
          <p:cNvSpPr/>
          <p:nvPr/>
        </p:nvSpPr>
        <p:spPr>
          <a:xfrm>
            <a:off x="323528" y="2996952"/>
            <a:ext cx="3456384" cy="1872208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СЕКВЕ́СТР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«урезание» запланированных бюджетом расходов.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61803" y="170954"/>
            <a:ext cx="734481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Определите по диаграмме:</a:t>
            </a:r>
          </a:p>
          <a:p>
            <a:pPr marL="360363" indent="-360363">
              <a:buFont typeface="Wingdings" pitchFamily="2" charset="2"/>
              <a:buChar char="ü"/>
            </a:pPr>
            <a:r>
              <a:rPr lang="ru-RU" sz="2000" b="1" i="1" dirty="0" smtClean="0">
                <a:solidFill>
                  <a:srgbClr val="002060"/>
                </a:solidFill>
              </a:rPr>
              <a:t>в каком году сальдо бюджета РФ было отрицательным?</a:t>
            </a:r>
          </a:p>
          <a:p>
            <a:pPr marL="360363" indent="-360363">
              <a:buFont typeface="Wingdings" pitchFamily="2" charset="2"/>
              <a:buChar char="ü"/>
            </a:pPr>
            <a:r>
              <a:rPr lang="ru-RU" sz="2000" b="1" i="1" dirty="0" smtClean="0">
                <a:solidFill>
                  <a:srgbClr val="002060"/>
                </a:solidFill>
              </a:rPr>
              <a:t>в каком году сальдо бюджета РФ было положительным?</a:t>
            </a:r>
          </a:p>
          <a:p>
            <a:pPr marL="360363" indent="-360363">
              <a:buFont typeface="Wingdings" pitchFamily="2" charset="2"/>
              <a:buChar char="ü"/>
            </a:pPr>
            <a:r>
              <a:rPr lang="ru-RU" sz="2000" b="1" i="1" dirty="0">
                <a:solidFill>
                  <a:srgbClr val="002060"/>
                </a:solidFill>
              </a:rPr>
              <a:t>в</a:t>
            </a:r>
            <a:r>
              <a:rPr lang="ru-RU" sz="2000" b="1" i="1" dirty="0" smtClean="0">
                <a:solidFill>
                  <a:srgbClr val="002060"/>
                </a:solidFill>
              </a:rPr>
              <a:t> каком году сальдо бюджета РФ было нулевым?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1196752"/>
            <a:ext cx="39451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800" b="1" dirty="0" smtClean="0">
                <a:solidFill>
                  <a:schemeClr val="tx1"/>
                </a:solidFill>
              </a:rPr>
              <a:t>ПЛАН ИЗУЧЕНИЯ ТЕМЫ:</a:t>
            </a: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1115616" y="1844824"/>
            <a:ext cx="6984776" cy="475252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58775" marR="0" lvl="0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ДВА ВЗГЛЯДА НА РОЛЬ ГОСУДАРСТВА В ЭКОНОМИКЕ:</a:t>
            </a:r>
          </a:p>
          <a:p>
            <a:pPr marL="896938" marR="0" lvl="0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классическая (либеральная ) школа</a:t>
            </a:r>
          </a:p>
          <a:p>
            <a:pPr marL="896938" lvl="0" indent="-358775">
              <a:buFont typeface="Wingdings" pitchFamily="2" charset="2"/>
              <a:buChar char="§"/>
            </a:pPr>
            <a:r>
              <a:rPr lang="ru-RU" b="1" i="1" dirty="0">
                <a:latin typeface="Calibri" pitchFamily="34" charset="0"/>
                <a:cs typeface="Calibri" pitchFamily="34" charset="0"/>
              </a:rPr>
              <a:t>к</a:t>
            </a:r>
            <a:r>
              <a:rPr lang="vi-VN" b="1" i="1" dirty="0" smtClean="0">
                <a:latin typeface="Calibri" pitchFamily="34" charset="0"/>
                <a:cs typeface="Calibri" pitchFamily="34" charset="0"/>
              </a:rPr>
              <a:t>ейнсианство</a:t>
            </a: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2.    ЭКОНОМИЧЕСКИЕ ФУНКЦИИ ГОСУДАРСТВА:</a:t>
            </a:r>
          </a:p>
          <a:p>
            <a:pPr marL="896938" marR="0" lvl="0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ru-RU" b="1" i="1" dirty="0" smtClean="0"/>
              <a:t>законодательное регулирование экономики</a:t>
            </a:r>
          </a:p>
          <a:p>
            <a:pPr marL="896938" marR="0" lvl="0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предоставление общественных товаров и услуг</a:t>
            </a:r>
          </a:p>
          <a:p>
            <a:pPr marL="896938" marR="0" lvl="0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ru-RU" b="1" i="1" dirty="0" smtClean="0"/>
              <a:t>обеспечение экономического роста</a:t>
            </a:r>
          </a:p>
          <a:p>
            <a:pPr marL="896938" marR="0" lvl="0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проведение социальной политики</a:t>
            </a:r>
          </a:p>
          <a:p>
            <a:pPr marL="896938" marR="0" lvl="0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ru-RU" b="1" i="1" dirty="0" smtClean="0"/>
              <a:t>стабилизация экономики</a:t>
            </a:r>
            <a:endParaRPr kumimoji="0" lang="ru-RU" sz="1800" b="1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AutoNum type="arabicPeriod" startAt="3"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МЕТОДЫ ГОСУДАРСТВЕННОГО РЕГУЛИРОВАНИЯ ЭКОНОМИКИ:</a:t>
            </a:r>
          </a:p>
          <a:p>
            <a:pPr marL="896938" marR="0" lvl="2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прямые (административные)</a:t>
            </a:r>
          </a:p>
          <a:p>
            <a:pPr marL="896938" marR="0" lvl="2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косвенные (экономические)</a:t>
            </a:r>
          </a:p>
          <a:p>
            <a:pPr marL="358775" marR="0" lvl="2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ru-RU" b="1" i="1" dirty="0" smtClean="0"/>
              <a:t>4.    ДЕНЕЖНО-КРЕДИТНАЯ (МОНЕТАРНАЯ) ПОЛИТИКА</a:t>
            </a:r>
          </a:p>
          <a:p>
            <a:pPr marL="358775" marR="0" lvl="2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AutoNum type="arabicPeriod" startAt="5"/>
              <a:tabLst/>
              <a:defRPr/>
            </a:pPr>
            <a:r>
              <a:rPr lang="ru-RU" b="1" i="1" dirty="0" smtClean="0"/>
              <a:t>БЮДЖЕТНО-НАЛОГОВАЯ (ФИСКАЛЬНАЯ) ПОЛИТИКА</a:t>
            </a:r>
          </a:p>
          <a:p>
            <a:pPr marL="358775" marR="0" lvl="2" indent="-3587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AutoNum type="arabicPeriod" startAt="5"/>
              <a:tabLst/>
              <a:defRPr/>
            </a:pPr>
            <a:r>
              <a:rPr lang="ru-RU" b="1" i="1" dirty="0" smtClean="0"/>
              <a:t>ПРАВОВОЕ РЕГУЛИРОВАНИЕ ЭКОНОМИКИ В РФ</a:t>
            </a:r>
            <a:endParaRPr lang="ru-RU" b="1" i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5576" y="188640"/>
            <a:ext cx="7560840" cy="86409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РОЛЬ ГОСУДАРСТВА В ЭКОНОМИКЕ</a:t>
            </a: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772816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72400" y="2780928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789040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805264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72400" y="4797152"/>
            <a:ext cx="720080" cy="7200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484784"/>
            <a:ext cx="3027429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1" name="Скругленный прямоугольник 20"/>
          <p:cNvSpPr/>
          <p:nvPr/>
        </p:nvSpPr>
        <p:spPr>
          <a:xfrm>
            <a:off x="539552" y="3356992"/>
            <a:ext cx="2664296" cy="50405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ТРАДИЦИОННАЯ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1484784"/>
            <a:ext cx="3096344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3" name="Скругленный прямоугольник 22"/>
          <p:cNvSpPr/>
          <p:nvPr/>
        </p:nvSpPr>
        <p:spPr>
          <a:xfrm>
            <a:off x="3851920" y="3356992"/>
            <a:ext cx="2664296" cy="50405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КОМАНДНАЯ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4077072"/>
            <a:ext cx="3054837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Скругленный прямоугольник 9"/>
          <p:cNvSpPr/>
          <p:nvPr/>
        </p:nvSpPr>
        <p:spPr>
          <a:xfrm>
            <a:off x="3851920" y="6165304"/>
            <a:ext cx="2664296" cy="50405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СМЕШАННАЯ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www.rusya.ru/UserFiles/images/dd1f651282954619980db855568992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4077072"/>
            <a:ext cx="3024336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Скругленный прямоугольник 11"/>
          <p:cNvSpPr/>
          <p:nvPr/>
        </p:nvSpPr>
        <p:spPr>
          <a:xfrm>
            <a:off x="539552" y="6165304"/>
            <a:ext cx="2664296" cy="50405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РЫНОЧНАЯ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188640"/>
            <a:ext cx="936104" cy="9361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1475656" y="260648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Назовите известные вам типы экономических систем.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7664" y="332656"/>
            <a:ext cx="7272808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rgbClr val="002060"/>
                </a:solidFill>
              </a:rPr>
              <a:t>Назовите типы экономических систем с активным вмешательством государства в экономику.</a:t>
            </a:r>
            <a:endParaRPr lang="ru-RU" sz="2200" b="1" i="1" dirty="0">
              <a:solidFill>
                <a:srgbClr val="00206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812360" y="1412776"/>
            <a:ext cx="1080120" cy="5256584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dirty="0" smtClean="0"/>
              <a:t>Активная роль </a:t>
            </a:r>
          </a:p>
          <a:p>
            <a:pPr algn="ctr"/>
            <a:r>
              <a:rPr lang="ru-RU" sz="2800" b="1" dirty="0" smtClean="0"/>
              <a:t>государства в экономике.</a:t>
            </a:r>
            <a:endParaRPr lang="ru-RU" sz="2800" b="1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6372200" y="2060848"/>
            <a:ext cx="1656184" cy="0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6300192" y="5661248"/>
            <a:ext cx="1728192" cy="0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2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sil.si.edu/digitalcollections/hst/scientific-identity/fullsize/SIL14-P003-02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950031" cy="5328592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23528" y="5157192"/>
            <a:ext cx="3096344" cy="1440160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Уильям </a:t>
            </a:r>
            <a:r>
              <a:rPr lang="ru-RU" b="1" dirty="0" err="1" smtClean="0"/>
              <a:t>Петти</a:t>
            </a:r>
            <a:endParaRPr lang="ru-RU" b="1" dirty="0" smtClean="0"/>
          </a:p>
          <a:p>
            <a:pPr algn="ctr"/>
            <a:r>
              <a:rPr lang="ru-RU" b="1" i="1" dirty="0" smtClean="0"/>
              <a:t>(1623 - 1687)</a:t>
            </a:r>
          </a:p>
          <a:p>
            <a:pPr algn="ctr"/>
            <a:r>
              <a:rPr lang="ru-RU" sz="1200" b="1" i="1" dirty="0" smtClean="0"/>
              <a:t>английский статистик и экономист, </a:t>
            </a:r>
          </a:p>
          <a:p>
            <a:pPr algn="ctr"/>
            <a:r>
              <a:rPr lang="ru-RU" sz="1200" b="1" i="1" dirty="0" smtClean="0"/>
              <a:t>один из основоположников классической политической экономии в Англии.</a:t>
            </a:r>
            <a:endParaRPr lang="ru-RU" sz="1200" b="1" i="1" dirty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3779912" y="260648"/>
            <a:ext cx="5112568" cy="2088232"/>
          </a:xfrm>
          <a:prstGeom prst="wedgeRoundRectCallout">
            <a:avLst>
              <a:gd name="adj1" fmla="val -83127"/>
              <a:gd name="adj2" fmla="val 49192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«Труд есть отец </a:t>
            </a:r>
          </a:p>
          <a:p>
            <a:pPr algn="ctr"/>
            <a:r>
              <a:rPr lang="ru-RU" sz="2400" b="1" dirty="0" smtClean="0"/>
              <a:t>и активнейший принцип богатства, а земля его мать». </a:t>
            </a:r>
          </a:p>
          <a:p>
            <a:pPr algn="r"/>
            <a:r>
              <a:rPr lang="ru-RU" sz="1400" b="1" i="1" dirty="0" err="1" smtClean="0"/>
              <a:t>У.Петти</a:t>
            </a:r>
            <a:r>
              <a:rPr lang="ru-RU" sz="1400" b="1" i="1" dirty="0" smtClean="0"/>
              <a:t>. </a:t>
            </a:r>
          </a:p>
          <a:p>
            <a:pPr algn="r"/>
            <a:r>
              <a:rPr lang="ru-RU" sz="1400" b="1" i="1" dirty="0" smtClean="0"/>
              <a:t>Трактат о налогах и сборах. </a:t>
            </a:r>
          </a:p>
          <a:p>
            <a:pPr algn="r"/>
            <a:r>
              <a:rPr lang="ru-RU" sz="1400" b="1" i="1" dirty="0" smtClean="0"/>
              <a:t>1662 год.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2564904"/>
            <a:ext cx="1080120" cy="1080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995936" y="3933056"/>
            <a:ext cx="49685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800000"/>
                </a:solidFill>
              </a:rPr>
              <a:t>Если общество способно  самостоятельно решать экономические проблемы, необходимо ли вмешательство</a:t>
            </a:r>
          </a:p>
          <a:p>
            <a:pPr algn="ctr"/>
            <a:r>
              <a:rPr lang="ru-RU" sz="2800" b="1" dirty="0" smtClean="0">
                <a:solidFill>
                  <a:srgbClr val="800000"/>
                </a:solidFill>
              </a:rPr>
              <a:t> государства в экономику?</a:t>
            </a:r>
            <a:endParaRPr lang="ru-RU" sz="2800" b="1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6096" y="2492896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Сформулируйте основную проблему урока.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ВЗГЛЯДА </a:t>
            </a:r>
            <a:b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РОЛЬ ГОСУДАРСТВА В  ЭКОНОМИКЕ</a:t>
            </a:r>
            <a:endParaRPr lang="ru-RU" sz="3200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78" name="Picture 2" descr="http://www.plusesmas.com/images/191_adamsmi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348880"/>
            <a:ext cx="2016224" cy="3009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395536" y="5517232"/>
            <a:ext cx="3168352" cy="122413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/>
              <a:t>Ада́м</a:t>
            </a:r>
            <a:r>
              <a:rPr lang="ru-RU" b="1" dirty="0"/>
              <a:t> Смит</a:t>
            </a:r>
            <a:r>
              <a:rPr lang="ru-RU" dirty="0"/>
              <a:t> </a:t>
            </a:r>
            <a:endParaRPr lang="ru-RU" dirty="0" smtClean="0"/>
          </a:p>
          <a:p>
            <a:pPr algn="ctr"/>
            <a:r>
              <a:rPr lang="ru-RU" b="1" i="1" dirty="0" smtClean="0"/>
              <a:t>(1723 -</a:t>
            </a:r>
            <a:r>
              <a:rPr lang="ru-RU" b="1" i="1" dirty="0"/>
              <a:t> </a:t>
            </a:r>
            <a:r>
              <a:rPr lang="ru-RU" b="1" i="1" dirty="0" smtClean="0"/>
              <a:t>1790)</a:t>
            </a:r>
            <a:r>
              <a:rPr lang="ru-RU" b="1" i="1" dirty="0"/>
              <a:t> </a:t>
            </a:r>
            <a:endParaRPr lang="ru-RU" b="1" i="1" dirty="0" smtClean="0"/>
          </a:p>
          <a:p>
            <a:pPr algn="ctr"/>
            <a:r>
              <a:rPr lang="ru-RU" sz="1200" b="1" i="1" dirty="0" smtClean="0"/>
              <a:t>шотландский</a:t>
            </a:r>
            <a:r>
              <a:rPr lang="ru-RU" sz="1200" b="1" i="1" dirty="0"/>
              <a:t> экономист, </a:t>
            </a:r>
            <a:endParaRPr lang="ru-RU" sz="1200" b="1" i="1" dirty="0" smtClean="0"/>
          </a:p>
          <a:p>
            <a:pPr algn="ctr"/>
            <a:r>
              <a:rPr lang="ru-RU" sz="1200" b="1" i="1" dirty="0" smtClean="0"/>
              <a:t>один </a:t>
            </a:r>
            <a:r>
              <a:rPr lang="ru-RU" sz="1200" b="1" i="1" dirty="0"/>
              <a:t>из основоположников современной экономической </a:t>
            </a:r>
            <a:r>
              <a:rPr lang="ru-RU" sz="1200" b="1" i="1" dirty="0" smtClean="0"/>
              <a:t>теории.</a:t>
            </a:r>
            <a:endParaRPr lang="ru-RU" sz="1200" b="1" i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1268760"/>
            <a:ext cx="3672408" cy="914400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Классическая </a:t>
            </a:r>
          </a:p>
          <a:p>
            <a:pPr algn="ctr"/>
            <a:r>
              <a:rPr lang="ru-RU" sz="2000" b="1" dirty="0" smtClean="0"/>
              <a:t>(либеральная) школа</a:t>
            </a:r>
            <a:endParaRPr lang="ru-RU" sz="20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563888" y="1124744"/>
            <a:ext cx="0" cy="792088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3528" y="2276872"/>
            <a:ext cx="3672408" cy="32162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Рынок,</a:t>
            </a:r>
            <a:r>
              <a:rPr lang="ru-RU" b="1" dirty="0" smtClean="0"/>
              <a:t> основанный на свободной конкуренции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 существовать </a:t>
            </a:r>
            <a:r>
              <a:rPr lang="ru-RU" b="1" dirty="0" smtClean="0"/>
              <a:t>и регулировать себя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самостоятельно.</a:t>
            </a:r>
          </a:p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Государство - «ночной сторож», </a:t>
            </a:r>
            <a:r>
              <a:rPr lang="ru-RU" b="1" dirty="0" smtClean="0"/>
              <a:t>т.е. устанавливает законы, следит за их исполнением, но не является самостоятельным субъектом </a:t>
            </a:r>
            <a:r>
              <a:rPr lang="ru-RU" b="1" dirty="0"/>
              <a:t>рынка.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20072" y="1268760"/>
            <a:ext cx="3672408" cy="914400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sz="2400" b="1" dirty="0">
                <a:latin typeface="Calibri" pitchFamily="34" charset="0"/>
                <a:cs typeface="Calibri" pitchFamily="34" charset="0"/>
              </a:rPr>
              <a:t>Кейнсиа́нство</a:t>
            </a:r>
            <a:r>
              <a:rPr lang="vi-VN" sz="2400" dirty="0">
                <a:latin typeface="Calibri" pitchFamily="34" charset="0"/>
                <a:cs typeface="Calibri" pitchFamily="34" charset="0"/>
              </a:rPr>
              <a:t> </a:t>
            </a:r>
            <a:endParaRPr lang="ru-RU" sz="2400" b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5580112" y="1124744"/>
            <a:ext cx="0" cy="792088"/>
          </a:xfrm>
          <a:prstGeom prst="straightConnector1">
            <a:avLst/>
          </a:prstGeom>
          <a:ln w="889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5580112" y="5517232"/>
            <a:ext cx="3168352" cy="1224136"/>
          </a:xfrm>
          <a:prstGeom prst="roundRect">
            <a:avLst/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vi-VN" b="1" dirty="0" smtClean="0">
                <a:latin typeface="Calibri" pitchFamily="34" charset="0"/>
                <a:cs typeface="Calibri" pitchFamily="34" charset="0"/>
              </a:rPr>
              <a:t>Джон 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vi-VN" b="1" dirty="0" smtClean="0">
                <a:latin typeface="Calibri" pitchFamily="34" charset="0"/>
                <a:cs typeface="Calibri" pitchFamily="34" charset="0"/>
              </a:rPr>
              <a:t>Кейн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с</a:t>
            </a:r>
          </a:p>
          <a:p>
            <a:pPr algn="ctr"/>
            <a:r>
              <a:rPr lang="ru-RU" b="1" i="1" dirty="0" smtClean="0">
                <a:latin typeface="Calibri" pitchFamily="34" charset="0"/>
                <a:cs typeface="Calibri" pitchFamily="34" charset="0"/>
              </a:rPr>
              <a:t>(1883 – 1946)</a:t>
            </a:r>
          </a:p>
          <a:p>
            <a:pPr algn="ctr"/>
            <a:r>
              <a:rPr lang="ru-RU" sz="1200" b="1" i="1" dirty="0" smtClean="0">
                <a:latin typeface="Calibri" pitchFamily="34" charset="0"/>
                <a:cs typeface="Calibri" pitchFamily="34" charset="0"/>
              </a:rPr>
              <a:t>английский экономист, </a:t>
            </a:r>
            <a:r>
              <a:rPr lang="ru-RU" sz="1200" b="1" i="1" dirty="0">
                <a:latin typeface="Calibri" pitchFamily="34" charset="0"/>
                <a:cs typeface="Calibri" pitchFamily="34" charset="0"/>
              </a:rPr>
              <a:t>основатель </a:t>
            </a:r>
            <a:r>
              <a:rPr lang="ru-RU" sz="1200" b="1" i="1" dirty="0" err="1">
                <a:latin typeface="Calibri" pitchFamily="34" charset="0"/>
                <a:cs typeface="Calibri" pitchFamily="34" charset="0"/>
              </a:rPr>
              <a:t>кейнсианского</a:t>
            </a:r>
            <a:r>
              <a:rPr lang="ru-RU" sz="1200" b="1" i="1" dirty="0">
                <a:latin typeface="Calibri" pitchFamily="34" charset="0"/>
                <a:cs typeface="Calibri" pitchFamily="34" charset="0"/>
              </a:rPr>
              <a:t> направления </a:t>
            </a:r>
            <a:endParaRPr lang="ru-RU" sz="1200" b="1" i="1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ru-RU" sz="1200" b="1" i="1" dirty="0" smtClean="0">
                <a:latin typeface="Calibri" pitchFamily="34" charset="0"/>
                <a:cs typeface="Calibri" pitchFamily="34" charset="0"/>
              </a:rPr>
              <a:t>в </a:t>
            </a:r>
            <a:r>
              <a:rPr lang="ru-RU" sz="1200" b="1" i="1" dirty="0">
                <a:latin typeface="Calibri" pitchFamily="34" charset="0"/>
                <a:cs typeface="Calibri" pitchFamily="34" charset="0"/>
              </a:rPr>
              <a:t>экономической </a:t>
            </a:r>
            <a:r>
              <a:rPr lang="ru-RU" sz="1200" b="1" i="1" dirty="0" smtClean="0">
                <a:latin typeface="Calibri" pitchFamily="34" charset="0"/>
                <a:cs typeface="Calibri" pitchFamily="34" charset="0"/>
              </a:rPr>
              <a:t>теории.</a:t>
            </a:r>
            <a:endParaRPr lang="ru-RU" sz="1200" b="1" i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4581" name="Picture 5" descr="http://i.dailymail.co.uk/i/pix/2008/11/25/article-1089147-001FF21400000258-627_468x6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348880"/>
            <a:ext cx="2331941" cy="300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4716016" y="2276872"/>
            <a:ext cx="4176464" cy="32162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58775" indent="-358775">
              <a:spcAft>
                <a:spcPts val="600"/>
              </a:spcAft>
              <a:buFont typeface="Wingdings" pitchFamily="2" charset="2"/>
              <a:buChar char="ü"/>
            </a:pPr>
            <a:r>
              <a:rPr lang="ru-RU" b="1" dirty="0" smtClean="0"/>
              <a:t>Рынок,</a:t>
            </a:r>
            <a:r>
              <a:rPr lang="ru-RU" dirty="0" smtClean="0"/>
              <a:t> </a:t>
            </a:r>
            <a:r>
              <a:rPr lang="ru-RU" b="1" dirty="0" smtClean="0"/>
              <a:t>не влияет на некоторые важные области (здравоохранение, образование, фундаментальная наука), следовательно их должно регулировать государство.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58775" indent="-358775">
              <a:buFont typeface="Wingdings" pitchFamily="2" charset="2"/>
              <a:buChar char="ü"/>
            </a:pPr>
            <a:r>
              <a:rPr lang="ru-RU" b="1" dirty="0" smtClean="0"/>
              <a:t>В условиях экономического </a:t>
            </a:r>
          </a:p>
          <a:p>
            <a:pPr marL="358775" indent="-358775"/>
            <a:r>
              <a:rPr lang="ru-RU" b="1" dirty="0" smtClean="0"/>
              <a:t>       кризиса для увеличения совокупного спроса (емкости рынка) государство своими усилиями должно создавать рабочие места.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nfokart.ru/wp-content/uploads/2010/09/ekonomicheskoe-razvitie-na-kart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764704"/>
            <a:ext cx="9144000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16632"/>
            <a:ext cx="8229600" cy="57606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КАРТА ЭКОНОМИЧЕСКОЙ СВОБОДЫ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5229200"/>
            <a:ext cx="87849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/>
              <a:t>ИНДЕКС ЭКОНОМИЧЕСКОЙ СВОБОДЫ является совокупностью десяти основных компонентов: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79511" y="5547360"/>
          <a:ext cx="8964489" cy="13106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88163"/>
                <a:gridCol w="2988163"/>
                <a:gridCol w="2988163"/>
              </a:tblGrid>
              <a:tr h="864096">
                <a:tc>
                  <a:txBody>
                    <a:bodyPr/>
                    <a:lstStyle/>
                    <a:p>
                      <a:pPr marL="187325" indent="-187325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свобода предпринимательства</a:t>
                      </a:r>
                    </a:p>
                    <a:p>
                      <a:pPr marL="187325" indent="-187325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свобода торговли</a:t>
                      </a:r>
                    </a:p>
                    <a:p>
                      <a:pPr marL="187325" indent="-187325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адекватная налоговая система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4625" indent="-174625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уровень правительственного регулирования</a:t>
                      </a:r>
                    </a:p>
                    <a:p>
                      <a:pPr marL="174625" indent="-174625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денежно-кредитная свобода</a:t>
                      </a:r>
                    </a:p>
                    <a:p>
                      <a:pPr marL="174625" indent="-174625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свобода инвестиций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4625" indent="-174625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финансовая свобода</a:t>
                      </a:r>
                    </a:p>
                    <a:p>
                      <a:pPr marL="174625" indent="-174625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права собственности</a:t>
                      </a:r>
                    </a:p>
                    <a:p>
                      <a:pPr marL="174625" indent="-174625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свобода от коррупции</a:t>
                      </a:r>
                    </a:p>
                    <a:p>
                      <a:pPr marL="174625" indent="-174625">
                        <a:buFont typeface="Wingdings" pitchFamily="2" charset="2"/>
                        <a:buChar char="§"/>
                      </a:pPr>
                      <a:r>
                        <a:rPr lang="ru-RU" sz="1600" b="1" dirty="0" smtClean="0"/>
                        <a:t>свобода труда</a:t>
                      </a:r>
                      <a:endParaRPr lang="ru-RU" sz="1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ЭКОНОМИЧЕСКИЕ </a:t>
            </a:r>
            <a:b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ФУНКЦИИ ГОСУДАРСТВА</a:t>
            </a:r>
            <a:endParaRPr lang="ru-RU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2" y="1484785"/>
          <a:ext cx="8784976" cy="509134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664296"/>
                <a:gridCol w="6120680"/>
              </a:tblGrid>
              <a:tr h="108011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ЗАКОНОДАТЕЛЬНОЕ РЕГУЛИРОВАНИЕ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9371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ПРЕДОСТАВЛЕНИЕ ОБЩЕСТВЕННЫХ БЛАГ</a:t>
                      </a:r>
                    </a:p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(товаров и услуг)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937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ОБЕСПЕЧЕНИЕ ЭКОНОМИЧЕСКОГО РОСТА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9371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ПРОВЕДЕНИЕ СОЦИАЛЬНОЙ ПОЛИТИКИ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9371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СТАБИЛИЗАЦИЯ ЭКОНОМИКИ</a:t>
                      </a:r>
                      <a:endParaRPr lang="ru-RU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43808" y="1556792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защита прав собственности; поддержка конкуренции (антимонопольная политика); поддержка малого бизнеса, экологическая политика.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2780928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оборона, здравоохранение, образование, культура, СМИ, прочее.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843808" y="3573016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фундаментальная наука, энергетика, промышленность, строительство, сельское хозяйство. инфраструктура.</a:t>
            </a:r>
            <a:endParaRPr lang="ru-RU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2843808" y="4725144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пенсии, пособия по безработице, дотации малоимущим и многодетным семьям.</a:t>
            </a:r>
            <a:endParaRPr lang="ru-RU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843808" y="5589240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преодоление инфляции, обеспечение полной занятости, баланс экспорта и импорта, преодоление экономических кризисов.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88640"/>
            <a:ext cx="7416824" cy="792088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еречислите слабости рыночной экономики.</a:t>
            </a:r>
            <a:endParaRPr lang="en-US" sz="28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56792"/>
            <a:ext cx="5112568" cy="5112568"/>
          </a:xfrm>
        </p:spPr>
        <p:txBody>
          <a:bodyPr>
            <a:noAutofit/>
          </a:bodyPr>
          <a:lstStyle/>
          <a:p>
            <a:pPr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ru-RU" sz="2200" b="1" dirty="0" smtClean="0"/>
              <a:t>МОНОПОЛИЗАЦИЯ РЫНКОВ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ru-RU" sz="2200" b="1" dirty="0" smtClean="0"/>
              <a:t>ЭКОНОМИЧЕСКИЕ КРИЗИСЫ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ru-RU" sz="2200" b="1" dirty="0" smtClean="0"/>
              <a:t>БЕЗРАБОТИЦА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ru-RU" sz="2200" b="1" dirty="0" smtClean="0"/>
              <a:t>ИНФЛЯЦИЯ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ru-RU" sz="2200" b="1" dirty="0" smtClean="0"/>
              <a:t>НЕЗАИНТЕРЕСОВАННОСТЬ ПРЕДПРИНИМАТЕЛЯ В СОЗДАНИИ ОБЩЕСТВЕННЫХ БЛАГ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ru-RU" sz="2200" b="1" dirty="0" smtClean="0"/>
              <a:t>НЕРАВЕНСТВО ДОХОДОВ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ru-RU" sz="2200" b="1" dirty="0" smtClean="0"/>
              <a:t>ВОЗНИКНОВЕНИЕ ОТРИЦАТЕЛЬНЫХ ВНЕШНИХ ЭФФЕКТОВ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ru-RU" sz="2200" b="1" dirty="0" smtClean="0"/>
              <a:t>ЭКОНОМИЧЕСКАЯ НЕСТАБИЛЬНОСТЬ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ru-RU" sz="2200" b="1" dirty="0" smtClean="0"/>
              <a:t>ЭКОНОМИЧЕСКИЕ ПРЕСТУПЛЕНИЯ</a:t>
            </a:r>
          </a:p>
          <a:p>
            <a:pPr ea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lang="ru-RU" sz="2200" b="1" dirty="0" smtClean="0"/>
              <a:t>БАНКРОТСТВА</a:t>
            </a:r>
            <a:endParaRPr lang="en-US" sz="22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1008112" cy="1008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5" name="Picture 3" descr="E:\КОМПЛЕКТЫ ДЛЯ УРОКОВ\11 класс обществознание БАЗА\голь государства в экономике иллюстрации\post-11633687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9643" y="980729"/>
            <a:ext cx="3844357" cy="5877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БЛАГА</a:t>
            </a:r>
            <a:endParaRPr lang="ru-RU" b="1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76470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ПОТРЕБНОСТЬ</a:t>
            </a:r>
            <a:r>
              <a:rPr lang="ru-RU" sz="2400" b="1" dirty="0" smtClean="0"/>
              <a:t> – нужда человека в чем-либо.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26876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БЛАГА </a:t>
            </a:r>
            <a:r>
              <a:rPr lang="ru-RU" sz="2400" b="1" dirty="0" smtClean="0"/>
              <a:t>– средства для удовлетворения потребностей.</a:t>
            </a:r>
            <a:endParaRPr lang="ru-RU" sz="2400" b="1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179512" y="1916832"/>
          <a:ext cx="8784976" cy="471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Скругленная прямоугольная выноска 9"/>
          <p:cNvSpPr/>
          <p:nvPr/>
        </p:nvSpPr>
        <p:spPr>
          <a:xfrm>
            <a:off x="251520" y="5085184"/>
            <a:ext cx="2520280" cy="1584176"/>
          </a:xfrm>
          <a:prstGeom prst="wedgeRoundRectCallout">
            <a:avLst>
              <a:gd name="adj1" fmla="val 39006"/>
              <a:gd name="adj2" fmla="val -71302"/>
              <a:gd name="adj3" fmla="val 16667"/>
            </a:avLst>
          </a:prstGeom>
          <a:solidFill>
            <a:srgbClr val="002060"/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воздух, вода, энергия солнца </a:t>
            </a:r>
          </a:p>
          <a:p>
            <a:pPr algn="ctr"/>
            <a:r>
              <a:rPr lang="ru-RU" sz="2000" b="1" i="1" dirty="0" smtClean="0"/>
              <a:t>и ветра.</a:t>
            </a:r>
            <a:endParaRPr lang="ru-RU" sz="2000" b="1" i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47864" y="5373216"/>
            <a:ext cx="2513486" cy="1257604"/>
          </a:xfrm>
          <a:prstGeom prst="roundRect">
            <a:avLst>
              <a:gd name="adj" fmla="val 10000"/>
            </a:avLst>
          </a:prstGeom>
          <a:solidFill>
            <a:schemeClr val="accent2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Прямоугольник 13"/>
          <p:cNvSpPr/>
          <p:nvPr/>
        </p:nvSpPr>
        <p:spPr>
          <a:xfrm>
            <a:off x="3491880" y="5517232"/>
            <a:ext cx="22322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33450">
              <a:spcBef>
                <a:spcPct val="0"/>
              </a:spcBef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еда, жилье, одежда, мебель </a:t>
            </a:r>
          </a:p>
          <a:p>
            <a:pPr lvl="0" algn="ctr" defTabSz="933450">
              <a:spcBef>
                <a:spcPct val="0"/>
              </a:spcBef>
            </a:pPr>
            <a:r>
              <a:rPr 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пр.</a:t>
            </a:r>
          </a:p>
        </p:txBody>
      </p:sp>
      <p:grpSp>
        <p:nvGrpSpPr>
          <p:cNvPr id="15" name="Группа 14"/>
          <p:cNvGrpSpPr/>
          <p:nvPr/>
        </p:nvGrpSpPr>
        <p:grpSpPr>
          <a:xfrm>
            <a:off x="6300192" y="5373216"/>
            <a:ext cx="2458667" cy="1257604"/>
            <a:chOff x="6098199" y="3453340"/>
            <a:chExt cx="2458667" cy="1257604"/>
          </a:xfrm>
        </p:grpSpPr>
        <p:sp>
          <p:nvSpPr>
            <p:cNvPr id="16" name="Скругленный прямоугольник 15"/>
            <p:cNvSpPr/>
            <p:nvPr/>
          </p:nvSpPr>
          <p:spPr>
            <a:xfrm>
              <a:off x="6098199" y="3453340"/>
              <a:ext cx="2458667" cy="1257604"/>
            </a:xfrm>
            <a:prstGeom prst="roundRect">
              <a:avLst>
                <a:gd name="adj" fmla="val 10000"/>
              </a:avLst>
            </a:prstGeom>
            <a:solidFill>
              <a:schemeClr val="accent2">
                <a:lumMod val="20000"/>
                <a:lumOff val="80000"/>
                <a:alpha val="90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Скругленный прямоугольник 4"/>
            <p:cNvSpPr/>
            <p:nvPr/>
          </p:nvSpPr>
          <p:spPr>
            <a:xfrm>
              <a:off x="6135033" y="3490174"/>
              <a:ext cx="2384999" cy="118393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lvl="0" algn="ctr" defTabSz="933450">
                <a:spcBef>
                  <a:spcPct val="0"/>
                </a:spcBef>
              </a:pPr>
              <a:r>
                <a:rPr lang="ru-RU" b="1" i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образование, транспорт</a:t>
              </a:r>
              <a:r>
                <a:rPr lang="ru-RU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оборона, здравоохранение </a:t>
              </a:r>
              <a:endParaRPr lang="ru-RU" b="1" i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lvl="0" algn="ctr" defTabSz="933450">
                <a:spcBef>
                  <a:spcPct val="0"/>
                </a:spcBef>
              </a:pPr>
              <a:r>
                <a:rPr lang="ru-RU" b="1" i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и пр.</a:t>
              </a:r>
              <a:endParaRPr lang="ru-RU" b="1" i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</TotalTime>
  <Words>869</Words>
  <Application>Microsoft Office PowerPoint</Application>
  <PresentationFormat>Экран (4:3)</PresentationFormat>
  <Paragraphs>212</Paragraphs>
  <Slides>17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ДВА ВЗГЛЯДА  НА РОЛЬ ГОСУДАРСТВА В  ЭКОНОМИКЕ</vt:lpstr>
      <vt:lpstr>Слайд 6</vt:lpstr>
      <vt:lpstr>ЭКОНОМИЧЕСКИЕ  ФУНКЦИИ ГОСУДАРСТВА</vt:lpstr>
      <vt:lpstr>Перечислите слабости рыночной экономики.</vt:lpstr>
      <vt:lpstr>БЛАГА</vt:lpstr>
      <vt:lpstr>Слайд 10</vt:lpstr>
      <vt:lpstr>СПОРЫ О СПОСОБАХ И МАСШТАБАХ ВМЕШАТЕЛЬСТВА  ГОСУДАРСТВА В ЭКОНОМИКУ</vt:lpstr>
      <vt:lpstr>Слайд 12</vt:lpstr>
      <vt:lpstr>ДЕНЕЖНО-КРЕДИТНАЯ  (МОНЕТАРНАЯ) ПОЛИТИКА</vt:lpstr>
      <vt:lpstr>ЦЕНТРАЛЬНЫЙ БАНК</vt:lpstr>
      <vt:lpstr>БЮДЖЕТНО-НАЛОГОВАЯ (ФИСКАЛЬНАЯ) ПОЛИТИКА</vt:lpstr>
      <vt:lpstr>Слайд 16</vt:lpstr>
      <vt:lpstr>Слайд 17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User</cp:lastModifiedBy>
  <cp:revision>70</cp:revision>
  <dcterms:created xsi:type="dcterms:W3CDTF">2013-10-09T09:09:25Z</dcterms:created>
  <dcterms:modified xsi:type="dcterms:W3CDTF">2019-06-09T17:00:16Z</dcterms:modified>
</cp:coreProperties>
</file>