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6" r:id="rId4"/>
    <p:sldId id="268" r:id="rId5"/>
    <p:sldId id="267" r:id="rId6"/>
    <p:sldId id="269" r:id="rId7"/>
    <p:sldId id="271" r:id="rId8"/>
    <p:sldId id="270" r:id="rId9"/>
    <p:sldId id="272" r:id="rId10"/>
    <p:sldId id="258" r:id="rId11"/>
    <p:sldId id="260" r:id="rId12"/>
    <p:sldId id="262" r:id="rId13"/>
    <p:sldId id="261" r:id="rId14"/>
    <p:sldId id="263" r:id="rId15"/>
    <p:sldId id="264" r:id="rId16"/>
    <p:sldId id="273" r:id="rId17"/>
    <p:sldId id="27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2118" y="-9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F8A8-05EF-443D-B247-132D526C3D06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5CB5-6771-4ECE-917A-B023B46CFD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7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F8A8-05EF-443D-B247-132D526C3D06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5CB5-6771-4ECE-917A-B023B46CFD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6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F8A8-05EF-443D-B247-132D526C3D06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5CB5-6771-4ECE-917A-B023B46CFD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665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F8A8-05EF-443D-B247-132D526C3D06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5CB5-6771-4ECE-917A-B023B46CFD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51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F8A8-05EF-443D-B247-132D526C3D06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5CB5-6771-4ECE-917A-B023B46CFD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044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F8A8-05EF-443D-B247-132D526C3D06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5CB5-6771-4ECE-917A-B023B46CFD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900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F8A8-05EF-443D-B247-132D526C3D06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5CB5-6771-4ECE-917A-B023B46CFD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640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F8A8-05EF-443D-B247-132D526C3D06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5CB5-6771-4ECE-917A-B023B46CFD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543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F8A8-05EF-443D-B247-132D526C3D06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5CB5-6771-4ECE-917A-B023B46CFD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630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F8A8-05EF-443D-B247-132D526C3D06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5CB5-6771-4ECE-917A-B023B46CFD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74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F8A8-05EF-443D-B247-132D526C3D06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05CB5-6771-4ECE-917A-B023B46CFD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796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86F8A8-05EF-443D-B247-132D526C3D06}" type="datetimeFigureOut">
              <a:rPr lang="ru-RU" smtClean="0"/>
              <a:pPr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05CB5-6771-4ECE-917A-B023B46CFD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78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vashipitomcy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Объект 1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620"/>
            <a:ext cx="5800299" cy="6781380"/>
          </a:xfrm>
        </p:spPr>
      </p:pic>
      <p:sp>
        <p:nvSpPr>
          <p:cNvPr id="15" name="TextBox 14"/>
          <p:cNvSpPr txBox="1"/>
          <p:nvPr/>
        </p:nvSpPr>
        <p:spPr>
          <a:xfrm>
            <a:off x="5059680" y="3139440"/>
            <a:ext cx="66598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+mj-lt"/>
                <a:ea typeface="+mj-ea"/>
                <a:cs typeface="+mj-cs"/>
              </a:rPr>
              <a:t>Исследовательский проект на тему: «Особенности русской национальной кухни»</a:t>
            </a:r>
            <a:endParaRPr lang="ru-RU" sz="2000" dirty="0">
              <a:latin typeface="+mj-lt"/>
              <a:ea typeface="+mj-ea"/>
              <a:cs typeface="+mj-cs"/>
            </a:endParaRPr>
          </a:p>
          <a:p>
            <a:pPr algn="ctr"/>
            <a:r>
              <a:rPr lang="ru-RU" sz="2000" dirty="0" smtClean="0">
                <a:latin typeface="+mj-lt"/>
                <a:ea typeface="+mj-ea"/>
                <a:cs typeface="+mj-cs"/>
              </a:rPr>
              <a:t>Работу выполнила:</a:t>
            </a:r>
            <a:endParaRPr lang="ru-RU" sz="2000" dirty="0">
              <a:latin typeface="+mj-lt"/>
              <a:ea typeface="+mj-ea"/>
              <a:cs typeface="+mj-cs"/>
            </a:endParaRPr>
          </a:p>
          <a:p>
            <a:pPr algn="ctr"/>
            <a:r>
              <a:rPr lang="ru-RU" sz="2000" dirty="0">
                <a:latin typeface="+mj-lt"/>
                <a:ea typeface="+mj-ea"/>
                <a:cs typeface="+mj-cs"/>
              </a:rPr>
              <a:t>Ученица 3 «А» класса МБОУ СОШ №33</a:t>
            </a:r>
          </a:p>
          <a:p>
            <a:pPr algn="ctr"/>
            <a:r>
              <a:rPr lang="ru-RU" sz="2000" dirty="0" err="1">
                <a:latin typeface="+mj-lt"/>
                <a:ea typeface="+mj-ea"/>
                <a:cs typeface="+mj-cs"/>
              </a:rPr>
              <a:t>Клевакина</a:t>
            </a:r>
            <a:r>
              <a:rPr lang="ru-RU" sz="2000" dirty="0">
                <a:latin typeface="+mj-lt"/>
                <a:ea typeface="+mj-ea"/>
                <a:cs typeface="+mj-cs"/>
              </a:rPr>
              <a:t> Екатерина</a:t>
            </a:r>
          </a:p>
          <a:p>
            <a:pPr algn="ctr"/>
            <a:r>
              <a:rPr lang="ru-RU" sz="2000" dirty="0" smtClean="0">
                <a:latin typeface="+mj-lt"/>
                <a:ea typeface="+mj-ea"/>
                <a:cs typeface="+mj-cs"/>
              </a:rPr>
              <a:t>Руководитель:</a:t>
            </a:r>
            <a:endParaRPr lang="ru-RU" sz="2000" dirty="0">
              <a:latin typeface="+mj-lt"/>
              <a:ea typeface="+mj-ea"/>
              <a:cs typeface="+mj-cs"/>
            </a:endParaRPr>
          </a:p>
          <a:p>
            <a:pPr algn="ctr"/>
            <a:r>
              <a:rPr lang="ru-RU" sz="2000" dirty="0" err="1">
                <a:latin typeface="+mj-lt"/>
                <a:ea typeface="+mj-ea"/>
                <a:cs typeface="+mj-cs"/>
              </a:rPr>
              <a:t>Юрчук</a:t>
            </a:r>
            <a:r>
              <a:rPr lang="ru-RU" sz="2000" dirty="0">
                <a:latin typeface="+mj-lt"/>
                <a:ea typeface="+mj-ea"/>
                <a:cs typeface="+mj-cs"/>
              </a:rPr>
              <a:t> Наталия Ивановна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8314" y="569256"/>
            <a:ext cx="8610600" cy="1661160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МОУ СОШ №33 г. Энгельс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4729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18783" y="365124"/>
            <a:ext cx="3535016" cy="575737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Кашу </a:t>
            </a:r>
            <a:r>
              <a:rPr lang="ru-RU" sz="2400" dirty="0" err="1" smtClean="0"/>
              <a:t>сименуху</a:t>
            </a:r>
            <a:r>
              <a:rPr lang="ru-RU" sz="2400" dirty="0" smtClean="0"/>
              <a:t> на Руси готовили с давних времен. Такое угощение стояло на столе в любом доме, готовили ее и в обычное время и на праздники. Несмотря на кажущуюся простоту, каша была очень вкусной и сытной. Предлагаю попробовать сварить кашу по забытому русскому рецепту.</a:t>
            </a:r>
            <a:endParaRPr lang="ru-RU" sz="2400" dirty="0"/>
          </a:p>
        </p:txBody>
      </p:sp>
      <p:pic>
        <p:nvPicPr>
          <p:cNvPr id="4" name="Содержимое 3" descr="Red-Flowers-PNG-Picture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304" y="376255"/>
            <a:ext cx="6414052" cy="6256459"/>
          </a:xfrm>
        </p:spPr>
      </p:pic>
      <p:pic>
        <p:nvPicPr>
          <p:cNvPr id="2050" name="Picture 2" descr="C:\Users\Home\Desktop\93dbe53c489d6f38ac4644592e6abdd780670c1f.jp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37916" y="537198"/>
            <a:ext cx="5511613" cy="30408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8156" y="391630"/>
            <a:ext cx="3853070" cy="366353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Ингредиенты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Крупа гречневая 150 г</a:t>
            </a:r>
            <a:br>
              <a:rPr lang="ru-RU" sz="2400" dirty="0" smtClean="0"/>
            </a:br>
            <a:r>
              <a:rPr lang="ru-RU" sz="2400" dirty="0" smtClean="0"/>
              <a:t>Грибы (лесные) – 300 г</a:t>
            </a:r>
            <a:br>
              <a:rPr lang="ru-RU" sz="2400" dirty="0" smtClean="0"/>
            </a:br>
            <a:r>
              <a:rPr lang="ru-RU" sz="2400" dirty="0" smtClean="0"/>
              <a:t>Яйцо куриное 2 шт.</a:t>
            </a:r>
            <a:br>
              <a:rPr lang="ru-RU" sz="2400" dirty="0" smtClean="0"/>
            </a:br>
            <a:r>
              <a:rPr lang="ru-RU" sz="2400" dirty="0" smtClean="0"/>
              <a:t>Соль 2 щепотки</a:t>
            </a:r>
            <a:br>
              <a:rPr lang="ru-RU" sz="2400" dirty="0" smtClean="0"/>
            </a:br>
            <a:r>
              <a:rPr lang="ru-RU" sz="2400" dirty="0" smtClean="0"/>
              <a:t>Масло растительное 2 ст.л.</a:t>
            </a:r>
            <a:br>
              <a:rPr lang="ru-RU" sz="2400" dirty="0" smtClean="0"/>
            </a:br>
            <a:r>
              <a:rPr lang="ru-RU" sz="2400" dirty="0" smtClean="0"/>
              <a:t>Лук 1 шт.</a:t>
            </a:r>
            <a:br>
              <a:rPr lang="ru-RU" sz="2400" dirty="0" smtClean="0"/>
            </a:br>
            <a:r>
              <a:rPr lang="ru-RU" sz="2400" dirty="0" smtClean="0"/>
              <a:t>Вода 350 мл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 descr="Red-Flowers-PNG-Picture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955" y="281252"/>
            <a:ext cx="6414052" cy="6256459"/>
          </a:xfrm>
        </p:spPr>
      </p:pic>
      <p:pic>
        <p:nvPicPr>
          <p:cNvPr id="3074" name="Picture 2" descr="C:\Users\Home\Desktop\20181111_2016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5199" y="880782"/>
            <a:ext cx="4025735" cy="53602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0065" y="353250"/>
            <a:ext cx="4299856" cy="373186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Процесс приготовления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1. Насыпать гречу в глиняный горшочек, залить водой. Всыпать немного соли, накрыть неплотно крышкой и поставить в духовку, включенную на 180 С. Время приготовления 30-40 мин. Отварить яйца. </a:t>
            </a:r>
            <a:endParaRPr lang="ru-RU" sz="2400" dirty="0"/>
          </a:p>
        </p:txBody>
      </p:sp>
      <p:pic>
        <p:nvPicPr>
          <p:cNvPr id="4" name="Содержимое 3" descr="Red-Flowers-PNG-Picture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361" y="376256"/>
            <a:ext cx="6414052" cy="6256459"/>
          </a:xfrm>
        </p:spPr>
      </p:pic>
      <p:pic>
        <p:nvPicPr>
          <p:cNvPr id="4098" name="Picture 2" descr="C:\Users\Home\Desktop\20181111_2017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6335" y="413482"/>
            <a:ext cx="2778524" cy="3704699"/>
          </a:xfrm>
          <a:prstGeom prst="rect">
            <a:avLst/>
          </a:prstGeom>
          <a:noFill/>
        </p:spPr>
      </p:pic>
      <p:pic>
        <p:nvPicPr>
          <p:cNvPr id="4099" name="Picture 3" descr="C:\Users\Home\Desktop\20181111_20201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6207" y="3895119"/>
            <a:ext cx="3322712" cy="2492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8722" y="365126"/>
            <a:ext cx="4175078" cy="307411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2. Лук почистить, тонко нарезать и обжарить на растительном масле 1-2 мин.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3. Добавить к луку порезанные дольками грибы, посолить и жарить до готовности грибов.</a:t>
            </a:r>
            <a:endParaRPr lang="ru-RU" sz="2400" dirty="0"/>
          </a:p>
        </p:txBody>
      </p:sp>
      <p:pic>
        <p:nvPicPr>
          <p:cNvPr id="4" name="Содержимое 3" descr="Red-Flowers-PNG-Picture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304" y="376255"/>
            <a:ext cx="6414052" cy="6256459"/>
          </a:xfrm>
        </p:spPr>
      </p:pic>
      <p:pic>
        <p:nvPicPr>
          <p:cNvPr id="5122" name="Picture 2" descr="C:\Users\Home\Desktop\20181111_2044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3564" y="3578629"/>
            <a:ext cx="3551404" cy="2663553"/>
          </a:xfrm>
          <a:prstGeom prst="rect">
            <a:avLst/>
          </a:prstGeom>
          <a:noFill/>
        </p:spPr>
      </p:pic>
      <p:pic>
        <p:nvPicPr>
          <p:cNvPr id="5124" name="Picture 4" descr="C:\Users\Home\Desktop\20181111_20272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7040" y="372765"/>
            <a:ext cx="2538483" cy="3384644"/>
          </a:xfrm>
          <a:prstGeom prst="rect">
            <a:avLst/>
          </a:prstGeom>
          <a:noFill/>
        </p:spPr>
      </p:pic>
      <p:pic>
        <p:nvPicPr>
          <p:cNvPr id="5123" name="Picture 3" descr="C:\Users\Home\Desktop\20181111_20341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1171" y="1746913"/>
            <a:ext cx="3202675" cy="24020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5073" y="774556"/>
            <a:ext cx="4434385" cy="3388011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4. Горшочек вытащить из духовки и смешать кашу с луком и грибами. Яйца почистить, крупно порезать и добавить в кашу. Один желток оставить.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5. Добавить в кашу сливочное масло, посыпать желтком и на 5-10 мин. Отправить в духовку.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Red-Flowers-PNG-Picture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304" y="376255"/>
            <a:ext cx="6414052" cy="6256459"/>
          </a:xfrm>
        </p:spPr>
      </p:pic>
      <p:pic>
        <p:nvPicPr>
          <p:cNvPr id="6146" name="Picture 2" descr="C:\Users\Home\Desktop\20181111_2119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1485" y="3654415"/>
            <a:ext cx="2136557" cy="2848743"/>
          </a:xfrm>
          <a:prstGeom prst="rect">
            <a:avLst/>
          </a:prstGeom>
          <a:noFill/>
        </p:spPr>
      </p:pic>
      <p:pic>
        <p:nvPicPr>
          <p:cNvPr id="6147" name="Picture 3" descr="C:\Users\Home\Desktop\20181111_2117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3661" y="1487606"/>
            <a:ext cx="2697163" cy="3596217"/>
          </a:xfrm>
          <a:prstGeom prst="rect">
            <a:avLst/>
          </a:prstGeom>
          <a:noFill/>
        </p:spPr>
      </p:pic>
      <p:pic>
        <p:nvPicPr>
          <p:cNvPr id="6148" name="Picture 4" descr="C:\Users\Home\Desktop\20181111_210351(1)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1502" y="272955"/>
            <a:ext cx="27432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ed-Flowers-PNG-Picture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304" y="376255"/>
            <a:ext cx="6414052" cy="625645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6789" y="1156695"/>
            <a:ext cx="3233381" cy="228936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Подавать горячую кашу к столу в горшочке. </a:t>
            </a:r>
            <a:endParaRPr lang="ru-RU" sz="3200" dirty="0"/>
          </a:p>
        </p:txBody>
      </p:sp>
      <p:pic>
        <p:nvPicPr>
          <p:cNvPr id="7171" name="Picture 3" descr="C:\Users\Home\Desktop\20181111_2139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8706" y="259623"/>
            <a:ext cx="3336640" cy="4448854"/>
          </a:xfrm>
          <a:prstGeom prst="rect">
            <a:avLst/>
          </a:prstGeom>
          <a:noFill/>
        </p:spPr>
      </p:pic>
      <p:pic>
        <p:nvPicPr>
          <p:cNvPr id="7170" name="Picture 2" descr="C:\Users\Home\Desktop\20181111_21374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06520" y="2334498"/>
            <a:ext cx="3170829" cy="422777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021170" y="464021"/>
            <a:ext cx="2593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+mj-lt"/>
                <a:ea typeface="+mj-ea"/>
                <a:cs typeface="+mj-cs"/>
              </a:rPr>
              <a:t>Приятного аппетита!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32821" y="204713"/>
            <a:ext cx="6184217" cy="80522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Выводы:</a:t>
            </a:r>
            <a:endParaRPr lang="ru-RU" sz="2800" dirty="0"/>
          </a:p>
        </p:txBody>
      </p:sp>
      <p:pic>
        <p:nvPicPr>
          <p:cNvPr id="4" name="Содержимое 3" descr="Red-Flowers-PNG-Picture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660" y="189545"/>
            <a:ext cx="6444663" cy="6286318"/>
          </a:xfrm>
        </p:spPr>
      </p:pic>
      <p:sp>
        <p:nvSpPr>
          <p:cNvPr id="5" name="TextBox 4"/>
          <p:cNvSpPr txBox="1"/>
          <p:nvPr/>
        </p:nvSpPr>
        <p:spPr>
          <a:xfrm>
            <a:off x="6455391" y="3261814"/>
            <a:ext cx="54318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+mj-lt"/>
                <a:ea typeface="+mj-ea"/>
                <a:cs typeface="+mj-cs"/>
              </a:rPr>
              <a:t>Узнавая больше о русской национальной кухне, мы понимаем, что нам тоже есть чем гордиться, что русские национальные традиции и кулинарные рецепты предков незаслуженно забыты в наши дни. Наша кухня очень полезна. Её надо сохранить!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28801" y="859807"/>
            <a:ext cx="9921921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+mj-lt"/>
                <a:ea typeface="+mj-ea"/>
                <a:cs typeface="+mj-cs"/>
              </a:rPr>
              <a:t>Моя гипотеза подтвердилась полностью: традиционные блюда русской кухни отличаются большим разнообразием, они очень вкусны. Очень важно не забывать опыт наших предков по приготовлению пищи и правильному питанию. Когда-то они заложили правильную, рациональную систему питания, которая обеспечивала человека здоровьем, силами, энергией, бодростью на долгие годы</a:t>
            </a:r>
            <a:r>
              <a:rPr lang="ru-RU" sz="2400" dirty="0" smtClean="0"/>
              <a:t>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0119" y="723332"/>
            <a:ext cx="9321421" cy="3275462"/>
          </a:xfrm>
        </p:spPr>
        <p:txBody>
          <a:bodyPr>
            <a:noAutofit/>
          </a:bodyPr>
          <a:lstStyle/>
          <a:p>
            <a:pPr lvl="0"/>
            <a:r>
              <a:rPr lang="ru-RU" sz="2800" dirty="0" smtClean="0"/>
              <a:t>Список литературы:</a:t>
            </a:r>
            <a:br>
              <a:rPr lang="ru-RU" sz="2800" dirty="0" smtClean="0"/>
            </a:br>
            <a:r>
              <a:rPr lang="ru-RU" sz="2800" dirty="0" smtClean="0"/>
              <a:t>1. Калинкина К.А. «Русская кухня», Ульяновск: Дом печати, 1992.;</a:t>
            </a:r>
            <a:br>
              <a:rPr lang="ru-RU" sz="2800" dirty="0" smtClean="0"/>
            </a:br>
            <a:r>
              <a:rPr lang="ru-RU" sz="2800" dirty="0" smtClean="0"/>
              <a:t>2. Ковалев В.М., Могильный Н.П. Рецепты русской кухни. - М.: Мир, 1989; </a:t>
            </a:r>
            <a:br>
              <a:rPr lang="ru-RU" sz="2800" dirty="0" smtClean="0"/>
            </a:br>
            <a:r>
              <a:rPr lang="ru-RU" sz="2800" dirty="0" smtClean="0"/>
              <a:t>3. Материалы с интернет-сайта </a:t>
            </a:r>
            <a:r>
              <a:rPr lang="ru-RU" sz="2800" dirty="0" err="1" smtClean="0"/>
              <a:t>www.russianfood.com</a:t>
            </a:r>
            <a:r>
              <a:rPr lang="ru-RU" sz="2800" b="1" dirty="0" smtClean="0"/>
              <a:t>;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4. Материалы с интернет-сайта http://www.edovo.ru/ </a:t>
            </a:r>
            <a:r>
              <a:rPr lang="ru-RU" sz="2800" b="1" u="sng" dirty="0" smtClean="0">
                <a:hlinkClick r:id="rId2"/>
              </a:rPr>
              <a:t>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Red-Flowers-PNG-Picture.pn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660" y="189545"/>
            <a:ext cx="6444663" cy="628631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5634" y="709681"/>
            <a:ext cx="7630879" cy="107817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ВВЕДЕНИЕ</a:t>
            </a:r>
            <a:endParaRPr lang="ru-RU" sz="2800" dirty="0"/>
          </a:p>
        </p:txBody>
      </p:sp>
      <p:pic>
        <p:nvPicPr>
          <p:cNvPr id="4" name="Содержимое 3" descr="Red-Flowers-PNG-Picture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450" y="407480"/>
            <a:ext cx="6444663" cy="6286318"/>
          </a:xfrm>
        </p:spPr>
      </p:pic>
      <p:sp>
        <p:nvSpPr>
          <p:cNvPr id="5" name="Прямоугольник 4"/>
          <p:cNvSpPr/>
          <p:nvPr/>
        </p:nvSpPr>
        <p:spPr>
          <a:xfrm>
            <a:off x="2647666" y="1596787"/>
            <a:ext cx="77655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j-lt"/>
                <a:ea typeface="+mj-ea"/>
                <a:cs typeface="+mj-cs"/>
              </a:rPr>
              <a:t>Русская кухня считается одной из самых сытных, вкусных и богатых в мире. Предки знали толк в еде и любили хороший стол. К нему собирались по пять-шесть раз в день. Всё зависело от времени года, продолжительности светового дня и хозяйственной необходимости. И называлось это – перехватка , полдник, обед, </a:t>
            </a:r>
            <a:r>
              <a:rPr lang="ru-RU" sz="2400" dirty="0" err="1" smtClean="0">
                <a:latin typeface="+mj-lt"/>
                <a:ea typeface="+mj-ea"/>
                <a:cs typeface="+mj-cs"/>
              </a:rPr>
              <a:t>паобед</a:t>
            </a:r>
            <a:r>
              <a:rPr lang="ru-RU" sz="2400" dirty="0" smtClean="0">
                <a:latin typeface="+mj-lt"/>
                <a:ea typeface="+mj-ea"/>
                <a:cs typeface="+mj-cs"/>
              </a:rPr>
              <a:t>, ужин и паужин. </a:t>
            </a:r>
            <a:endParaRPr lang="ru-RU" sz="24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ed-Flowers-PNG-Picture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660" y="189545"/>
            <a:ext cx="6444663" cy="6286318"/>
          </a:xfrm>
        </p:spPr>
      </p:pic>
      <p:sp>
        <p:nvSpPr>
          <p:cNvPr id="5" name="TextBox 4"/>
          <p:cNvSpPr txBox="1"/>
          <p:nvPr/>
        </p:nvSpPr>
        <p:spPr>
          <a:xfrm>
            <a:off x="2142699" y="245658"/>
            <a:ext cx="75608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+mj-lt"/>
                <a:ea typeface="+mj-ea"/>
                <a:cs typeface="+mj-cs"/>
              </a:rPr>
              <a:t>Цель проекта.</a:t>
            </a:r>
            <a:r>
              <a:rPr lang="ru-RU" sz="2000" dirty="0" smtClean="0">
                <a:latin typeface="+mj-lt"/>
                <a:ea typeface="+mj-ea"/>
                <a:cs typeface="+mj-cs"/>
              </a:rPr>
              <a:t/>
            </a:r>
            <a:br>
              <a:rPr lang="ru-RU" sz="2000" dirty="0" smtClean="0">
                <a:latin typeface="+mj-lt"/>
                <a:ea typeface="+mj-ea"/>
                <a:cs typeface="+mj-cs"/>
              </a:rPr>
            </a:br>
            <a:r>
              <a:rPr lang="ru-RU" sz="2000" dirty="0" smtClean="0">
                <a:latin typeface="+mj-lt"/>
                <a:ea typeface="+mj-ea"/>
                <a:cs typeface="+mj-cs"/>
              </a:rPr>
              <a:t>Изучить особенности русской национальной кухни. Обосновать необходимость возрождения традиций русской кухни.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069540" y="409433"/>
            <a:ext cx="4271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265529" y="1637731"/>
            <a:ext cx="5049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+mj-lt"/>
                <a:ea typeface="+mj-ea"/>
                <a:cs typeface="+mj-cs"/>
              </a:rPr>
              <a:t>Гипотеза проекта.</a:t>
            </a:r>
            <a:br>
              <a:rPr lang="ru-RU" sz="2000" b="1" dirty="0" smtClean="0">
                <a:latin typeface="+mj-lt"/>
                <a:ea typeface="+mj-ea"/>
                <a:cs typeface="+mj-cs"/>
              </a:rPr>
            </a:br>
            <a:r>
              <a:rPr lang="ru-RU" sz="2000" dirty="0" smtClean="0">
                <a:latin typeface="+mj-lt"/>
                <a:ea typeface="+mj-ea"/>
                <a:cs typeface="+mj-cs"/>
              </a:rPr>
              <a:t>Традиционные русские блюда – вкусны, полезны, разнообразны.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44763" y="2388358"/>
            <a:ext cx="5046904" cy="3016154"/>
          </a:xfrm>
        </p:spPr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Задачи, поставленные для реализации проекта.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1. Ознакомиться с историей русской национальной кухни;</a:t>
            </a:r>
            <a:br>
              <a:rPr lang="ru-RU" sz="2000" dirty="0" smtClean="0"/>
            </a:br>
            <a:r>
              <a:rPr lang="ru-RU" sz="2000" dirty="0" smtClean="0"/>
              <a:t>    2. Изучить русские кулинарные традиции;    </a:t>
            </a:r>
            <a:br>
              <a:rPr lang="ru-RU" sz="2000" dirty="0" smtClean="0"/>
            </a:br>
            <a:r>
              <a:rPr lang="ru-RU" sz="2000" dirty="0" smtClean="0"/>
              <a:t>    3. Изучить кулинарные особенности и рецепты наших предков;</a:t>
            </a:r>
            <a:br>
              <a:rPr lang="ru-RU" sz="2000" dirty="0" smtClean="0"/>
            </a:br>
            <a:r>
              <a:rPr lang="ru-RU" sz="2000" dirty="0" smtClean="0"/>
              <a:t>    4. Приготовить блюдо по древнерусскому рецепту.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ed-Flowers-PNG-Picture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660" y="189545"/>
            <a:ext cx="6444663" cy="62863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1442" y="696035"/>
            <a:ext cx="5306211" cy="3643954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dirty="0" smtClean="0"/>
              <a:t> Первым этапом можно назвать период с десятого по шестнадцатый век, который условно называется древнерусской кухней. В этот период появляется большинство блюд из дрожжевого теста. Первопроходцем стал «король» русской кухни - ржаной хлеб.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429301" y="423081"/>
            <a:ext cx="8134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История русской национальной кухни</a:t>
            </a:r>
            <a:endParaRPr lang="ru-RU" sz="3200" dirty="0"/>
          </a:p>
        </p:txBody>
      </p:sp>
      <p:pic>
        <p:nvPicPr>
          <p:cNvPr id="1026" name="Picture 2" descr="C:\Users\Home\Desktop\90640d.744di3.5y0e.rs.i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3043" y="1742990"/>
            <a:ext cx="4980495" cy="332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Red-Flowers-PNG-Picture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660" y="189545"/>
            <a:ext cx="6444663" cy="62863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329" y="491319"/>
            <a:ext cx="5347155" cy="3589361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Второй этап развития русской кухни приходится на шестнадцатый – семнадцатый века. Особенностью данного периода является то, что происходит классовое разделение блюд. У бояр и знати еда становится все более изощренной, а у бедняков упрощается.</a:t>
            </a:r>
            <a:endParaRPr lang="ru-RU" sz="2800" dirty="0"/>
          </a:p>
        </p:txBody>
      </p:sp>
      <p:pic>
        <p:nvPicPr>
          <p:cNvPr id="2050" name="Picture 2" descr="C:\Users\Home\Desktop\93269625_1323149401_pir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581" y="1948858"/>
            <a:ext cx="5039506" cy="3438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3518" y="232010"/>
            <a:ext cx="9312322" cy="73698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/>
              <a:t>Русские кулинарные традиции</a:t>
            </a:r>
            <a:endParaRPr lang="ru-RU" sz="2800" dirty="0"/>
          </a:p>
        </p:txBody>
      </p:sp>
      <p:pic>
        <p:nvPicPr>
          <p:cNvPr id="4" name="Содержимое 3" descr="Red-Flowers-PNG-Picture.pn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660" y="189545"/>
            <a:ext cx="6444663" cy="6286318"/>
          </a:xfrm>
        </p:spPr>
      </p:pic>
      <p:sp>
        <p:nvSpPr>
          <p:cNvPr id="5" name="TextBox 4"/>
          <p:cNvSpPr txBox="1"/>
          <p:nvPr/>
        </p:nvSpPr>
        <p:spPr>
          <a:xfrm>
            <a:off x="1869745" y="900752"/>
            <a:ext cx="52134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j-lt"/>
                <a:ea typeface="+mj-ea"/>
                <a:cs typeface="+mj-cs"/>
              </a:rPr>
              <a:t>Кулинарные традиции русского народа имеют очень давнюю историю. Восточные славяне пахали землю, сеяли рожь, ячмень, пшеницу, овес, просо. В ходу были овощи, самыми популярными были капуста, огурцы, репа, брюква и редька. Особым уважением на Руси пользовался мёд.</a:t>
            </a:r>
          </a:p>
        </p:txBody>
      </p:sp>
      <p:pic>
        <p:nvPicPr>
          <p:cNvPr id="3074" name="Picture 2" descr="C:\Users\Home\Desktop\1026851-Autogen_eBook_id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1994" y="1908672"/>
            <a:ext cx="5104261" cy="34555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1051" y="1078173"/>
            <a:ext cx="5258937" cy="4763069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Наибольшей популярностью пользовалось приготовление блюд в русских печах. Русские печи в силу своих больших размеров позволяли готовить одновременно несколько кушаний. Хотя приготовленная пища припахивала дымом, но тем не менее русская печь придавала блюдам, приготовленным в ней, неповторимый вкус. В русской печи можно было приготовить практически любое блюдо. </a:t>
            </a:r>
            <a:endParaRPr lang="ru-RU" sz="2400" dirty="0"/>
          </a:p>
        </p:txBody>
      </p:sp>
      <p:pic>
        <p:nvPicPr>
          <p:cNvPr id="4098" name="Picture 2" descr="C:\Users\Home\Desktop\114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0299" y="353136"/>
            <a:ext cx="4903455" cy="3845847"/>
          </a:xfrm>
          <a:prstGeom prst="rect">
            <a:avLst/>
          </a:prstGeom>
          <a:noFill/>
        </p:spPr>
      </p:pic>
      <p:pic>
        <p:nvPicPr>
          <p:cNvPr id="4" name="Содержимое 3" descr="Red-Flowers-PNG-Picture.pn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660" y="189545"/>
            <a:ext cx="6444663" cy="628631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1505" y="382134"/>
            <a:ext cx="9585278" cy="723335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/>
              <a:t>Русские кулинарные особенности и рецепты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796585" y="1228301"/>
            <a:ext cx="500872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+mj-lt"/>
                <a:ea typeface="+mj-ea"/>
                <a:cs typeface="+mj-cs"/>
              </a:rPr>
              <a:t>Русскую кухню в первую очередь невозможно представить без </a:t>
            </a:r>
            <a:r>
              <a:rPr lang="ru-RU" sz="2200" dirty="0" err="1" smtClean="0">
                <a:latin typeface="+mj-lt"/>
                <a:ea typeface="+mj-ea"/>
                <a:cs typeface="+mj-cs"/>
              </a:rPr>
              <a:t>традицонных</a:t>
            </a:r>
            <a:r>
              <a:rPr lang="ru-RU" sz="2200" dirty="0" smtClean="0">
                <a:latin typeface="+mj-lt"/>
                <a:ea typeface="+mj-ea"/>
                <a:cs typeface="+mj-cs"/>
              </a:rPr>
              <a:t> супов и похлёбок. Супы в пост варили строго на воде, летом холодные - на квасе. Вне поста на простокваше, а то и вовсе на наваристых мясных бульонах. Такие шедевры народных блюд как: щи, солянка, горохом суп с копченостями и горохом, свекольники, рассольники – входили в рацион русского человека не только в качестве первых блюд, но также и основных.</a:t>
            </a:r>
          </a:p>
        </p:txBody>
      </p:sp>
      <p:pic>
        <p:nvPicPr>
          <p:cNvPr id="5122" name="Picture 2" descr="C:\Users\Home\Desktop\ima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1638" y="1274858"/>
            <a:ext cx="4615818" cy="3010539"/>
          </a:xfrm>
          <a:prstGeom prst="rect">
            <a:avLst/>
          </a:prstGeom>
          <a:noFill/>
        </p:spPr>
      </p:pic>
      <p:pic>
        <p:nvPicPr>
          <p:cNvPr id="4" name="Содержимое 3" descr="Red-Flowers-PNG-Picture.pn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660" y="189545"/>
            <a:ext cx="6444663" cy="628631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6902" y="436728"/>
            <a:ext cx="5827594" cy="6100549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/>
              <a:t>А вот поистине царица русского народного стола - каша была на каждом столе! Будь то каша гречневая, пшённая, овсяная, ячневая с разнообразными добавками: фруктами, мясом, сметаной, зеленью и пр. Каша, как часть обрядовой культуры согласно своему предназначению называлась по-разному: к примеру, на поминках ели кутью, для свадеб каша была «красная горка», которую для гостей варили жених с невестой, а при прибавлении в семействе для новорождённого и его гостей была «бабкина каша». Густая каша нередко подавалась вместо хлеба к щам. Каша стала своеобразным символом примирения, а суворовская каша - символом непобедимости русского воинства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" name="Picture 2" descr="C:\Users\Home\Desktop\140062800_bb3933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4971" y="1194575"/>
            <a:ext cx="4757466" cy="2623402"/>
          </a:xfrm>
          <a:prstGeom prst="rect">
            <a:avLst/>
          </a:prstGeom>
          <a:noFill/>
        </p:spPr>
      </p:pic>
      <p:pic>
        <p:nvPicPr>
          <p:cNvPr id="4" name="Содержимое 3" descr="Red-Flowers-PNG-Picture.pn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660" y="189545"/>
            <a:ext cx="6444663" cy="628631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301</TotalTime>
  <Words>659</Words>
  <Application>Microsoft Office PowerPoint</Application>
  <PresentationFormat>Произвольный</PresentationFormat>
  <Paragraphs>32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Тема1</vt:lpstr>
      <vt:lpstr>МОУ СОШ №33 г. Энгельс</vt:lpstr>
      <vt:lpstr>ВВЕДЕНИЕ</vt:lpstr>
      <vt:lpstr>    Задачи, поставленные для реализации проекта.      1. Ознакомиться с историей русской национальной кухни;     2. Изучить русские кулинарные традиции;         3. Изучить кулинарные особенности и рецепты наших предков;     4. Приготовить блюдо по древнерусскому рецепту.</vt:lpstr>
      <vt:lpstr>  Первым этапом можно назвать период с десятого по шестнадцатый век, который условно называется древнерусской кухней. В этот период появляется большинство блюд из дрожжевого теста. Первопроходцем стал «король» русской кухни - ржаной хлеб.</vt:lpstr>
      <vt:lpstr>Второй этап развития русской кухни приходится на шестнадцатый – семнадцатый века. Особенностью данного периода является то, что происходит классовое разделение блюд. У бояр и знати еда становится все более изощренной, а у бедняков упрощается.</vt:lpstr>
      <vt:lpstr>Русские кулинарные традиции</vt:lpstr>
      <vt:lpstr>Наибольшей популярностью пользовалось приготовление блюд в русских печах. Русские печи в силу своих больших размеров позволяли готовить одновременно несколько кушаний. Хотя приготовленная пища припахивала дымом, но тем не менее русская печь придавала блюдам, приготовленным в ней, неповторимый вкус. В русской печи можно было приготовить практически любое блюдо. </vt:lpstr>
      <vt:lpstr>Русские кулинарные особенности и рецепты</vt:lpstr>
      <vt:lpstr>А вот поистине царица русского народного стола - каша была на каждом столе! Будь то каша гречневая, пшённая, овсяная, ячневая с разнообразными добавками: фруктами, мясом, сметаной, зеленью и пр. Каша, как часть обрядовой культуры согласно своему предназначению называлась по-разному: к примеру, на поминках ели кутью, для свадеб каша была «красная горка», которую для гостей варили жених с невестой, а при прибавлении в семействе для новорождённого и его гостей была «бабкина каша». Густая каша нередко подавалась вместо хлеба к щам. Каша стала своеобразным символом примирения, а суворовская каша - символом непобедимости русского воинства.</vt:lpstr>
      <vt:lpstr>Кашу сименуху на Руси готовили с давних времен. Такое угощение стояло на столе в любом доме, готовили ее и в обычное время и на праздники. Несмотря на кажущуюся простоту, каша была очень вкусной и сытной. Предлагаю попробовать сварить кашу по забытому русскому рецепту.</vt:lpstr>
      <vt:lpstr>Ингредиенты  Крупа гречневая 150 г Грибы (лесные) – 300 г Яйцо куриное 2 шт. Соль 2 щепотки Масло растительное 2 ст.л. Лук 1 шт. Вода 350 мл </vt:lpstr>
      <vt:lpstr>Процесс приготовления  1. Насыпать гречу в глиняный горшочек, залить водой. Всыпать немного соли, накрыть неплотно крышкой и поставить в духовку, включенную на 180 С. Время приготовления 30-40 мин. Отварить яйца. </vt:lpstr>
      <vt:lpstr>2. Лук почистить, тонко нарезать и обжарить на растительном масле 1-2 мин.  3. Добавить к луку порезанные дольками грибы, посолить и жарить до готовности грибов.</vt:lpstr>
      <vt:lpstr>4. Горшочек вытащить из духовки и смешать кашу с луком и грибами. Яйца почистить, крупно порезать и добавить в кашу. Один желток оставить.  5. Добавить в кашу сливочное масло, посыпать желтком и на 5-10 мин. Отправить в духовку.    </vt:lpstr>
      <vt:lpstr>Подавать горячую кашу к столу в горшочке. </vt:lpstr>
      <vt:lpstr>Выводы:</vt:lpstr>
      <vt:lpstr>Список литературы: 1. Калинкина К.А. «Русская кухня», Ульяновск: Дом печати, 1992.; 2. Ковалев В.М., Могильный Н.П. Рецепты русской кухни. - М.: Мир, 1989;  3. Материалы с интернет-сайта www.russianfood.com; 4. Материалы с интернет-сайта http://www.edovo.ru/ .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dom</cp:lastModifiedBy>
  <cp:revision>43</cp:revision>
  <dcterms:created xsi:type="dcterms:W3CDTF">2018-11-13T08:15:20Z</dcterms:created>
  <dcterms:modified xsi:type="dcterms:W3CDTF">2019-06-10T19:03:12Z</dcterms:modified>
</cp:coreProperties>
</file>