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89" r:id="rId4"/>
    <p:sldId id="290" r:id="rId5"/>
    <p:sldId id="291" r:id="rId6"/>
    <p:sldId id="292" r:id="rId7"/>
    <p:sldId id="293" r:id="rId8"/>
    <p:sldId id="258" r:id="rId9"/>
    <p:sldId id="294" r:id="rId10"/>
    <p:sldId id="295" r:id="rId11"/>
    <p:sldId id="298" r:id="rId12"/>
    <p:sldId id="259" r:id="rId13"/>
    <p:sldId id="296" r:id="rId14"/>
    <p:sldId id="297" r:id="rId15"/>
    <p:sldId id="260" r:id="rId16"/>
    <p:sldId id="261" r:id="rId17"/>
    <p:sldId id="262" r:id="rId18"/>
    <p:sldId id="263" r:id="rId19"/>
    <p:sldId id="266" r:id="rId20"/>
    <p:sldId id="271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  <a:srgbClr val="FF33CC"/>
    <a:srgbClr val="66003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73FA9D-449D-4B01-B418-31C9A4A37ADD}" type="datetimeFigureOut">
              <a:rPr lang="ru-RU" smtClean="0"/>
              <a:pPr/>
              <a:t>10.06.2019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B290FA-3BAE-4DA4-A784-3E84A928F49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73FA9D-449D-4B01-B418-31C9A4A37ADD}" type="datetimeFigureOut">
              <a:rPr lang="ru-RU" smtClean="0"/>
              <a:pPr/>
              <a:t>10.06.2019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B290FA-3BAE-4DA4-A784-3E84A928F4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73FA9D-449D-4B01-B418-31C9A4A37ADD}" type="datetimeFigureOut">
              <a:rPr lang="ru-RU" smtClean="0"/>
              <a:pPr/>
              <a:t>10.06.2019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B290FA-3BAE-4DA4-A784-3E84A928F4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73FA9D-449D-4B01-B418-31C9A4A37ADD}" type="datetimeFigureOut">
              <a:rPr lang="ru-RU" smtClean="0"/>
              <a:pPr/>
              <a:t>10.06.2019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B290FA-3BAE-4DA4-A784-3E84A928F4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73FA9D-449D-4B01-B418-31C9A4A37ADD}" type="datetimeFigureOut">
              <a:rPr lang="ru-RU" smtClean="0"/>
              <a:pPr/>
              <a:t>10.06.2019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83B290FA-3BAE-4DA4-A784-3E84A928F4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73FA9D-449D-4B01-B418-31C9A4A37ADD}" type="datetimeFigureOut">
              <a:rPr lang="ru-RU" smtClean="0"/>
              <a:pPr/>
              <a:t>10.06.2019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B290FA-3BAE-4DA4-A784-3E84A928F4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73FA9D-449D-4B01-B418-31C9A4A37ADD}" type="datetimeFigureOut">
              <a:rPr lang="ru-RU" smtClean="0"/>
              <a:pPr/>
              <a:t>10.06.2019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B290FA-3BAE-4DA4-A784-3E84A928F4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73FA9D-449D-4B01-B418-31C9A4A37ADD}" type="datetimeFigureOut">
              <a:rPr lang="ru-RU" smtClean="0"/>
              <a:pPr/>
              <a:t>10.06.2019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B290FA-3BAE-4DA4-A784-3E84A928F4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73FA9D-449D-4B01-B418-31C9A4A37ADD}" type="datetimeFigureOut">
              <a:rPr lang="ru-RU" smtClean="0"/>
              <a:pPr/>
              <a:t>10.06.2019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B290FA-3BAE-4DA4-A784-3E84A928F4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73FA9D-449D-4B01-B418-31C9A4A37ADD}" type="datetimeFigureOut">
              <a:rPr lang="ru-RU" smtClean="0"/>
              <a:pPr/>
              <a:t>10.06.2019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B290FA-3BAE-4DA4-A784-3E84A928F4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73FA9D-449D-4B01-B418-31C9A4A37ADD}" type="datetimeFigureOut">
              <a:rPr lang="ru-RU" smtClean="0"/>
              <a:pPr/>
              <a:t>10.06.2019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B290FA-3BAE-4DA4-A784-3E84A928F4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4B73FA9D-449D-4B01-B418-31C9A4A37ADD}" type="datetimeFigureOut">
              <a:rPr lang="ru-RU" smtClean="0"/>
              <a:pPr/>
              <a:t>10.06.2019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83B290FA-3BAE-4DA4-A784-3E84A928F49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slide" Target="slide2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gif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festival.1september.ru/articles/413843/img1.jpg" TargetMode="Externa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www.modernlib.ru/books/bse/bolshaya_sovetskaya_enciklopediya_li_2/i010-001-287451866.jpg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jpeg"/><Relationship Id="rId4" Type="http://schemas.openxmlformats.org/officeDocument/2006/relationships/hyperlink" Target="http://parnasse.ru/images/photos/medium/article15195.jpg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slide" Target="slide1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285860"/>
            <a:ext cx="8929718" cy="2428892"/>
          </a:xfrm>
        </p:spPr>
        <p:txBody>
          <a:bodyPr>
            <a:normAutofit/>
          </a:bodyPr>
          <a:lstStyle/>
          <a:p>
            <a:pPr algn="ctr"/>
            <a:r>
              <a:rPr lang="ru-RU" sz="54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Сатирические  образы человека</a:t>
            </a:r>
            <a:endParaRPr lang="ru-RU" sz="54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3400" y="4143380"/>
            <a:ext cx="7854696" cy="1357322"/>
          </a:xfrm>
        </p:spPr>
        <p:txBody>
          <a:bodyPr>
            <a:normAutofit/>
          </a:bodyPr>
          <a:lstStyle/>
          <a:p>
            <a:pPr algn="ctr"/>
            <a:endParaRPr lang="ru-RU" sz="3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500042"/>
            <a:ext cx="8686800" cy="5809318"/>
          </a:xfrm>
        </p:spPr>
        <p:txBody>
          <a:bodyPr/>
          <a:lstStyle/>
          <a:p>
            <a:pPr>
              <a:buNone/>
            </a:pPr>
            <a:r>
              <a:rPr lang="ru-RU" b="1" dirty="0" smtClean="0">
                <a:solidFill>
                  <a:srgbClr val="660033"/>
                </a:solidFill>
              </a:rPr>
              <a:t>     </a:t>
            </a:r>
            <a:r>
              <a:rPr lang="ru-RU" b="1" dirty="0" smtClean="0">
                <a:solidFill>
                  <a:srgbClr val="FFFF00"/>
                </a:solidFill>
              </a:rPr>
              <a:t>В  </a:t>
            </a:r>
            <a:r>
              <a:rPr lang="ru-RU" b="1" u="sng" dirty="0" smtClean="0">
                <a:solidFill>
                  <a:srgbClr val="FFFF00"/>
                </a:solidFill>
              </a:rPr>
              <a:t>лубке</a:t>
            </a:r>
            <a:r>
              <a:rPr lang="ru-RU" b="1" dirty="0" smtClean="0">
                <a:solidFill>
                  <a:srgbClr val="FFFF00"/>
                </a:solidFill>
              </a:rPr>
              <a:t>  никогда не было горя или плача. Он только радовал и веселил, да иногда обличал, но это делал с большим юмором и достоинством. Лубок вселял в людей веру в себя, в свои силы.</a:t>
            </a:r>
            <a:endParaRPr lang="ru-RU" dirty="0">
              <a:solidFill>
                <a:srgbClr val="FFFF00"/>
              </a:solidFill>
            </a:endParaRPr>
          </a:p>
        </p:txBody>
      </p:sp>
      <p:pic>
        <p:nvPicPr>
          <p:cNvPr id="1026" name="Picture 2" descr="http://trendclub.ru/upload/media/images/dashman/hatul-mada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14546" y="2500306"/>
            <a:ext cx="4857784" cy="400281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082792"/>
          </a:xfrm>
        </p:spPr>
        <p:txBody>
          <a:bodyPr>
            <a:noAutofit/>
          </a:bodyPr>
          <a:lstStyle/>
          <a:p>
            <a:r>
              <a:rPr lang="ru-RU" sz="3600" dirty="0" smtClean="0">
                <a:solidFill>
                  <a:srgbClr val="FF0000"/>
                </a:solidFill>
                <a:effectLst/>
                <a:latin typeface="+mn-lt"/>
              </a:rPr>
              <a:t/>
            </a:r>
            <a:br>
              <a:rPr lang="ru-RU" sz="3600" dirty="0" smtClean="0">
                <a:solidFill>
                  <a:srgbClr val="FF0000"/>
                </a:solidFill>
                <a:effectLst/>
                <a:latin typeface="+mn-lt"/>
              </a:rPr>
            </a:br>
            <a:endParaRPr lang="ru-RU" sz="3600" dirty="0">
              <a:solidFill>
                <a:srgbClr val="FF0000"/>
              </a:solidFill>
              <a:effectLst/>
              <a:latin typeface="+mn-lt"/>
            </a:endParaRPr>
          </a:p>
        </p:txBody>
      </p:sp>
      <p:pic>
        <p:nvPicPr>
          <p:cNvPr id="4" name="Picture 4" descr="Дон Кихот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404664"/>
            <a:ext cx="3713636" cy="5691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500034" y="6143644"/>
            <a:ext cx="32861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660033"/>
                </a:solidFill>
              </a:rPr>
              <a:t>О. Домье «Дон Кихот»</a:t>
            </a:r>
            <a:endParaRPr lang="ru-RU" sz="2400" b="1" dirty="0">
              <a:solidFill>
                <a:srgbClr val="660033"/>
              </a:solidFill>
            </a:endParaRPr>
          </a:p>
        </p:txBody>
      </p:sp>
      <p:pic>
        <p:nvPicPr>
          <p:cNvPr id="6" name="Содержимое 14" descr="img013.jpg"/>
          <p:cNvPicPr>
            <a:picLocks noGrp="1" noChangeAspect="1"/>
          </p:cNvPicPr>
          <p:nvPr>
            <p:ph sz="half" idx="1"/>
          </p:nvPr>
        </p:nvPicPr>
        <p:blipFill>
          <a:blip r:embed="rId3" cstate="print"/>
          <a:srcRect r="9508" b="8211"/>
          <a:stretch>
            <a:fillRect/>
          </a:stretch>
        </p:blipFill>
        <p:spPr>
          <a:xfrm>
            <a:off x="4572000" y="404664"/>
            <a:ext cx="3840134" cy="5524666"/>
          </a:xfrm>
        </p:spPr>
      </p:pic>
      <p:sp>
        <p:nvSpPr>
          <p:cNvPr id="7" name="TextBox 6"/>
          <p:cNvSpPr txBox="1"/>
          <p:nvPr/>
        </p:nvSpPr>
        <p:spPr>
          <a:xfrm>
            <a:off x="4714876" y="6143644"/>
            <a:ext cx="38576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660033"/>
                </a:solidFill>
              </a:rPr>
              <a:t>Т.Маврина « Баба – Яга»</a:t>
            </a:r>
            <a:endParaRPr lang="ru-RU" sz="2400" dirty="0">
              <a:solidFill>
                <a:srgbClr val="660033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285860"/>
          </a:xfrm>
        </p:spPr>
        <p:txBody>
          <a:bodyPr>
            <a:normAutofit/>
          </a:bodyPr>
          <a:lstStyle/>
          <a:p>
            <a:r>
              <a:rPr lang="ru-RU" sz="4400" dirty="0" smtClean="0">
                <a:solidFill>
                  <a:srgbClr val="FF0000"/>
                </a:solidFill>
                <a:effectLst/>
                <a:latin typeface="+mn-lt"/>
              </a:rPr>
              <a:t>Политическая  карикатура</a:t>
            </a:r>
            <a:endParaRPr lang="ru-RU" sz="4400" dirty="0">
              <a:solidFill>
                <a:srgbClr val="FF0000"/>
              </a:solidFill>
              <a:effectLst/>
              <a:latin typeface="+mn-lt"/>
            </a:endParaRPr>
          </a:p>
        </p:txBody>
      </p:sp>
      <p:pic>
        <p:nvPicPr>
          <p:cNvPr id="5" name="Picture 13" descr="Дени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 l="1442" r="18033"/>
          <a:stretch>
            <a:fillRect/>
          </a:stretch>
        </p:blipFill>
        <p:spPr>
          <a:xfrm>
            <a:off x="500034" y="1357298"/>
            <a:ext cx="3736870" cy="4214842"/>
          </a:xfrm>
        </p:spPr>
      </p:pic>
      <p:sp>
        <p:nvSpPr>
          <p:cNvPr id="6" name="TextBox 5"/>
          <p:cNvSpPr txBox="1"/>
          <p:nvPr/>
        </p:nvSpPr>
        <p:spPr>
          <a:xfrm>
            <a:off x="357158" y="5857892"/>
            <a:ext cx="42148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Bef>
                <a:spcPct val="20000"/>
              </a:spcBef>
            </a:pPr>
            <a:r>
              <a:rPr lang="ru-RU" sz="2400" b="1" dirty="0" smtClean="0">
                <a:solidFill>
                  <a:srgbClr val="660033"/>
                </a:solidFill>
              </a:rPr>
              <a:t>  </a:t>
            </a:r>
            <a:r>
              <a:rPr lang="ru-RU" sz="2400" b="1" dirty="0" err="1" smtClean="0">
                <a:solidFill>
                  <a:srgbClr val="660033"/>
                </a:solidFill>
              </a:rPr>
              <a:t>Дени</a:t>
            </a:r>
            <a:r>
              <a:rPr lang="ru-RU" sz="2400" b="1" dirty="0" smtClean="0">
                <a:solidFill>
                  <a:srgbClr val="660033"/>
                </a:solidFill>
              </a:rPr>
              <a:t>  «Немецкий зверь»</a:t>
            </a:r>
            <a:endParaRPr lang="ru-RU" sz="2400" b="1" dirty="0">
              <a:solidFill>
                <a:srgbClr val="660033"/>
              </a:solidFill>
            </a:endParaRPr>
          </a:p>
        </p:txBody>
      </p:sp>
      <p:pic>
        <p:nvPicPr>
          <p:cNvPr id="7" name="i-main-pic" descr="Картинка 116 из 91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29190" y="1357298"/>
            <a:ext cx="3812268" cy="41434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dirty="0" smtClean="0">
                <a:solidFill>
                  <a:srgbClr val="FF0000"/>
                </a:solidFill>
                <a:effectLst/>
                <a:latin typeface="+mn-lt"/>
              </a:rPr>
              <a:t>Гротеск</a:t>
            </a:r>
            <a:endParaRPr lang="ru-RU" sz="6000" dirty="0">
              <a:solidFill>
                <a:srgbClr val="FF0000"/>
              </a:solidFill>
              <a:effectLst/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357298"/>
            <a:ext cx="8686800" cy="2500330"/>
          </a:xfrm>
        </p:spPr>
        <p:txBody>
          <a:bodyPr/>
          <a:lstStyle/>
          <a:p>
            <a:pPr>
              <a:buNone/>
            </a:pPr>
            <a:r>
              <a:rPr lang="ru-RU" b="1" dirty="0" smtClean="0">
                <a:solidFill>
                  <a:srgbClr val="660033"/>
                </a:solidFill>
              </a:rPr>
              <a:t>     </a:t>
            </a:r>
            <a:r>
              <a:rPr lang="ru-RU" sz="3000" b="1" u="sng" dirty="0" smtClean="0">
                <a:solidFill>
                  <a:srgbClr val="FFFF00"/>
                </a:solidFill>
              </a:rPr>
              <a:t>Гротеск</a:t>
            </a:r>
            <a:r>
              <a:rPr lang="ru-RU" sz="3000" b="1" dirty="0" smtClean="0">
                <a:solidFill>
                  <a:srgbClr val="FFFF00"/>
                </a:solidFill>
              </a:rPr>
              <a:t> – это художественный образ, стиль или жанр, основанный на фантастике, смехе, контрасте и причудливом сочетании  фантастического и реального. </a:t>
            </a:r>
            <a:endParaRPr lang="ru-RU" sz="3000" dirty="0">
              <a:solidFill>
                <a:srgbClr val="FFFF00"/>
              </a:solidFill>
            </a:endParaRPr>
          </a:p>
        </p:txBody>
      </p:sp>
      <p:pic>
        <p:nvPicPr>
          <p:cNvPr id="4" name="Picture 16" descr="15_sm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1428728" y="3500438"/>
            <a:ext cx="2143140" cy="3015796"/>
          </a:xfrm>
          <a:prstGeom prst="rect">
            <a:avLst/>
          </a:prstGeom>
          <a:solidFill>
            <a:srgbClr val="FFFFFF">
              <a:shade val="85000"/>
            </a:srgbClr>
          </a:solidFill>
          <a:ln w="1905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Picture 16" descr="НЕУЛОВИМАЯ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>
          <a:xfrm>
            <a:off x="5357818" y="3429000"/>
            <a:ext cx="2286016" cy="3023660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654164"/>
          </a:xfrm>
        </p:spPr>
        <p:txBody>
          <a:bodyPr>
            <a:normAutofit/>
          </a:bodyPr>
          <a:lstStyle/>
          <a:p>
            <a:r>
              <a:rPr lang="ru-RU" sz="3000" dirty="0" smtClean="0">
                <a:solidFill>
                  <a:srgbClr val="FFFF00"/>
                </a:solidFill>
                <a:effectLst/>
                <a:latin typeface="+mn-lt"/>
              </a:rPr>
              <a:t>Гротеск появился в культуре  Древней Греции и широко используется в различных видах искусства по настоящее время</a:t>
            </a:r>
            <a:r>
              <a:rPr lang="ru-RU" sz="3000" dirty="0" smtClean="0">
                <a:solidFill>
                  <a:srgbClr val="FFFF00"/>
                </a:solidFill>
                <a:effectLst/>
              </a:rPr>
              <a:t>.</a:t>
            </a:r>
            <a:endParaRPr lang="ru-RU" sz="3000" dirty="0">
              <a:solidFill>
                <a:srgbClr val="FFFF00"/>
              </a:solidFill>
              <a:effectLst/>
            </a:endParaRPr>
          </a:p>
        </p:txBody>
      </p:sp>
      <p:sp>
        <p:nvSpPr>
          <p:cNvPr id="23554" name="AutoShape 2" descr="http://painting.eds.co.ua/wp-content/uploads/2012/10/Neck2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3556" name="Picture 4" descr="http://painting.eds.co.ua/wp-content/uploads/2012/10/Neck2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727" y="2071678"/>
            <a:ext cx="6250165" cy="4416684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dirty="0" smtClean="0">
                <a:solidFill>
                  <a:srgbClr val="FF0000"/>
                </a:solidFill>
                <a:effectLst/>
                <a:latin typeface="+mn-lt"/>
              </a:rPr>
              <a:t>Сатирическая  карикатура</a:t>
            </a:r>
            <a:endParaRPr lang="ru-RU" sz="4800" dirty="0">
              <a:solidFill>
                <a:srgbClr val="FF0000"/>
              </a:solidFill>
              <a:effectLst/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-285784" y="1357298"/>
            <a:ext cx="9429784" cy="3429024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sz="3200" b="1" dirty="0" smtClean="0">
                <a:solidFill>
                  <a:srgbClr val="FFFF00"/>
                </a:solidFill>
              </a:rPr>
              <a:t>       Сатирическая карикатура высмеивает, разит зло и беспощадно.</a:t>
            </a:r>
          </a:p>
          <a:p>
            <a:pPr>
              <a:buNone/>
            </a:pPr>
            <a:r>
              <a:rPr lang="ru-RU" sz="3200" b="1" dirty="0" smtClean="0">
                <a:solidFill>
                  <a:srgbClr val="FFFF00"/>
                </a:solidFill>
              </a:rPr>
              <a:t>       Сатирические образы в искусстве помогают нам </a:t>
            </a:r>
          </a:p>
          <a:p>
            <a:pPr>
              <a:buNone/>
            </a:pPr>
            <a:r>
              <a:rPr lang="ru-RU" sz="3200" b="1" dirty="0" smtClean="0">
                <a:solidFill>
                  <a:srgbClr val="FFFF00"/>
                </a:solidFill>
              </a:rPr>
              <a:t>     бороться с  собственными недостатками в     поведении</a:t>
            </a:r>
          </a:p>
          <a:p>
            <a:pPr>
              <a:buNone/>
            </a:pPr>
            <a:r>
              <a:rPr lang="ru-RU" sz="3200" b="1" dirty="0" smtClean="0">
                <a:solidFill>
                  <a:srgbClr val="FFFF00"/>
                </a:solidFill>
              </a:rPr>
              <a:t>     и характере.</a:t>
            </a:r>
            <a:endParaRPr lang="ru-RU" sz="3200" b="1" dirty="0">
              <a:solidFill>
                <a:srgbClr val="FFFF00"/>
              </a:solidFill>
            </a:endParaRPr>
          </a:p>
        </p:txBody>
      </p:sp>
      <p:pic>
        <p:nvPicPr>
          <p:cNvPr id="6148" name="Picture 4" descr="http://img.beta.rian.ru/images/66764/16/66764164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71802" y="3714752"/>
            <a:ext cx="5143536" cy="291467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2571744"/>
          </a:xfrm>
        </p:spPr>
        <p:txBody>
          <a:bodyPr>
            <a:normAutofit/>
          </a:bodyPr>
          <a:lstStyle/>
          <a:p>
            <a:r>
              <a:rPr lang="ru-RU" sz="4400" dirty="0" smtClean="0">
                <a:solidFill>
                  <a:srgbClr val="FF0000"/>
                </a:solidFill>
                <a:effectLst/>
                <a:latin typeface="+mn-lt"/>
              </a:rPr>
              <a:t>Юмористическая  карикатура</a:t>
            </a:r>
            <a:r>
              <a:rPr lang="ru-RU" sz="4400" dirty="0" smtClean="0">
                <a:solidFill>
                  <a:srgbClr val="FF0000"/>
                </a:solidFill>
                <a:latin typeface="+mn-lt"/>
              </a:rPr>
              <a:t/>
            </a:r>
            <a:br>
              <a:rPr lang="ru-RU" sz="4400" dirty="0" smtClean="0">
                <a:solidFill>
                  <a:srgbClr val="FF0000"/>
                </a:solidFill>
                <a:latin typeface="+mn-lt"/>
              </a:rPr>
            </a:br>
            <a:r>
              <a:rPr lang="ru-RU" sz="3600" dirty="0" smtClean="0">
                <a:solidFill>
                  <a:srgbClr val="FFFF00"/>
                </a:solidFill>
                <a:effectLst/>
                <a:latin typeface="+mn-lt"/>
              </a:rPr>
              <a:t>отличается шутливым, добродушным отношением художника к изображаемому.</a:t>
            </a:r>
            <a:endParaRPr lang="ru-RU" sz="3600" dirty="0">
              <a:solidFill>
                <a:srgbClr val="FFFF00"/>
              </a:solidFill>
              <a:effectLst/>
              <a:latin typeface="+mn-lt"/>
            </a:endParaRPr>
          </a:p>
        </p:txBody>
      </p:sp>
      <p:pic>
        <p:nvPicPr>
          <p:cNvPr id="1028" name="Picture 4" descr="http://www.cartoon-expo.com/Plagiarism/cartoon2--lock-and-key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2428868"/>
            <a:ext cx="2684250" cy="3857652"/>
          </a:xfrm>
          <a:prstGeom prst="rect">
            <a:avLst/>
          </a:prstGeom>
          <a:noFill/>
        </p:spPr>
      </p:pic>
      <p:pic>
        <p:nvPicPr>
          <p:cNvPr id="1030" name="Picture 6" descr="http://repey.users.photofile.ru/photo/repey/1244050/11562417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57620" y="2500306"/>
            <a:ext cx="5107816" cy="37147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285860"/>
          </a:xfrm>
        </p:spPr>
        <p:txBody>
          <a:bodyPr>
            <a:normAutofit/>
          </a:bodyPr>
          <a:lstStyle/>
          <a:p>
            <a:pPr algn="l"/>
            <a:r>
              <a:rPr lang="ru-RU" sz="6000" dirty="0" smtClean="0">
                <a:solidFill>
                  <a:srgbClr val="FF0000"/>
                </a:solidFill>
                <a:effectLst/>
                <a:latin typeface="+mn-lt"/>
              </a:rPr>
              <a:t>             Шарж</a:t>
            </a:r>
            <a:endParaRPr lang="ru-RU" sz="6000" dirty="0">
              <a:solidFill>
                <a:srgbClr val="FF0000"/>
              </a:solidFill>
              <a:effectLst/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85860"/>
            <a:ext cx="8229600" cy="5023500"/>
          </a:xfrm>
        </p:spPr>
        <p:txBody>
          <a:bodyPr/>
          <a:lstStyle/>
          <a:p>
            <a:pPr>
              <a:buFont typeface="Wingdings" pitchFamily="2" charset="2"/>
              <a:buChar char="q"/>
            </a:pPr>
            <a:r>
              <a:rPr lang="ru-RU" b="1" dirty="0" smtClean="0">
                <a:solidFill>
                  <a:srgbClr val="FFFF00"/>
                </a:solidFill>
              </a:rPr>
              <a:t>Шарж делается на людей, к которым автор относится очень хорошо, с уважением; смех его чисто приятельский.</a:t>
            </a:r>
          </a:p>
          <a:p>
            <a:pPr>
              <a:buFont typeface="Wingdings" pitchFamily="2" charset="2"/>
              <a:buChar char="q"/>
            </a:pPr>
            <a:r>
              <a:rPr lang="ru-RU" b="1" dirty="0" smtClean="0">
                <a:solidFill>
                  <a:srgbClr val="FFFF00"/>
                </a:solidFill>
              </a:rPr>
              <a:t>В шарже не позволяется никакое подчёркивание физических недостатков, ничего задевающего личное достоинство. </a:t>
            </a:r>
            <a:endParaRPr lang="ru-RU" b="1" dirty="0">
              <a:solidFill>
                <a:srgbClr val="FFFF00"/>
              </a:solidFill>
            </a:endParaRPr>
          </a:p>
        </p:txBody>
      </p:sp>
      <p:pic>
        <p:nvPicPr>
          <p:cNvPr id="4" name="i-main-pic" descr="Картинка 11 из 574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715140" y="4071942"/>
            <a:ext cx="1614631" cy="242889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5" name="Содержимое 3" descr="Якубович.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57224" y="4143380"/>
            <a:ext cx="1728788" cy="24384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Содержимое 18" descr="михаил жванецкий....jpg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>
          <a:xfrm>
            <a:off x="3714744" y="4143380"/>
            <a:ext cx="1785950" cy="237792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417638"/>
          </a:xfrm>
        </p:spPr>
        <p:txBody>
          <a:bodyPr>
            <a:normAutofit/>
          </a:bodyPr>
          <a:lstStyle/>
          <a:p>
            <a:r>
              <a:rPr lang="ru-RU" sz="5400" dirty="0" smtClean="0">
                <a:solidFill>
                  <a:srgbClr val="FF0000"/>
                </a:solidFill>
                <a:effectLst/>
                <a:latin typeface="+mn-lt"/>
              </a:rPr>
              <a:t>В  шарже:  </a:t>
            </a:r>
            <a:endParaRPr lang="ru-RU" sz="5400" dirty="0">
              <a:solidFill>
                <a:srgbClr val="FF0000"/>
              </a:solidFill>
              <a:effectLst/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85860"/>
            <a:ext cx="8229600" cy="5023500"/>
          </a:xfrm>
        </p:spPr>
        <p:txBody>
          <a:bodyPr/>
          <a:lstStyle/>
          <a:p>
            <a:r>
              <a:rPr lang="ru-RU" b="1" dirty="0" smtClean="0">
                <a:solidFill>
                  <a:srgbClr val="FFFF00"/>
                </a:solidFill>
              </a:rPr>
              <a:t>Должно сочетаться полное портретное сходство, точная и меткая характеристика с остроумным и комическим преувеличением характерного.</a:t>
            </a:r>
          </a:p>
          <a:p>
            <a:r>
              <a:rPr lang="ru-RU" b="1" dirty="0" smtClean="0">
                <a:solidFill>
                  <a:srgbClr val="FFFF00"/>
                </a:solidFill>
              </a:rPr>
              <a:t>Необходимо соблюдать чувство меры, а главное- чувство правды.</a:t>
            </a:r>
            <a:endParaRPr lang="ru-RU" b="1" dirty="0">
              <a:solidFill>
                <a:srgbClr val="FFFF00"/>
              </a:solidFill>
            </a:endParaRPr>
          </a:p>
        </p:txBody>
      </p:sp>
      <p:pic>
        <p:nvPicPr>
          <p:cNvPr id="20482" name="Picture 2" descr="http://freelance.ru/img/portfolio/pics/00/02/49/149790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14348" y="4143380"/>
            <a:ext cx="1785950" cy="2391898"/>
          </a:xfrm>
          <a:prstGeom prst="rect">
            <a:avLst/>
          </a:prstGeom>
          <a:noFill/>
        </p:spPr>
      </p:pic>
      <p:pic>
        <p:nvPicPr>
          <p:cNvPr id="20484" name="Picture 4" descr="http://sharjik.ru/wp-content/gallery/semejnye-i-gruppovye-sharzhi/semeynyy-sharj-na-zakaz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143239" y="4143380"/>
            <a:ext cx="2758289" cy="2357454"/>
          </a:xfrm>
          <a:prstGeom prst="rect">
            <a:avLst/>
          </a:prstGeom>
          <a:noFill/>
        </p:spPr>
      </p:pic>
      <p:pic>
        <p:nvPicPr>
          <p:cNvPr id="20486" name="Picture 6" descr="http://www.ov-graphics.ru/sharj/spartak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715140" y="4143380"/>
            <a:ext cx="1664000" cy="235337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68412"/>
          </a:xfrm>
        </p:spPr>
        <p:txBody>
          <a:bodyPr>
            <a:noAutofit/>
          </a:bodyPr>
          <a:lstStyle/>
          <a:p>
            <a:r>
              <a:rPr lang="ru-RU" sz="4800" dirty="0" smtClean="0">
                <a:solidFill>
                  <a:srgbClr val="FF0000"/>
                </a:solidFill>
                <a:effectLst/>
                <a:latin typeface="+mn-lt"/>
              </a:rPr>
              <a:t>Приемы  создания дружеских шаржей</a:t>
            </a:r>
            <a:endParaRPr lang="ru-RU" sz="4800" dirty="0">
              <a:solidFill>
                <a:srgbClr val="FF0000"/>
              </a:solidFill>
              <a:effectLst/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-142908" y="1714488"/>
            <a:ext cx="9644130" cy="257176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000" b="1" dirty="0" smtClean="0">
                <a:solidFill>
                  <a:srgbClr val="660033"/>
                </a:solidFill>
              </a:rPr>
              <a:t>      </a:t>
            </a:r>
            <a:r>
              <a:rPr lang="ru-RU" sz="3000" b="1" dirty="0" smtClean="0">
                <a:solidFill>
                  <a:srgbClr val="FFFF00"/>
                </a:solidFill>
              </a:rPr>
              <a:t>Шаржи и карикатура не должна слишком отличаться от оригинала, он должен оставаться узнаваемым. За любым преувеличением должен угадываться подразумеваемый персонаж.</a:t>
            </a:r>
            <a:endParaRPr lang="ru-RU" sz="3000" b="1" dirty="0">
              <a:solidFill>
                <a:srgbClr val="FFFF00"/>
              </a:solidFill>
            </a:endParaRPr>
          </a:p>
        </p:txBody>
      </p:sp>
      <p:pic>
        <p:nvPicPr>
          <p:cNvPr id="4" name="Picture 4" descr="rozenbaum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00166" y="3714752"/>
            <a:ext cx="2071702" cy="291962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5" name="Picture 4" descr="Stallon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43504" y="3786190"/>
            <a:ext cx="2286016" cy="285752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642918"/>
            <a:ext cx="8572560" cy="2786082"/>
          </a:xfrm>
        </p:spPr>
        <p:txBody>
          <a:bodyPr>
            <a:normAutofit fontScale="90000"/>
          </a:bodyPr>
          <a:lstStyle/>
          <a:p>
            <a:pPr algn="l"/>
            <a:r>
              <a:rPr lang="ru-RU" sz="49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          Карикатура </a:t>
            </a:r>
            <a:br>
              <a:rPr lang="ru-RU" sz="49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49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3600" u="sng" dirty="0" smtClean="0">
                <a:solidFill>
                  <a:srgbClr val="FF33CC"/>
                </a:solidFill>
                <a:effectLst/>
                <a:latin typeface="Times New Roman" pitchFamily="18" charset="0"/>
                <a:cs typeface="Times New Roman" pitchFamily="18" charset="0"/>
              </a:rPr>
              <a:t>Карикатура -  </a:t>
            </a:r>
            <a:r>
              <a:rPr lang="ru-RU" sz="3600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>это  сатирическое  или юмористическое  изображение,  в  котором комический  эффект  создаётся преувеличением  и  заострением  характерных  черт. </a:t>
            </a:r>
            <a:r>
              <a:rPr lang="ru-RU" dirty="0" smtClean="0">
                <a:solidFill>
                  <a:srgbClr val="FF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rgbClr val="FF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endParaRPr lang="ru-RU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338" name="Picture 2" descr="http://veselahata.com/wp-content/gallery/sharzhi/filipp-kirkorov-2012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857224" y="3429000"/>
            <a:ext cx="2286016" cy="326573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4340" name="Picture 4" descr="http://veselahata.com/wp-content/gallery/shulev-aleksandr/ggggrgrg67676454rrer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072198" y="3500438"/>
            <a:ext cx="2357454" cy="311761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8786842" cy="1511288"/>
          </a:xfrm>
        </p:spPr>
        <p:txBody>
          <a:bodyPr>
            <a:normAutofit/>
          </a:bodyPr>
          <a:lstStyle/>
          <a:p>
            <a:r>
              <a:rPr lang="ru-RU" sz="3100" dirty="0" smtClean="0">
                <a:solidFill>
                  <a:srgbClr val="FFFF00"/>
                </a:solidFill>
                <a:effectLst/>
                <a:latin typeface="+mn-lt"/>
              </a:rPr>
              <a:t>юмористический рассказ – весёлая история из жизни ребят во дворе или в школе.</a:t>
            </a:r>
            <a:br>
              <a:rPr lang="ru-RU" sz="3100" dirty="0" smtClean="0">
                <a:solidFill>
                  <a:srgbClr val="FFFF00"/>
                </a:solidFill>
                <a:effectLst/>
                <a:latin typeface="+mn-lt"/>
              </a:rPr>
            </a:br>
            <a:endParaRPr lang="ru-RU" sz="3100" dirty="0">
              <a:solidFill>
                <a:srgbClr val="FFFF00"/>
              </a:solidFill>
              <a:effectLst/>
              <a:latin typeface="+mn-lt"/>
            </a:endParaRPr>
          </a:p>
        </p:txBody>
      </p:sp>
      <p:pic>
        <p:nvPicPr>
          <p:cNvPr id="27652" name="Picture 4" descr="http://img-fotki.yandex.ru/get/4304/kalininskiy.13/0_407d1_c90e8d3d_XL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60032" y="1412776"/>
            <a:ext cx="3918002" cy="5066382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</p:pic>
      <p:pic>
        <p:nvPicPr>
          <p:cNvPr id="27654" name="Picture 6" descr="http://img12.nnm.ru/c/d/e/0/8/cde08fca209c3934fd2eec435a179f15_ful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1412776"/>
            <a:ext cx="3798341" cy="5062646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013-06-19 12.05.1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5400000">
            <a:off x="435886" y="1135693"/>
            <a:ext cx="4513705" cy="3385279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683568" y="5157191"/>
            <a:ext cx="410445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Century" pitchFamily="18" charset="0"/>
                <a:cs typeface="Segoe UI" pitchFamily="34" charset="0"/>
              </a:rPr>
              <a:t>О Домье. Иллюстрация к роману Ф.Рабле «ГАРГАНТЮРА И ПАНТАГРЮЕЛЬ».Франция. XIX в.</a:t>
            </a:r>
            <a:endParaRPr lang="ru-RU" dirty="0">
              <a:latin typeface="Century" pitchFamily="18" charset="0"/>
              <a:cs typeface="Segoe UI" pitchFamily="34" charset="0"/>
            </a:endParaRPr>
          </a:p>
        </p:txBody>
      </p:sp>
      <p:pic>
        <p:nvPicPr>
          <p:cNvPr id="4" name="Picture 2" descr="http://festival.1september.ru/articles/413843/img1.jp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29189" y="500042"/>
            <a:ext cx="3301303" cy="4585142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5220072" y="5229200"/>
            <a:ext cx="259228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Century" pitchFamily="18" charset="0"/>
              </a:rPr>
              <a:t>Леонардо да Винчи        « СКАРАМУЧЧЬЯ»</a:t>
            </a:r>
            <a:endParaRPr lang="ru-RU" dirty="0">
              <a:latin typeface="Century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www.modernlib.ru/books/bse/bolshaya_sovetskaya_enciklopediya_li_2/i010-001-287451866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57223" y="500042"/>
            <a:ext cx="3576543" cy="4429156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755576" y="5301208"/>
            <a:ext cx="367240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Century" pitchFamily="18" charset="0"/>
              </a:rPr>
              <a:t>П. Пикассо. Портрет Идальго. Линогравюра. Испания. XX в</a:t>
            </a:r>
            <a:endParaRPr lang="ru-RU" dirty="0">
              <a:latin typeface="Century" pitchFamily="18" charset="0"/>
            </a:endParaRPr>
          </a:p>
        </p:txBody>
      </p:sp>
      <p:pic>
        <p:nvPicPr>
          <p:cNvPr id="4" name="Picture 4" descr="http://parnasse.ru/images/photos/medium/article15195.jp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929190" y="500042"/>
            <a:ext cx="3420808" cy="4357718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5076056" y="5301208"/>
            <a:ext cx="302433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Century" pitchFamily="18" charset="0"/>
              </a:rPr>
              <a:t>П. Пикассо. ДОН-КИХОТ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\\K-7\1\Изображение12 025.jpg"/>
          <p:cNvPicPr/>
          <p:nvPr/>
        </p:nvPicPr>
        <p:blipFill>
          <a:blip r:embed="rId2" cstate="print"/>
          <a:srcRect l="62152" t="61786" r="5052" b="8297"/>
          <a:stretch>
            <a:fillRect/>
          </a:stretch>
        </p:blipFill>
        <p:spPr bwMode="auto">
          <a:xfrm rot="10800000">
            <a:off x="571472" y="642918"/>
            <a:ext cx="3643338" cy="45720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467544" y="5229200"/>
            <a:ext cx="36004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Century" pitchFamily="18" charset="0"/>
              </a:rPr>
              <a:t>А.Тулуз-Лотрек. Автопортрет. Франция XIX в. </a:t>
            </a:r>
            <a:endParaRPr lang="ru-RU" dirty="0">
              <a:latin typeface="Century" pitchFamily="18" charset="0"/>
            </a:endParaRPr>
          </a:p>
        </p:txBody>
      </p:sp>
      <p:pic>
        <p:nvPicPr>
          <p:cNvPr id="4" name="Рисунок 3" descr="2013-06-19 12.07.5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5400000">
            <a:off x="4384475" y="1259071"/>
            <a:ext cx="4357718" cy="3268289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4860032" y="5157192"/>
            <a:ext cx="345638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Century" pitchFamily="18" charset="0"/>
              </a:rPr>
              <a:t>В.Н.Горяев. Иллюстрация к повести Марка Твена. «ПРИКЛЮЧЕНИЕ ГЕКЛЬБЕРРИ ФИННА»</a:t>
            </a:r>
            <a:endParaRPr lang="ru-RU" dirty="0">
              <a:latin typeface="Century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\\K-7\1\Изображение12 025.jpg"/>
          <p:cNvPicPr/>
          <p:nvPr/>
        </p:nvPicPr>
        <p:blipFill>
          <a:blip r:embed="rId2" cstate="print"/>
          <a:srcRect l="59632" t="12354" r="2427" b="48504"/>
          <a:stretch>
            <a:fillRect/>
          </a:stretch>
        </p:blipFill>
        <p:spPr bwMode="auto">
          <a:xfrm rot="10800000">
            <a:off x="714348" y="714356"/>
            <a:ext cx="3414176" cy="43862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539552" y="5445224"/>
            <a:ext cx="36004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Century" pitchFamily="18" charset="0"/>
              </a:rPr>
              <a:t>Н.В. Кузьмин. Иллюстрация к повести Н.В. Гоголя « записки сумасшедшего».</a:t>
            </a:r>
            <a:endParaRPr lang="ru-RU" dirty="0">
              <a:latin typeface="Century" pitchFamily="18" charset="0"/>
            </a:endParaRPr>
          </a:p>
        </p:txBody>
      </p:sp>
      <p:pic>
        <p:nvPicPr>
          <p:cNvPr id="4" name="Рисунок 3" descr="\\K-7\1\Изображение12 026.jpg"/>
          <p:cNvPicPr/>
          <p:nvPr/>
        </p:nvPicPr>
        <p:blipFill>
          <a:blip r:embed="rId3" cstate="print"/>
          <a:srcRect l="63034" t="39532" r="8868" b="36368"/>
          <a:stretch>
            <a:fillRect/>
          </a:stretch>
        </p:blipFill>
        <p:spPr bwMode="auto">
          <a:xfrm>
            <a:off x="4786314" y="714356"/>
            <a:ext cx="3571900" cy="4286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4788024" y="5085183"/>
            <a:ext cx="36004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Century" pitchFamily="18" charset="0"/>
              </a:rPr>
              <a:t>Н.В. Кузьмин. Иллюстрация к повести Н.С Лескова « Железная воля».</a:t>
            </a:r>
            <a:endParaRPr lang="ru-RU" dirty="0">
              <a:latin typeface="Century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3357562"/>
            <a:ext cx="8401080" cy="2928958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b="1" dirty="0" smtClean="0">
                <a:solidFill>
                  <a:srgbClr val="C00000"/>
                </a:solidFill>
              </a:rPr>
              <a:t>Онере Домье. Карикатура на короля Луи Филиппа.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sz="3200" b="1" dirty="0" smtClean="0">
                <a:solidFill>
                  <a:srgbClr val="FFFF00"/>
                </a:solidFill>
              </a:rPr>
              <a:t>Вот так шаг за шагом, подчеркивая самое характерное в обрюзгшем старческом лице короля, выдающийся французский художник XIX века О. Домье довел изображение до обыкновенной груши! </a:t>
            </a:r>
            <a:endParaRPr lang="ru-RU" sz="3200" dirty="0">
              <a:solidFill>
                <a:srgbClr val="FFFF00"/>
              </a:solidFill>
            </a:endParaRPr>
          </a:p>
        </p:txBody>
      </p:sp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428604"/>
            <a:ext cx="8683625" cy="2651125"/>
          </a:xfrm>
          <a:prstGeom prst="rect">
            <a:avLst/>
          </a:prstGeom>
          <a:noFill/>
          <a:ln w="28575">
            <a:solidFill>
              <a:srgbClr val="FFFF0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785926"/>
          </a:xfrm>
        </p:spPr>
        <p:txBody>
          <a:bodyPr>
            <a:normAutofit/>
          </a:bodyPr>
          <a:lstStyle/>
          <a:p>
            <a:r>
              <a:rPr lang="ru-RU" sz="4800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Разновидности карикатуры:  </a:t>
            </a:r>
            <a:r>
              <a:rPr lang="ru-RU" sz="4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4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000240"/>
            <a:ext cx="8229600" cy="4309120"/>
          </a:xfrm>
        </p:spPr>
        <p:txBody>
          <a:bodyPr>
            <a:normAutofit/>
          </a:bodyPr>
          <a:lstStyle/>
          <a:p>
            <a:pPr>
              <a:buFont typeface="Courier New" pitchFamily="49" charset="0"/>
              <a:buChar char="o"/>
            </a:pPr>
            <a:r>
              <a:rPr lang="ru-RU" sz="3200" b="1" dirty="0" smtClean="0">
                <a:solidFill>
                  <a:srgbClr val="FFFF00"/>
                </a:solidFill>
              </a:rPr>
              <a:t>Политическая</a:t>
            </a:r>
          </a:p>
          <a:p>
            <a:pPr>
              <a:buFont typeface="Courier New" pitchFamily="49" charset="0"/>
              <a:buChar char="o"/>
            </a:pPr>
            <a:r>
              <a:rPr lang="ru-RU" sz="3200" b="1" dirty="0" smtClean="0">
                <a:solidFill>
                  <a:srgbClr val="FFFF00"/>
                </a:solidFill>
              </a:rPr>
              <a:t>Сатирическая</a:t>
            </a:r>
          </a:p>
          <a:p>
            <a:pPr>
              <a:buFont typeface="Courier New" pitchFamily="49" charset="0"/>
              <a:buChar char="o"/>
            </a:pPr>
            <a:r>
              <a:rPr lang="ru-RU" sz="3200" b="1" dirty="0" smtClean="0">
                <a:solidFill>
                  <a:srgbClr val="FFFF00"/>
                </a:solidFill>
              </a:rPr>
              <a:t>Юмористическая</a:t>
            </a:r>
          </a:p>
          <a:p>
            <a:pPr>
              <a:buFont typeface="Courier New" pitchFamily="49" charset="0"/>
              <a:buChar char="o"/>
            </a:pPr>
            <a:r>
              <a:rPr lang="ru-RU" sz="3200" b="1" dirty="0" smtClean="0">
                <a:solidFill>
                  <a:srgbClr val="FFFF00"/>
                </a:solidFill>
              </a:rPr>
              <a:t>Шарж</a:t>
            </a:r>
          </a:p>
          <a:p>
            <a:pPr>
              <a:buFont typeface="Courier New" pitchFamily="49" charset="0"/>
              <a:buChar char="o"/>
            </a:pPr>
            <a:r>
              <a:rPr lang="ru-RU" sz="3200" b="1" dirty="0" smtClean="0">
                <a:solidFill>
                  <a:srgbClr val="FFFF00"/>
                </a:solidFill>
              </a:rPr>
              <a:t>Лубок</a:t>
            </a:r>
          </a:p>
          <a:p>
            <a:pPr>
              <a:buFont typeface="Courier New" pitchFamily="49" charset="0"/>
              <a:buChar char="o"/>
            </a:pPr>
            <a:r>
              <a:rPr lang="ru-RU" sz="3200" b="1" dirty="0" smtClean="0">
                <a:solidFill>
                  <a:srgbClr val="FFFF00"/>
                </a:solidFill>
              </a:rPr>
              <a:t>Гротеск</a:t>
            </a:r>
            <a:endParaRPr lang="ru-RU" sz="3200" b="1" dirty="0">
              <a:solidFill>
                <a:srgbClr val="FFFF00"/>
              </a:solidFill>
            </a:endParaRPr>
          </a:p>
        </p:txBody>
      </p:sp>
      <p:pic>
        <p:nvPicPr>
          <p:cNvPr id="5" name="Рисунок 4" descr="ussr0466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286644" y="1643050"/>
            <a:ext cx="1574808" cy="22865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8" name="Picture 2" descr="http://repey.users.photofile.ru/photo/repey/3265275/95737690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214678" y="4143380"/>
            <a:ext cx="3000396" cy="2394317"/>
          </a:xfrm>
          <a:prstGeom prst="rect">
            <a:avLst/>
          </a:prstGeom>
          <a:noFill/>
        </p:spPr>
      </p:pic>
      <p:pic>
        <p:nvPicPr>
          <p:cNvPr id="6" name="Содержимое 14" descr="1225357009_ronaldinio.jpg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>
          <a:xfrm>
            <a:off x="5000628" y="1643050"/>
            <a:ext cx="1643074" cy="2332349"/>
          </a:xfrm>
          <a:prstGeom prst="rect">
            <a:avLst/>
          </a:prstGeom>
        </p:spPr>
      </p:pic>
      <p:pic>
        <p:nvPicPr>
          <p:cNvPr id="8194" name="Picture 2" descr="https://encrypted-tbn2.gstatic.com/images?q=tbn:ANd9GcQRoclewM-88PvHBzqgNzZTOPF-WQi7zQ7cb4qRkCx-WEPa4O-l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572264" y="4143380"/>
            <a:ext cx="2071702" cy="2367660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686800" cy="1417638"/>
          </a:xfrm>
        </p:spPr>
        <p:txBody>
          <a:bodyPr>
            <a:normAutofit/>
          </a:bodyPr>
          <a:lstStyle/>
          <a:p>
            <a:pPr algn="l"/>
            <a:r>
              <a:rPr lang="ru-RU" sz="6000" dirty="0" smtClean="0">
                <a:solidFill>
                  <a:srgbClr val="FF0000"/>
                </a:solidFill>
                <a:latin typeface="+mn-lt"/>
              </a:rPr>
              <a:t>               </a:t>
            </a:r>
            <a:r>
              <a:rPr lang="ru-RU" sz="6000" dirty="0" smtClean="0">
                <a:solidFill>
                  <a:srgbClr val="FF0000"/>
                </a:solidFill>
                <a:effectLst/>
                <a:latin typeface="+mn-lt"/>
              </a:rPr>
              <a:t>Лубок</a:t>
            </a:r>
            <a:endParaRPr lang="ru-RU" sz="6000" dirty="0">
              <a:solidFill>
                <a:srgbClr val="FF0000"/>
              </a:solidFill>
              <a:effectLst/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214422"/>
            <a:ext cx="8686800" cy="3429024"/>
          </a:xfrm>
        </p:spPr>
        <p:txBody>
          <a:bodyPr/>
          <a:lstStyle/>
          <a:p>
            <a:pPr>
              <a:buNone/>
            </a:pPr>
            <a:r>
              <a:rPr lang="ru-RU" b="1" dirty="0" smtClean="0">
                <a:solidFill>
                  <a:srgbClr val="FF0000"/>
                </a:solidFill>
              </a:rPr>
              <a:t>      </a:t>
            </a:r>
            <a:r>
              <a:rPr lang="ru-RU" b="1" u="sng" dirty="0" smtClean="0">
                <a:solidFill>
                  <a:srgbClr val="FFFF00"/>
                </a:solidFill>
              </a:rPr>
              <a:t>Лубок </a:t>
            </a:r>
            <a:r>
              <a:rPr lang="ru-RU" b="1" dirty="0" smtClean="0">
                <a:solidFill>
                  <a:srgbClr val="FFFF00"/>
                </a:solidFill>
              </a:rPr>
              <a:t>-  это  народная картинка. С середины 17в. на Руси впервые появились печатные картинки, называемые «фряжскими» (иностранными). Затем эти картинки называли «потешными листами», во второй половине 19 в. их стали называть лубками.</a:t>
            </a:r>
            <a:endParaRPr lang="ru-RU" dirty="0">
              <a:solidFill>
                <a:srgbClr val="FFFF00"/>
              </a:solidFill>
            </a:endParaRPr>
          </a:p>
        </p:txBody>
      </p:sp>
      <p:pic>
        <p:nvPicPr>
          <p:cNvPr id="4" name="Содержимое 6" descr="0a2fba948230.jp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14348" y="4000504"/>
            <a:ext cx="2060504" cy="2643206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2052" name="Picture 4" descr="http://www.artgalery.ru/images/mpainters/23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29388" y="4000504"/>
            <a:ext cx="2347583" cy="2643206"/>
          </a:xfrm>
          <a:prstGeom prst="rect">
            <a:avLst/>
          </a:prstGeom>
          <a:noFill/>
        </p:spPr>
      </p:pic>
      <p:pic>
        <p:nvPicPr>
          <p:cNvPr id="2054" name="Picture 6" descr="http://aquarells.ru/wp-content/uploads/2012/10/240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3071802" y="3929066"/>
            <a:ext cx="3082401" cy="268521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391</TotalTime>
  <Words>403</Words>
  <Application>Microsoft Office PowerPoint</Application>
  <PresentationFormat>Экран (4:3)</PresentationFormat>
  <Paragraphs>44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Апекс</vt:lpstr>
      <vt:lpstr>Сатирические  образы человека</vt:lpstr>
      <vt:lpstr>                   Карикатура     Карикатура -  это  сатирическое  или юмористическое  изображение,  в  котором комический  эффект  создаётся преувеличением  и  заострением  характерных  черт.  </vt:lpstr>
      <vt:lpstr>Слайд 3</vt:lpstr>
      <vt:lpstr>Слайд 4</vt:lpstr>
      <vt:lpstr>Слайд 5</vt:lpstr>
      <vt:lpstr>Слайд 6</vt:lpstr>
      <vt:lpstr>Слайд 7</vt:lpstr>
      <vt:lpstr>Разновидности карикатуры:   </vt:lpstr>
      <vt:lpstr>               Лубок</vt:lpstr>
      <vt:lpstr>Слайд 10</vt:lpstr>
      <vt:lpstr> </vt:lpstr>
      <vt:lpstr>Политическая  карикатура</vt:lpstr>
      <vt:lpstr>Гротеск</vt:lpstr>
      <vt:lpstr>Гротеск появился в культуре  Древней Греции и широко используется в различных видах искусства по настоящее время.</vt:lpstr>
      <vt:lpstr>Сатирическая  карикатура</vt:lpstr>
      <vt:lpstr>Юмористическая  карикатура отличается шутливым, добродушным отношением художника к изображаемому.</vt:lpstr>
      <vt:lpstr>             Шарж</vt:lpstr>
      <vt:lpstr>В  шарже:  </vt:lpstr>
      <vt:lpstr>Приемы  создания дружеских шаржей</vt:lpstr>
      <vt:lpstr>юмористический рассказ – весёлая история из жизни ребят во дворе или в школе. 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Сатирические  образы человека</dc:title>
  <dc:creator>1</dc:creator>
  <cp:lastModifiedBy>Виктория</cp:lastModifiedBy>
  <cp:revision>44</cp:revision>
  <dcterms:created xsi:type="dcterms:W3CDTF">2013-01-02T16:58:24Z</dcterms:created>
  <dcterms:modified xsi:type="dcterms:W3CDTF">2019-06-10T08:33:58Z</dcterms:modified>
</cp:coreProperties>
</file>