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  <p:sldId id="281" r:id="rId4"/>
    <p:sldId id="280" r:id="rId5"/>
    <p:sldId id="282" r:id="rId6"/>
    <p:sldId id="266" r:id="rId7"/>
    <p:sldId id="279" r:id="rId8"/>
    <p:sldId id="273" r:id="rId9"/>
    <p:sldId id="278" r:id="rId10"/>
    <p:sldId id="304" r:id="rId11"/>
    <p:sldId id="303" r:id="rId12"/>
    <p:sldId id="305" r:id="rId13"/>
    <p:sldId id="301" r:id="rId14"/>
    <p:sldId id="302" r:id="rId15"/>
    <p:sldId id="306" r:id="rId16"/>
    <p:sldId id="307" r:id="rId17"/>
    <p:sldId id="309" r:id="rId18"/>
    <p:sldId id="311" r:id="rId19"/>
    <p:sldId id="310" r:id="rId20"/>
    <p:sldId id="312" r:id="rId21"/>
    <p:sldId id="313" r:id="rId22"/>
    <p:sldId id="284" r:id="rId23"/>
    <p:sldId id="267" r:id="rId24"/>
    <p:sldId id="270" r:id="rId25"/>
    <p:sldId id="283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68" r:id="rId35"/>
    <p:sldId id="276" r:id="rId36"/>
    <p:sldId id="288" r:id="rId37"/>
    <p:sldId id="286" r:id="rId38"/>
    <p:sldId id="260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78" autoAdjust="0"/>
    <p:restoredTop sz="8642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D8EB1BA-EEBC-47A7-AE35-027AC66537AD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C3F308C-5ADA-4094-A38D-5151C90EAA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heel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baby.ru/storage/7/7/f/5/2575584.m.jpeg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3;&#1077;&#1076;&#1077;&#1083;&#1103;%20&#1080;&#1089;&#1090;&#1086;&#1088;&#1080;&#1080;%202012\&#1050;%20&#1091;&#1088;&#1086;&#1082;&#1091;%20&#1074;%2011%20&#1089;&#1077;&#1084;&#1100;&#1103;\vals_mendelsona_-_a_midsummer_night_s_dream(zaycev.net)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229600" cy="62151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ТЕМА УРОКА: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53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</a:rPr>
              <a:t>«Семейное право»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1357298"/>
            <a:ext cx="5286412" cy="3646898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235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Семья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– объединение, совместно проживающих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лиц, связанных взаимными правами и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обязанностями, возникающими из брака  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(супруги), кровного родства (родители и дети,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братья и сестры, другие близкие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родственники), усыновления или иной формы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устройства  детей в семью.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Члены семьи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– муж и жена, состоящие в браке,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родители и дети, усыновители  и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усыновленные, мачехи и отчимы, падчерицы  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 и пасынки и др. </a:t>
            </a:r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401080" cy="55235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Субъекты </a:t>
            </a:r>
            <a:r>
              <a:rPr lang="ru-RU" sz="32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семейных </a:t>
            </a:r>
            <a:r>
              <a:rPr lang="ru-RU" sz="32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правоотношений </a:t>
            </a:r>
            <a:r>
              <a:rPr lang="ru-RU" sz="3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– 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муж 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и жена, состоящие в браке, 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родители и дети, усыновители и усыновленные, 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мачехи 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и отчимы, падчерицы и пасынки и 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др.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Объекты </a:t>
            </a:r>
            <a:r>
              <a:rPr lang="ru-RU" sz="3200" b="1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семейных правоотношений </a:t>
            </a:r>
            <a:r>
              <a:rPr lang="ru-RU" sz="3200" i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– </a:t>
            </a: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вызывающие правоотношения действия членов семьи (заключения брака, развод), а так же их вещи (дача, приватизированная квартира и др.).</a:t>
            </a:r>
            <a:endParaRPr lang="ru-RU" sz="32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2 вопрос: </a:t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r>
              <a:rPr lang="ru-RU" u="sng" dirty="0" smtClean="0">
                <a:solidFill>
                  <a:schemeClr val="tx1"/>
                </a:solidFill>
                <a:latin typeface="+mn-lt"/>
              </a:rPr>
              <a:t>Вступление в брак и расторжение брака</a:t>
            </a:r>
            <a:endParaRPr lang="ru-RU" u="sng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3451864"/>
          </a:xfrm>
        </p:spPr>
        <p:txBody>
          <a:bodyPr/>
          <a:lstStyle/>
          <a:p>
            <a:pPr>
              <a:buNone/>
            </a:pPr>
            <a:r>
              <a:rPr lang="ru-RU" sz="3200" b="1" i="1" dirty="0" smtClean="0"/>
              <a:t>Брак</a:t>
            </a:r>
            <a:r>
              <a:rPr lang="ru-RU" sz="3200" dirty="0" smtClean="0"/>
              <a:t> – это добровольный, равноправный, направленный на создание семьи союз мужчины и женщины, порождающий для них личные </a:t>
            </a:r>
            <a:r>
              <a:rPr lang="ru-RU" sz="3200" dirty="0" smtClean="0"/>
              <a:t>имущественные </a:t>
            </a:r>
            <a:r>
              <a:rPr lang="ru-RU" sz="3200" dirty="0" smtClean="0"/>
              <a:t>и неимущественные права и обязанности.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Условия вступления в брак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</a:endParaRPr>
          </a:p>
        </p:txBody>
      </p:sp>
      <p:pic>
        <p:nvPicPr>
          <p:cNvPr id="5" name="Содержимое 3" descr="5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2857496"/>
            <a:ext cx="3857652" cy="3214686"/>
          </a:xfrm>
          <a:prstGeom prst="rect">
            <a:avLst/>
          </a:prstGeom>
        </p:spPr>
      </p:pic>
      <p:pic>
        <p:nvPicPr>
          <p:cNvPr id="6" name="Picture 10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571744"/>
            <a:ext cx="4025900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2356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Достижение 18 лет;</a:t>
            </a:r>
          </a:p>
          <a:p>
            <a:pPr>
              <a:buNone/>
            </a:pPr>
            <a:r>
              <a:rPr lang="ru-RU" dirty="0" smtClean="0"/>
              <a:t>- Присутствие обоих лиц: жениха и невесты;</a:t>
            </a:r>
          </a:p>
          <a:p>
            <a:pPr>
              <a:buNone/>
            </a:pPr>
            <a:r>
              <a:rPr lang="ru-RU" dirty="0" smtClean="0"/>
              <a:t>- Добровольное согласие вступающих в брак;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Обстоятельства, препятствующие заключению брака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715436" cy="430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- Браки </a:t>
            </a:r>
            <a:r>
              <a:rPr lang="ru-RU" sz="3200" dirty="0" smtClean="0"/>
              <a:t>между родственниками: родными братьями и сестрами, матерью и сыном, отцом и дочерью, между усыновленными и усыновителями</a:t>
            </a:r>
          </a:p>
          <a:p>
            <a:pPr>
              <a:buNone/>
            </a:pPr>
            <a:r>
              <a:rPr lang="ru-RU" sz="3200" dirty="0" smtClean="0"/>
              <a:t>- Если </a:t>
            </a:r>
            <a:r>
              <a:rPr lang="ru-RU" sz="3200" dirty="0" smtClean="0"/>
              <a:t>одно лицо уже состоит в браке (многоженство запрещено законом)</a:t>
            </a:r>
          </a:p>
          <a:p>
            <a:pPr>
              <a:buNone/>
            </a:pPr>
            <a:r>
              <a:rPr lang="ru-RU" sz="3200" dirty="0" smtClean="0"/>
              <a:t>- Если </a:t>
            </a:r>
            <a:r>
              <a:rPr lang="ru-RU" sz="3200" dirty="0" smtClean="0"/>
              <a:t>одно из лиц признано недееспособным, в следствии психического расстройства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715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Расторжение брака осуществляется в </a:t>
            </a:r>
            <a:r>
              <a:rPr lang="ru-RU" i="1" dirty="0" smtClean="0">
                <a:solidFill>
                  <a:schemeClr val="tx1"/>
                </a:solidFill>
                <a:latin typeface="+mn-lt"/>
              </a:rPr>
              <a:t>органах ЗАГС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</a:rPr>
              <a:t>или </a:t>
            </a:r>
            <a:r>
              <a:rPr lang="ru-RU" i="1" dirty="0" smtClean="0">
                <a:solidFill>
                  <a:schemeClr val="tx1"/>
                </a:solidFill>
                <a:latin typeface="+mn-lt"/>
              </a:rPr>
              <a:t>в судебном порядке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071678"/>
          <a:ext cx="8586790" cy="475488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5214974"/>
                <a:gridCol w="337181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 ОРГАНАХ ЗАГС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 СУДЕБНОМ ПОРЯДКЕ</a:t>
                      </a:r>
                      <a:endParaRPr lang="ru-RU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2000" dirty="0" smtClean="0"/>
                        <a:t> при отсутствии общих несовершеннолетних</a:t>
                      </a:r>
                      <a:r>
                        <a:rPr lang="ru-RU" sz="2000" baseline="0" dirty="0" smtClean="0"/>
                        <a:t> детей 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000" baseline="0" dirty="0" smtClean="0"/>
                        <a:t> при присутствии хотя бы одного из супругов по истечении месяца со дня подачи супругам совместного заявления; о расторжении брака (ст. 33 Закона «Об актах гражданского состояния»);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000" baseline="0" dirty="0" smtClean="0"/>
                        <a:t>  по заявлению одного из супругов независимо от наличия у них общих несовершеннолетних детей, если другой супруг признан судом безвестнототсутствующим или недееспособным или приговорен к лишению свободы на срок свыше трех лет.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2000" dirty="0" smtClean="0"/>
                        <a:t>при отсутствии согласия одного</a:t>
                      </a:r>
                      <a:r>
                        <a:rPr lang="ru-RU" sz="2000" baseline="0" dirty="0" smtClean="0"/>
                        <a:t> из супругов на расторжение брака;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000" baseline="0" dirty="0" smtClean="0"/>
                        <a:t> при взаимном согласии супругов, имеющих общих несовершеннолетних детей.</a:t>
                      </a:r>
                    </a:p>
                    <a:p>
                      <a:pPr>
                        <a:buFontTx/>
                        <a:buChar char="-"/>
                      </a:pP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БРАК может быть НЕДЕЙСТВИТЕЛЬНЫМ:</a:t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</a:rPr>
              <a:t>в судебном порядке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30718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-   при сокрытии одним из супругов наличия у него ВИЧ-инфекции (СПИД) или венерического заболевания, передающегося половым путем.</a:t>
            </a:r>
            <a:endParaRPr lang="ru-RU" sz="3200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3 вопрос: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u="sng" dirty="0" smtClean="0">
                <a:solidFill>
                  <a:schemeClr val="tx1"/>
                </a:solidFill>
              </a:rPr>
              <a:t>Права и обязанности супругов</a:t>
            </a:r>
            <a:endParaRPr lang="ru-RU" u="sng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643998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 момента регистрации брака в органах </a:t>
            </a:r>
            <a:r>
              <a:rPr lang="ru-RU" dirty="0" err="1" smtClean="0"/>
              <a:t>ЗАГСа</a:t>
            </a:r>
            <a:r>
              <a:rPr lang="ru-RU" dirty="0" smtClean="0"/>
              <a:t> лица</a:t>
            </a:r>
            <a:r>
              <a:rPr lang="ru-RU" dirty="0" smtClean="0"/>
              <a:t>, </a:t>
            </a:r>
            <a:r>
              <a:rPr lang="ru-RU" dirty="0" smtClean="0"/>
              <a:t>заключившие </a:t>
            </a:r>
            <a:r>
              <a:rPr lang="ru-RU" dirty="0" smtClean="0"/>
              <a:t>брак, становятся супругами и у них возникают по отношению друг к другу определенные права и обязанности.</a:t>
            </a:r>
          </a:p>
          <a:p>
            <a:pPr>
              <a:buNone/>
            </a:pPr>
            <a:r>
              <a:rPr lang="ru-RU" b="1" dirty="0" smtClean="0"/>
              <a:t>Права и обязанности </a:t>
            </a:r>
            <a:r>
              <a:rPr lang="ru-RU" dirty="0" smtClean="0"/>
              <a:t>супругов можно разделить на: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b="1" i="1" dirty="0" smtClean="0"/>
              <a:t>личные</a:t>
            </a:r>
            <a:r>
              <a:rPr lang="ru-RU" dirty="0" smtClean="0"/>
              <a:t>, носящие неимущественный характер (к приме­ру, стирка белья, посещение родительских собраний, выбор фамилии, профессии и т.д.)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b="1" i="1" dirty="0" smtClean="0"/>
              <a:t>имущественные</a:t>
            </a:r>
            <a:r>
              <a:rPr lang="ru-RU" dirty="0" smtClean="0"/>
              <a:t>, то есть касающиеся прав на конкрет­ные вещи.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8581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Личные права 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59293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Семейный кодекс РФ выделяет следующие виды личных прав супругов</a:t>
            </a:r>
            <a:r>
              <a:rPr lang="ru-RU" sz="2200" dirty="0" smtClean="0"/>
              <a:t>:</a:t>
            </a:r>
            <a:r>
              <a:rPr lang="ru-RU" sz="2200" dirty="0" smtClean="0"/>
              <a:t> </a:t>
            </a:r>
            <a:endParaRPr lang="ru-RU" sz="2200" dirty="0" smtClean="0"/>
          </a:p>
          <a:p>
            <a:pPr fontAlgn="base">
              <a:buNone/>
            </a:pPr>
            <a:r>
              <a:rPr lang="ru-RU" sz="2200" b="1" dirty="0" smtClean="0"/>
              <a:t>Среди </a:t>
            </a:r>
            <a:r>
              <a:rPr lang="ru-RU" sz="2200" b="1" dirty="0" smtClean="0"/>
              <a:t>личных прав супругов можно отметить:</a:t>
            </a:r>
          </a:p>
          <a:p>
            <a:pPr fontAlgn="base">
              <a:buNone/>
            </a:pPr>
            <a:r>
              <a:rPr lang="ru-RU" sz="2200" dirty="0" smtClean="0"/>
              <a:t>- Право </a:t>
            </a:r>
            <a:r>
              <a:rPr lang="ru-RU" sz="2200" dirty="0" smtClean="0"/>
              <a:t>на выбор фамилии супругов</a:t>
            </a:r>
          </a:p>
          <a:p>
            <a:pPr fontAlgn="base">
              <a:buNone/>
            </a:pPr>
            <a:r>
              <a:rPr lang="ru-RU" sz="2200" dirty="0" smtClean="0"/>
              <a:t>- Право </a:t>
            </a:r>
            <a:r>
              <a:rPr lang="ru-RU" sz="2200" dirty="0" smtClean="0"/>
              <a:t>выбирать род занятий, например, проходить обучение в образовательном учреждении</a:t>
            </a:r>
          </a:p>
          <a:p>
            <a:pPr fontAlgn="base">
              <a:buNone/>
            </a:pPr>
            <a:r>
              <a:rPr lang="ru-RU" sz="2200" dirty="0" smtClean="0"/>
              <a:t>- Право </a:t>
            </a:r>
            <a:r>
              <a:rPr lang="ru-RU" sz="2200" dirty="0" smtClean="0"/>
              <a:t>на выбор профессии</a:t>
            </a:r>
          </a:p>
          <a:p>
            <a:pPr fontAlgn="base">
              <a:buNone/>
            </a:pPr>
            <a:r>
              <a:rPr lang="ru-RU" sz="2200" dirty="0" smtClean="0"/>
              <a:t>- Право </a:t>
            </a:r>
            <a:r>
              <a:rPr lang="ru-RU" sz="2200" dirty="0" smtClean="0"/>
              <a:t>на выбор места проживания и воспитания ребенка</a:t>
            </a:r>
          </a:p>
          <a:p>
            <a:pPr fontAlgn="base">
              <a:buNone/>
            </a:pPr>
            <a:r>
              <a:rPr lang="ru-RU" sz="2200" dirty="0" smtClean="0"/>
              <a:t>- Право </a:t>
            </a:r>
            <a:r>
              <a:rPr lang="ru-RU" sz="2200" dirty="0" smtClean="0"/>
              <a:t>на выбор образовательного учреждения для ребенка</a:t>
            </a:r>
          </a:p>
          <a:p>
            <a:pPr fontAlgn="base">
              <a:buNone/>
            </a:pPr>
            <a:r>
              <a:rPr lang="ru-RU" sz="2200" dirty="0" smtClean="0"/>
              <a:t>- Право </a:t>
            </a:r>
            <a:r>
              <a:rPr lang="ru-RU" sz="2200" dirty="0" smtClean="0"/>
              <a:t>на отдых и восстановления здоровья</a:t>
            </a:r>
          </a:p>
          <a:p>
            <a:pPr fontAlgn="base">
              <a:buNone/>
            </a:pPr>
            <a:r>
              <a:rPr lang="ru-RU" sz="2200" dirty="0" smtClean="0"/>
              <a:t>- Право </a:t>
            </a:r>
            <a:r>
              <a:rPr lang="ru-RU" sz="2200" dirty="0" smtClean="0"/>
              <a:t>на религиозное воспитание ребенка</a:t>
            </a:r>
          </a:p>
          <a:p>
            <a:pPr fontAlgn="base">
              <a:buNone/>
            </a:pPr>
            <a:r>
              <a:rPr lang="ru-RU" sz="2200" b="1" dirty="0" smtClean="0"/>
              <a:t>К взаимным обязанностям можно отнести:</a:t>
            </a:r>
          </a:p>
          <a:p>
            <a:pPr fontAlgn="base">
              <a:buNone/>
            </a:pPr>
            <a:r>
              <a:rPr lang="ru-RU" sz="2200" dirty="0" smtClean="0"/>
              <a:t>- Обязанность </a:t>
            </a:r>
            <a:r>
              <a:rPr lang="ru-RU" sz="2200" dirty="0" smtClean="0"/>
              <a:t>по содержанию семьи</a:t>
            </a:r>
          </a:p>
          <a:p>
            <a:pPr fontAlgn="base">
              <a:buNone/>
            </a:pPr>
            <a:r>
              <a:rPr lang="ru-RU" sz="2200" dirty="0" smtClean="0"/>
              <a:t>- Обязанности </a:t>
            </a:r>
            <a:r>
              <a:rPr lang="ru-RU" sz="2200" dirty="0" smtClean="0"/>
              <a:t>воспитывать совместных детей</a:t>
            </a:r>
          </a:p>
          <a:p>
            <a:pPr fontAlgn="base">
              <a:buNone/>
            </a:pPr>
            <a:r>
              <a:rPr lang="ru-RU" sz="2200" dirty="0" smtClean="0"/>
              <a:t>- Уважать </a:t>
            </a:r>
            <a:r>
              <a:rPr lang="ru-RU" sz="2200" dirty="0" smtClean="0"/>
              <a:t>друг друга и заботиться о членах семьи</a:t>
            </a:r>
          </a:p>
          <a:p>
            <a:pPr fontAlgn="base">
              <a:buNone/>
            </a:pPr>
            <a:r>
              <a:rPr lang="ru-RU" sz="2200" dirty="0" smtClean="0"/>
              <a:t>- Заботиться </a:t>
            </a:r>
            <a:r>
              <a:rPr lang="ru-RU" sz="2200" dirty="0" smtClean="0"/>
              <a:t>о благосостоянии членов семьи и детей</a:t>
            </a:r>
          </a:p>
          <a:p>
            <a:endParaRPr lang="ru-RU" sz="2200" dirty="0"/>
          </a:p>
        </p:txBody>
      </p:sp>
    </p:spTree>
  </p:cSld>
  <p:clrMapOvr>
    <a:masterClrMapping/>
  </p:clrMapOvr>
  <p:transition spd="slow">
    <p:wheel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Имущественные права и обязанности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+mn-lt"/>
              </a:rPr>
            </a:b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229600" cy="4737748"/>
          </a:xfrm>
        </p:spPr>
        <p:txBody>
          <a:bodyPr/>
          <a:lstStyle/>
          <a:p>
            <a:pPr fontAlgn="base">
              <a:buNone/>
            </a:pPr>
            <a:r>
              <a:rPr lang="ru-RU" dirty="0" smtClean="0"/>
              <a:t>С </a:t>
            </a:r>
            <a:r>
              <a:rPr lang="ru-RU" dirty="0" smtClean="0"/>
              <a:t>момента заключения брака, все, что будет нажито в браке супругами, будет считаться совместной собственностью. Правовой режим имущественных прав и обязанностей становиться совместным и для того чтобы распорядиться таким имуществом, требуется согласия на то второй стороны брачных отношений.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Цели и задачи урока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1. Выяснить правовые основы заключения и расторжения брака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2. Определить  правовую связь между членами семьи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3. Познакомиться с правами и обязанностями супругов</a:t>
            </a:r>
          </a:p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4. Выяснить права и обязанности детей и родителей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Имущественные права и обязанности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043510"/>
          </a:xfrm>
        </p:spPr>
        <p:txBody>
          <a:bodyPr>
            <a:normAutofit fontScale="77500" lnSpcReduction="20000"/>
          </a:bodyPr>
          <a:lstStyle/>
          <a:p>
            <a:pPr fontAlgn="base">
              <a:buNone/>
            </a:pPr>
            <a:r>
              <a:rPr lang="ru-RU" sz="3000" b="1" dirty="0" smtClean="0"/>
              <a:t>К имущественным правам супругов можно отнести:</a:t>
            </a:r>
          </a:p>
          <a:p>
            <a:pPr fontAlgn="base">
              <a:buNone/>
            </a:pPr>
            <a:r>
              <a:rPr lang="ru-RU" sz="3000" dirty="0" smtClean="0"/>
              <a:t>- Право </a:t>
            </a:r>
            <a:r>
              <a:rPr lang="ru-RU" sz="3000" dirty="0" smtClean="0"/>
              <a:t>на недвижимость, дом, квартиру, дачный участок</a:t>
            </a:r>
          </a:p>
          <a:p>
            <a:pPr fontAlgn="base">
              <a:buNone/>
            </a:pPr>
            <a:r>
              <a:rPr lang="ru-RU" sz="3000" dirty="0" smtClean="0"/>
              <a:t>- Право </a:t>
            </a:r>
            <a:r>
              <a:rPr lang="ru-RU" sz="3000" dirty="0" smtClean="0"/>
              <a:t>на транспортное средство</a:t>
            </a:r>
          </a:p>
          <a:p>
            <a:pPr fontAlgn="base">
              <a:buNone/>
            </a:pPr>
            <a:r>
              <a:rPr lang="ru-RU" sz="3000" dirty="0" smtClean="0"/>
              <a:t>- Право </a:t>
            </a:r>
            <a:r>
              <a:rPr lang="ru-RU" sz="3000" dirty="0" smtClean="0"/>
              <a:t>на мебель</a:t>
            </a:r>
          </a:p>
          <a:p>
            <a:pPr fontAlgn="base">
              <a:buNone/>
            </a:pPr>
            <a:r>
              <a:rPr lang="ru-RU" sz="3000" dirty="0" smtClean="0"/>
              <a:t>- Право </a:t>
            </a:r>
            <a:r>
              <a:rPr lang="ru-RU" sz="3000" dirty="0" smtClean="0"/>
              <a:t>на доходы</a:t>
            </a:r>
          </a:p>
          <a:p>
            <a:pPr fontAlgn="base">
              <a:buNone/>
            </a:pPr>
            <a:r>
              <a:rPr lang="ru-RU" sz="3000" dirty="0" smtClean="0"/>
              <a:t>- Право </a:t>
            </a:r>
            <a:r>
              <a:rPr lang="ru-RU" sz="3000" dirty="0" smtClean="0"/>
              <a:t>на занятие предпринимательской деятельностью</a:t>
            </a:r>
          </a:p>
          <a:p>
            <a:pPr fontAlgn="base">
              <a:buNone/>
            </a:pPr>
            <a:r>
              <a:rPr lang="ru-RU" sz="3000" dirty="0" smtClean="0"/>
              <a:t>- Право </a:t>
            </a:r>
            <a:r>
              <a:rPr lang="ru-RU" sz="3000" dirty="0" smtClean="0"/>
              <a:t>на ведение домашнего хозяйства</a:t>
            </a:r>
          </a:p>
          <a:p>
            <a:pPr fontAlgn="base">
              <a:buNone/>
            </a:pPr>
            <a:r>
              <a:rPr lang="ru-RU" sz="3000" dirty="0" smtClean="0"/>
              <a:t>- Право </a:t>
            </a:r>
            <a:r>
              <a:rPr lang="ru-RU" sz="3000" dirty="0" smtClean="0"/>
              <a:t>на ведение фермерства</a:t>
            </a:r>
          </a:p>
          <a:p>
            <a:pPr fontAlgn="base">
              <a:buNone/>
            </a:pPr>
            <a:r>
              <a:rPr lang="ru-RU" sz="3000" b="1" dirty="0" smtClean="0"/>
              <a:t>К имущественным обязанностям супругов относят следующее:</a:t>
            </a:r>
          </a:p>
          <a:p>
            <a:pPr fontAlgn="base">
              <a:buNone/>
            </a:pPr>
            <a:r>
              <a:rPr lang="ru-RU" sz="3000" dirty="0" smtClean="0"/>
              <a:t>- Обязанность </a:t>
            </a:r>
            <a:r>
              <a:rPr lang="ru-RU" sz="3000" dirty="0" smtClean="0"/>
              <a:t>содержать семью</a:t>
            </a:r>
          </a:p>
          <a:p>
            <a:pPr fontAlgn="base">
              <a:buNone/>
            </a:pPr>
            <a:r>
              <a:rPr lang="ru-RU" sz="3000" dirty="0" smtClean="0"/>
              <a:t>- Обязанность </a:t>
            </a:r>
            <a:r>
              <a:rPr lang="ru-RU" sz="3000" dirty="0" smtClean="0"/>
              <a:t>использовать доход полученный семьей, за исключением дарения и наследования</a:t>
            </a:r>
          </a:p>
          <a:p>
            <a:pPr fontAlgn="base">
              <a:buNone/>
            </a:pPr>
            <a:r>
              <a:rPr lang="ru-RU" sz="3000" dirty="0" smtClean="0"/>
              <a:t>- Обязанность </a:t>
            </a:r>
            <a:r>
              <a:rPr lang="ru-RU" sz="3000" dirty="0" smtClean="0"/>
              <a:t>платить налоговые платежи по имуществу</a:t>
            </a:r>
          </a:p>
          <a:p>
            <a:pPr fontAlgn="base">
              <a:buNone/>
            </a:pPr>
            <a:r>
              <a:rPr lang="ru-RU" sz="3000" dirty="0" smtClean="0"/>
              <a:t>- Обязанность </a:t>
            </a:r>
            <a:r>
              <a:rPr lang="ru-RU" sz="3000" dirty="0" smtClean="0"/>
              <a:t>управлять семейными бизнесом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heel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heel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57161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Этапы становления брачно-семейных отношений (по Л. Моргану):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4" name="Содержимое 6" descr="0000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1142984"/>
            <a:ext cx="3683000" cy="247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7" descr="1236973638_0lik.ru_f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56200" y="3962400"/>
            <a:ext cx="3416328" cy="225268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1714488"/>
            <a:ext cx="4572000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/>
              <a:t>первобытное состояние (неупорядоченные половые связи);</a:t>
            </a:r>
          </a:p>
          <a:p>
            <a:pPr>
              <a:lnSpc>
                <a:spcPct val="90000"/>
              </a:lnSpc>
            </a:pPr>
            <a:r>
              <a:rPr lang="ru-RU" sz="2400" b="1" dirty="0" smtClean="0"/>
              <a:t>кровно - родственная семья (супружеские отношения исключались лишь между предками и потомками, родителями и детьми);</a:t>
            </a:r>
          </a:p>
          <a:p>
            <a:pPr>
              <a:lnSpc>
                <a:spcPct val="90000"/>
              </a:lnSpc>
            </a:pPr>
            <a:r>
              <a:rPr lang="ru-RU" sz="2400" b="1" dirty="0" smtClean="0"/>
              <a:t>парная (моногамная) семья (устанавливается единобрачие)</a:t>
            </a:r>
          </a:p>
          <a:p>
            <a:pPr>
              <a:lnSpc>
                <a:spcPct val="90000"/>
              </a:lnSpc>
            </a:pPr>
            <a:r>
              <a:rPr lang="ru-RU" sz="2400" b="1" dirty="0" smtClean="0"/>
              <a:t>   парная демократическая     \  патриархальная традиционная 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Нуклеарная</a:t>
            </a:r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семья</a:t>
            </a:r>
            <a:endParaRPr lang="ru-RU" sz="44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3" descr="ec134f2900d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11337"/>
            <a:ext cx="6096000" cy="4286250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Расширенная 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(</a:t>
            </a:r>
            <a:r>
              <a:rPr lang="ru-RU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многопоколенная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семья)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3" descr="60296325_092e8e84da6c3f84e291936d7d4f72a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28736"/>
            <a:ext cx="3143240" cy="2500330"/>
          </a:xfrm>
        </p:spPr>
      </p:pic>
      <p:pic>
        <p:nvPicPr>
          <p:cNvPr id="5" name="Содержимое 3" descr="017591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5967" y="2428868"/>
            <a:ext cx="6278033" cy="4708525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Типы семейных структур: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а) моногамная и полигамная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4" descr="1259592692_wedding_da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28662" y="1785926"/>
            <a:ext cx="2867025" cy="4286250"/>
          </a:xfrm>
        </p:spPr>
      </p:pic>
      <p:sp>
        <p:nvSpPr>
          <p:cNvPr id="5" name="Прямоугольник 4"/>
          <p:cNvSpPr/>
          <p:nvPr/>
        </p:nvSpPr>
        <p:spPr>
          <a:xfrm>
            <a:off x="3929058" y="2285992"/>
            <a:ext cx="43577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Моногамное</a:t>
            </a:r>
            <a:r>
              <a:rPr lang="ru-RU" sz="3200" dirty="0" smtClean="0"/>
              <a:t> супружество представляет собой брак одного мужчины с одной женщиной.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семейных структур:</a:t>
            </a:r>
            <a:br>
              <a:rPr lang="ru-RU" dirty="0" smtClean="0"/>
            </a:br>
            <a:r>
              <a:rPr lang="ru-RU" dirty="0" smtClean="0"/>
              <a:t>а) моногамная и полигамная</a:t>
            </a:r>
            <a:endParaRPr lang="ru-RU" dirty="0"/>
          </a:p>
        </p:txBody>
      </p:sp>
      <p:pic>
        <p:nvPicPr>
          <p:cNvPr id="4" name="Picture 9" descr="0_2_b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1571612"/>
            <a:ext cx="2743200" cy="2060448"/>
          </a:xfrm>
          <a:noFill/>
        </p:spPr>
      </p:pic>
      <p:pic>
        <p:nvPicPr>
          <p:cNvPr id="5" name="Содержимое 5" descr="SSL2497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0034" y="4357694"/>
            <a:ext cx="2743200" cy="20574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28992" y="1643051"/>
            <a:ext cx="528641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/>
              <a:t>Полигамия </a:t>
            </a:r>
            <a:r>
              <a:rPr lang="ru-RU" sz="3200" dirty="0" smtClean="0"/>
              <a:t>— брак одного 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    супруга с несколькими 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    женщинами. Полигамия 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    бывает двух видов: </a:t>
            </a:r>
            <a:r>
              <a:rPr lang="ru-RU" sz="3200" b="1" dirty="0" smtClean="0"/>
              <a:t>Полигиния</a:t>
            </a:r>
            <a:r>
              <a:rPr lang="ru-RU" sz="3200" dirty="0" smtClean="0"/>
              <a:t> — брак одного 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    мужчины с несколькими 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    женщинами и </a:t>
            </a:r>
            <a:r>
              <a:rPr lang="ru-RU" sz="3200" b="1" dirty="0" smtClean="0"/>
              <a:t>Полиандрия</a:t>
            </a:r>
            <a:r>
              <a:rPr lang="ru-RU" sz="3200" dirty="0" smtClean="0"/>
              <a:t> — брак одной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    женщины с несколькими  </a:t>
            </a:r>
          </a:p>
          <a:p>
            <a:pPr>
              <a:lnSpc>
                <a:spcPct val="80000"/>
              </a:lnSpc>
            </a:pPr>
            <a:r>
              <a:rPr lang="ru-RU" sz="3200" dirty="0" smtClean="0"/>
              <a:t>     мужчинами;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Б) </a:t>
            </a:r>
            <a:r>
              <a:rPr lang="ru-RU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Патрилинеальные</a:t>
            </a:r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 и   </a:t>
            </a:r>
            <a:r>
              <a:rPr lang="ru-RU" sz="4400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матрилинеальные</a:t>
            </a:r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 семьи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 </a:t>
            </a:r>
            <a:r>
              <a:rPr lang="ru-RU" b="1" dirty="0" err="1" smtClean="0"/>
              <a:t>патрилинеальных</a:t>
            </a:r>
            <a:r>
              <a:rPr lang="ru-RU" b="1" dirty="0" smtClean="0"/>
              <a:t> семьях наследование фамилии, имущества и социального положения ведется по отцу, </a:t>
            </a:r>
          </a:p>
          <a:p>
            <a:r>
              <a:rPr lang="ru-RU" b="1" dirty="0" smtClean="0"/>
              <a:t> в </a:t>
            </a:r>
            <a:r>
              <a:rPr lang="ru-RU" b="1" dirty="0" err="1" smtClean="0"/>
              <a:t>матрилинеальных</a:t>
            </a:r>
            <a:r>
              <a:rPr lang="ru-RU" b="1" dirty="0" smtClean="0"/>
              <a:t> — по матери; 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В) Патриархальные и матриархальные семьи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736"/>
            <a:ext cx="8229600" cy="3757626"/>
          </a:xfrm>
        </p:spPr>
        <p:txBody>
          <a:bodyPr/>
          <a:lstStyle/>
          <a:p>
            <a:r>
              <a:rPr lang="ru-RU" b="1" dirty="0" smtClean="0"/>
              <a:t>В патриархальных  семьях  главой  является  отец, </a:t>
            </a:r>
          </a:p>
          <a:p>
            <a:r>
              <a:rPr lang="ru-RU" b="1" dirty="0" smtClean="0"/>
              <a:t>в матриархальных — наивысшим авторитетом и влиянием пользуется мать;</a:t>
            </a:r>
          </a:p>
          <a:p>
            <a:endParaRPr lang="ru-RU" dirty="0"/>
          </a:p>
        </p:txBody>
      </p:sp>
      <p:pic>
        <p:nvPicPr>
          <p:cNvPr id="4" name="Содержимое 3" descr="семья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71736" y="3571876"/>
            <a:ext cx="3643338" cy="2976557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Г) Гомогенные и гетерогенные семьи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В гомогенных семьях супруги являются выходцами из одной социальной страты, </a:t>
            </a:r>
          </a:p>
          <a:p>
            <a:r>
              <a:rPr lang="ru-RU" sz="3600" dirty="0" smtClean="0"/>
              <a:t>в гетерогенных они происходят из разных социальных групп, каст, классов;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План урока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/>
              <a:t>1. Что такое семейное право, источники, принципы семейного права.</a:t>
            </a:r>
          </a:p>
          <a:p>
            <a:pPr>
              <a:buNone/>
            </a:pPr>
            <a:r>
              <a:rPr lang="ru-RU" sz="3200" b="1" dirty="0" smtClean="0"/>
              <a:t>2. Условия и порядок вступления в брак.</a:t>
            </a:r>
          </a:p>
          <a:p>
            <a:pPr>
              <a:buNone/>
            </a:pPr>
            <a:r>
              <a:rPr lang="ru-RU" sz="3200" b="1" dirty="0" smtClean="0"/>
              <a:t>3. Права и обязанности супругов.</a:t>
            </a:r>
          </a:p>
          <a:p>
            <a:pPr>
              <a:buNone/>
            </a:pPr>
            <a:r>
              <a:rPr lang="ru-RU" sz="3200" b="1" dirty="0" smtClean="0"/>
              <a:t>4. Права и обязанности родителей и детей.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Д) по количеству детей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Picture 5" descr="69562081_1295626593_alchikoduvanchi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14348" y="1571612"/>
            <a:ext cx="1999488" cy="2060448"/>
          </a:xfrm>
          <a:noFill/>
        </p:spPr>
      </p:pic>
      <p:pic>
        <p:nvPicPr>
          <p:cNvPr id="5" name="Picture 7" descr="184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14810" y="1500174"/>
            <a:ext cx="3246437" cy="2057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000504"/>
            <a:ext cx="78581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err="1" smtClean="0"/>
              <a:t>Малодетные</a:t>
            </a:r>
            <a:r>
              <a:rPr lang="en-US" sz="3200" dirty="0" smtClean="0"/>
              <a:t>     </a:t>
            </a:r>
            <a:r>
              <a:rPr lang="ru-RU" sz="3200" dirty="0" smtClean="0"/>
              <a:t> (1—2 ребенка), </a:t>
            </a:r>
          </a:p>
          <a:p>
            <a:r>
              <a:rPr lang="ru-RU" sz="3600" dirty="0" err="1" smtClean="0"/>
              <a:t>среднедетные</a:t>
            </a:r>
            <a:r>
              <a:rPr lang="ru-RU" sz="3600" dirty="0" smtClean="0"/>
              <a:t> (3—4 ребенка)  многодетные семьи (5 и более детей).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Е) Полные и неполные семьи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 smtClean="0"/>
              <a:t>Ученые выделяют семьи полные (двое родителей) и неполные (где по каким-либо причинам отсутствует один из родителей или родительское поколение, а дети живут с бабушками-дедушками).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Традиционная или патриархальная семья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8" descr="inf_2211_wa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28" y="2071678"/>
            <a:ext cx="3810000" cy="2609850"/>
          </a:xfrm>
        </p:spPr>
      </p:pic>
      <p:sp>
        <p:nvSpPr>
          <p:cNvPr id="5" name="Прямоугольник 4"/>
          <p:cNvSpPr/>
          <p:nvPr/>
        </p:nvSpPr>
        <p:spPr>
          <a:xfrm>
            <a:off x="285720" y="1500175"/>
            <a:ext cx="44291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предполагает главенство мужчины. </a:t>
            </a:r>
          </a:p>
          <a:p>
            <a:r>
              <a:rPr lang="ru-RU" sz="2400" b="1" dirty="0" smtClean="0"/>
              <a:t>Такая семья объединяет под одной крышей представителей, как минимум, трех поколений. </a:t>
            </a:r>
          </a:p>
          <a:p>
            <a:r>
              <a:rPr lang="ru-RU" sz="2400" b="1" dirty="0" smtClean="0"/>
              <a:t>Женщина экономически зависит от супруга, семейные роли четко регламентированы: муж (отец) — добытчик и кормилец, жена (мать) — домохозяйка и воспитатель детей</a:t>
            </a:r>
            <a:endParaRPr lang="ru-RU" sz="2400" b="1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Партнерская или эгалитарная семья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b="1" dirty="0" smtClean="0"/>
              <a:t>(Семьи равных) можно отнести:</a:t>
            </a:r>
          </a:p>
          <a:p>
            <a:r>
              <a:rPr lang="ru-RU" b="1" dirty="0" smtClean="0"/>
              <a:t> справедливое, пропорциональное распределение семейных обязанностей, </a:t>
            </a:r>
          </a:p>
          <a:p>
            <a:r>
              <a:rPr lang="ru-RU" b="1" dirty="0" smtClean="0"/>
              <a:t>взаимозаменяемость супругов в решении бытовых вопросов, обсуждение основных проблем и совместное принятие важных для семьи решений, а также эмоциональную насыщенность отношений.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Права супругов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Содержимое 3" descr="big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714488"/>
            <a:ext cx="3571900" cy="3929090"/>
          </a:xfrm>
        </p:spPr>
      </p:pic>
      <p:sp>
        <p:nvSpPr>
          <p:cNvPr id="5" name="Прямоугольник 4"/>
          <p:cNvSpPr/>
          <p:nvPr/>
        </p:nvSpPr>
        <p:spPr>
          <a:xfrm>
            <a:off x="3929058" y="1500175"/>
            <a:ext cx="5214942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/>
              <a:t>Право на выбор рода занятий и профессии, места пребывания и местожительства.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Право на выбор фамилии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Равные права родителей в воспитании детей.</a:t>
            </a:r>
          </a:p>
          <a:p>
            <a:pPr>
              <a:lnSpc>
                <a:spcPct val="80000"/>
              </a:lnSpc>
            </a:pPr>
            <a:r>
              <a:rPr lang="ru-RU" sz="3200" b="1" dirty="0" smtClean="0"/>
              <a:t>Супруги имеют равные права на общую, совместную  собственность, т. е. имущество.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Права детей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6" descr="Картинка 18 из 2178529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714488"/>
            <a:ext cx="33432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857620" y="1071546"/>
            <a:ext cx="4929222" cy="55215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/>
              <a:t>Право ребенка на имя, отчество и фамилию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Право ребенка жить в семье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Право на общение со своими родителями и родственниками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Право на защиту своих прав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С 10 лет ребенок имеет право выражать свое мнение при решении вопросов, затрагивающих его интересы</a:t>
            </a:r>
          </a:p>
          <a:p>
            <a:pPr>
              <a:lnSpc>
                <a:spcPct val="90000"/>
              </a:lnSpc>
            </a:pPr>
            <a:r>
              <a:rPr lang="ru-RU" sz="2800" b="1" dirty="0" smtClean="0"/>
              <a:t>С 14 лет – право на изменение  имени и фамилии</a:t>
            </a: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Проблемы современной семьи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200" b="1" dirty="0" smtClean="0"/>
              <a:t>Задание классу:</a:t>
            </a:r>
          </a:p>
          <a:p>
            <a:pPr>
              <a:buFont typeface="Wingdings" pitchFamily="2" charset="2"/>
              <a:buNone/>
            </a:pPr>
            <a:r>
              <a:rPr lang="ru-RU" sz="3200" dirty="0" smtClean="0"/>
              <a:t>   Современные ученые говорят о кризисе семейных отношений. </a:t>
            </a:r>
          </a:p>
          <a:p>
            <a:r>
              <a:rPr lang="ru-RU" sz="3200" dirty="0" smtClean="0"/>
              <a:t>Как вы думаете в чем причины и каковы последствия кризиса семейных отношений?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Анкетирование 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94938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2900" b="1" dirty="0" smtClean="0"/>
              <a:t>В каком возрасте вы бы хотели вступить в брак?</a:t>
            </a:r>
          </a:p>
          <a:p>
            <a:pPr lvl="0"/>
            <a:r>
              <a:rPr lang="ru-RU" sz="2900" b="1" dirty="0" smtClean="0"/>
              <a:t>А)  в 18- 20</a:t>
            </a:r>
          </a:p>
          <a:p>
            <a:pPr lvl="0"/>
            <a:r>
              <a:rPr lang="ru-RU" sz="2900" b="1" dirty="0" smtClean="0"/>
              <a:t>Б) 20- 25</a:t>
            </a:r>
          </a:p>
          <a:p>
            <a:pPr lvl="0"/>
            <a:r>
              <a:rPr lang="ru-RU" sz="2900" b="1" dirty="0" smtClean="0"/>
              <a:t>В) 25-30</a:t>
            </a:r>
          </a:p>
          <a:p>
            <a:pPr lvl="0"/>
            <a:r>
              <a:rPr lang="ru-RU" sz="2900" b="1" dirty="0" smtClean="0"/>
              <a:t>Сколько вы планируете иметь детей?</a:t>
            </a:r>
          </a:p>
          <a:p>
            <a:pPr lvl="0"/>
            <a:r>
              <a:rPr lang="ru-RU" sz="2900" b="1" dirty="0" smtClean="0"/>
              <a:t>А) 1</a:t>
            </a:r>
          </a:p>
          <a:p>
            <a:pPr lvl="0"/>
            <a:r>
              <a:rPr lang="ru-RU" sz="2900" b="1" dirty="0" smtClean="0"/>
              <a:t>Б) 2</a:t>
            </a:r>
          </a:p>
          <a:p>
            <a:pPr lvl="0"/>
            <a:r>
              <a:rPr lang="ru-RU" sz="2900" b="1" dirty="0" smtClean="0"/>
              <a:t>В) более 2</a:t>
            </a:r>
          </a:p>
          <a:p>
            <a:pPr lvl="0"/>
            <a:r>
              <a:rPr lang="ru-RU" sz="2900" b="1" dirty="0" smtClean="0"/>
              <a:t>Во главе семьи должен быть</a:t>
            </a:r>
          </a:p>
          <a:p>
            <a:pPr lvl="0"/>
            <a:r>
              <a:rPr lang="ru-RU" sz="2900" b="1" dirty="0" smtClean="0"/>
              <a:t>А) мужчина</a:t>
            </a:r>
          </a:p>
          <a:p>
            <a:pPr lvl="0"/>
            <a:r>
              <a:rPr lang="ru-RU" sz="2900" b="1" dirty="0" smtClean="0"/>
              <a:t>Б) женщина</a:t>
            </a:r>
          </a:p>
          <a:p>
            <a:pPr lvl="0"/>
            <a:r>
              <a:rPr lang="ru-RU" sz="2900" b="1" dirty="0" smtClean="0"/>
              <a:t>В) должно быть равноправие</a:t>
            </a:r>
          </a:p>
          <a:p>
            <a:pPr lvl="0"/>
            <a:r>
              <a:rPr lang="ru-RU" sz="2900" b="1" dirty="0" smtClean="0"/>
              <a:t>Нужно ли составлять брачный договор?</a:t>
            </a:r>
          </a:p>
          <a:p>
            <a:pPr lvl="0"/>
            <a:r>
              <a:rPr lang="ru-RU" sz="2900" b="1" dirty="0" smtClean="0"/>
              <a:t>А)да</a:t>
            </a:r>
          </a:p>
          <a:p>
            <a:pPr lvl="0"/>
            <a:r>
              <a:rPr lang="ru-RU" sz="2900" b="1" dirty="0" smtClean="0"/>
              <a:t>Б) нет</a:t>
            </a:r>
          </a:p>
          <a:p>
            <a:pPr lvl="0"/>
            <a:r>
              <a:rPr lang="ru-RU" sz="2900" b="1" dirty="0" smtClean="0"/>
              <a:t>В) не знаю, по обстоятельствам</a:t>
            </a:r>
          </a:p>
          <a:p>
            <a:pPr lvl="0"/>
            <a:r>
              <a:rPr lang="ru-RU" sz="2900" b="1" dirty="0" smtClean="0"/>
              <a:t>Хотите ли вы, чтобы ваши родители жили с вами</a:t>
            </a:r>
          </a:p>
          <a:p>
            <a:pPr lvl="0"/>
            <a:r>
              <a:rPr lang="ru-RU" sz="2900" b="1" dirty="0" smtClean="0"/>
              <a:t>А) да</a:t>
            </a:r>
          </a:p>
          <a:p>
            <a:pPr lvl="0"/>
            <a:r>
              <a:rPr lang="ru-RU" sz="2900" b="1" dirty="0" smtClean="0"/>
              <a:t>Б) нет</a:t>
            </a:r>
          </a:p>
          <a:p>
            <a:pPr lvl="0"/>
            <a:r>
              <a:rPr lang="ru-RU" sz="2900" b="1" dirty="0" smtClean="0"/>
              <a:t>В) по обстоятельствам</a:t>
            </a:r>
          </a:p>
          <a:p>
            <a:endParaRPr lang="ru-RU" dirty="0"/>
          </a:p>
        </p:txBody>
      </p:sp>
      <p:pic>
        <p:nvPicPr>
          <p:cNvPr id="4" name="Содержимое 12" descr="semya-i-deti.jpe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72198" y="3929066"/>
            <a:ext cx="2714644" cy="2352684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21457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Спасибо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 за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внимание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</a:br>
            <a:r>
              <a:rPr lang="en-US" sz="11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/>
            </a:r>
            <a:br>
              <a:rPr lang="en-US" sz="11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</a:br>
            <a:r>
              <a:rPr lang="ru-RU" sz="36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презентация подготовлена учителем истории и обществознания</a:t>
            </a:r>
            <a:br>
              <a:rPr lang="ru-RU" sz="36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</a:br>
            <a:r>
              <a:rPr lang="ru-RU" sz="11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/>
            </a:r>
            <a:br>
              <a:rPr lang="ru-RU" sz="11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</a:br>
            <a:r>
              <a:rPr lang="ru-RU" sz="3600" i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Баталова Анастасия Петровна</a:t>
            </a:r>
            <a:endParaRPr lang="ru-RU" sz="3600" i="1" dirty="0">
              <a:solidFill>
                <a:schemeClr val="accent4">
                  <a:lumMod val="40000"/>
                  <a:lumOff val="60000"/>
                </a:schemeClr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3857628"/>
            <a:ext cx="5357850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77500" lnSpcReduction="20000"/>
          </a:bodyPr>
          <a:lstStyle/>
          <a:p>
            <a:pPr lvl="0" algn="ctr">
              <a:buNone/>
            </a:pPr>
            <a:r>
              <a:rPr lang="ru-RU" sz="4000" b="1" dirty="0" smtClean="0"/>
              <a:t>1 вопрос:</a:t>
            </a:r>
          </a:p>
          <a:p>
            <a:pPr lvl="0" algn="ctr">
              <a:buNone/>
            </a:pPr>
            <a:r>
              <a:rPr lang="ru-RU" sz="4000" b="1" u="sng" dirty="0" smtClean="0"/>
              <a:t>Что </a:t>
            </a:r>
            <a:r>
              <a:rPr lang="ru-RU" sz="4000" b="1" u="sng" dirty="0" smtClean="0"/>
              <a:t>такое семейное право, источники, принципы семейного права. </a:t>
            </a:r>
            <a:endParaRPr lang="ru-RU" sz="4000" b="1" u="sng" dirty="0" smtClean="0"/>
          </a:p>
          <a:p>
            <a:pPr lvl="0">
              <a:buNone/>
            </a:pPr>
            <a:endParaRPr lang="ru-RU" sz="1400" b="1" i="1" dirty="0" smtClean="0"/>
          </a:p>
          <a:p>
            <a:pPr lvl="0">
              <a:buNone/>
            </a:pPr>
            <a:r>
              <a:rPr lang="ru-RU" sz="4000" b="1" i="1" dirty="0" smtClean="0"/>
              <a:t>Семейное </a:t>
            </a:r>
            <a:r>
              <a:rPr lang="ru-RU" sz="4000" b="1" i="1" dirty="0" smtClean="0"/>
              <a:t>право</a:t>
            </a:r>
            <a:r>
              <a:rPr lang="ru-RU" sz="4000" b="1" dirty="0" smtClean="0"/>
              <a:t> </a:t>
            </a:r>
            <a:r>
              <a:rPr lang="ru-RU" sz="3400" b="1" dirty="0" smtClean="0"/>
              <a:t>- система правовых норм, регулирующих личные и производные от них имущественные отношения, возникающие из брака, кровного родства, принятия детей в семью на воспитание.</a:t>
            </a:r>
          </a:p>
          <a:p>
            <a:pPr lvl="0">
              <a:buNone/>
            </a:pPr>
            <a:r>
              <a:rPr lang="ru-RU" sz="4000" b="1" i="1" dirty="0" smtClean="0"/>
              <a:t>Семья</a:t>
            </a:r>
            <a:r>
              <a:rPr lang="ru-RU" sz="3400" b="1" dirty="0" smtClean="0"/>
              <a:t> - круг лиц, основанный на браке, родстве, принятии детей в семью на воспитание, характеризующийся общностью жизни, интересов, взаимной заботой.</a:t>
            </a:r>
          </a:p>
          <a:p>
            <a:pPr lvl="0">
              <a:buNone/>
            </a:pPr>
            <a:r>
              <a:rPr lang="ru-RU" sz="4000" b="1" i="1" dirty="0" smtClean="0"/>
              <a:t>Брак</a:t>
            </a:r>
            <a:r>
              <a:rPr lang="ru-RU" sz="3400" b="1" i="1" dirty="0" smtClean="0"/>
              <a:t> </a:t>
            </a:r>
            <a:r>
              <a:rPr lang="ru-RU" sz="3400" b="1" dirty="0" smtClean="0"/>
              <a:t>- юридически оформленный, свободный, добровольный союз мужчины и женщины, направленный на создание семьи и порождающий для них взаимные права и </a:t>
            </a:r>
            <a:r>
              <a:rPr lang="ru-RU" sz="3400" b="1" dirty="0" smtClean="0"/>
              <a:t>обязанности.</a:t>
            </a:r>
            <a:endParaRPr lang="ru-RU" sz="3400" b="1" dirty="0" smtClean="0"/>
          </a:p>
          <a:p>
            <a:pPr lvl="0">
              <a:buNone/>
            </a:pPr>
            <a:r>
              <a:rPr lang="ru-RU" sz="4000" b="1" i="1" dirty="0" smtClean="0"/>
              <a:t>ЗАГС</a:t>
            </a:r>
            <a:r>
              <a:rPr lang="ru-RU" sz="3400" b="1" dirty="0" smtClean="0"/>
              <a:t> - запись актов гражданского </a:t>
            </a:r>
            <a:r>
              <a:rPr lang="ru-RU" sz="3400" b="1" dirty="0" smtClean="0"/>
              <a:t>состояния.</a:t>
            </a:r>
            <a:endParaRPr lang="ru-RU" sz="3400" b="1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Источники 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c</a:t>
            </a:r>
            <a:r>
              <a:rPr lang="ru-RU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емейного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 права -</a:t>
            </a:r>
            <a:b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</a:b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Конституция РФ</a:t>
            </a:r>
            <a:r>
              <a:rPr lang="en-US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 </a:t>
            </a:r>
            <a:r>
              <a:rPr lang="ru-RU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rPr>
              <a:t>и Семейный кодекс РФ</a:t>
            </a:r>
            <a:endParaRPr lang="ru-RU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4309120"/>
          </a:xfrm>
        </p:spPr>
        <p:txBody>
          <a:bodyPr/>
          <a:lstStyle/>
          <a:p>
            <a:pPr lvl="0">
              <a:buNone/>
            </a:pPr>
            <a:r>
              <a:rPr lang="ru-RU" sz="3200" b="1" dirty="0" smtClean="0"/>
              <a:t>Равенство прав и свобод мужчины и женщины (ст.19п.3)</a:t>
            </a:r>
          </a:p>
          <a:p>
            <a:pPr lvl="0">
              <a:buNone/>
            </a:pPr>
            <a:r>
              <a:rPr lang="ru-RU" sz="3200" b="1" dirty="0" smtClean="0"/>
              <a:t>Равенство прав и обязанностей родителей по воспитанию детей (ст.38 п.2)</a:t>
            </a:r>
          </a:p>
          <a:p>
            <a:pPr lvl="0">
              <a:buNone/>
            </a:pPr>
            <a:r>
              <a:rPr lang="ru-RU" sz="3200" b="1" dirty="0" smtClean="0"/>
              <a:t>Обязанность трудоспособных детей заботиться о нетрудоспособных родителях (ст.38 п.3)</a:t>
            </a:r>
          </a:p>
          <a:p>
            <a:endParaRPr lang="ru-RU" b="1" dirty="0"/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solidFill>
                  <a:schemeClr val="tx1"/>
                </a:solidFill>
                <a:latin typeface="+mn-lt"/>
              </a:rPr>
              <a:t>Брак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- </a:t>
            </a:r>
            <a:r>
              <a:rPr lang="ru-RU" sz="3100" dirty="0" smtClean="0">
                <a:solidFill>
                  <a:schemeClr val="tx1"/>
                </a:solidFill>
                <a:latin typeface="+mn-lt"/>
              </a:rPr>
              <a:t>добровольный союз мужчины и женщины</a:t>
            </a:r>
            <a:endParaRPr lang="ru-RU" sz="31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pobeda1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32983" y="1600200"/>
            <a:ext cx="6278033" cy="4708525"/>
          </a:xfrm>
        </p:spPr>
      </p:pic>
      <p:pic>
        <p:nvPicPr>
          <p:cNvPr id="5" name="vals_mendelsona_-_a_midsummer_night_s_dream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29124" y="4572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786842" cy="2000264"/>
          </a:xfrm>
        </p:spPr>
        <p:txBody>
          <a:bodyPr>
            <a:noAutofit/>
          </a:bodyPr>
          <a:lstStyle/>
          <a:p>
            <a:pPr algn="l"/>
            <a:r>
              <a:rPr lang="ru-RU" sz="3200" i="1" dirty="0" smtClean="0">
                <a:solidFill>
                  <a:schemeClr val="tx1"/>
                </a:solidFill>
                <a:latin typeface="+mn-lt"/>
              </a:rPr>
              <a:t>Фактический брак </a:t>
            </a:r>
            <a:r>
              <a:rPr lang="en-US" sz="3200" dirty="0" smtClean="0">
                <a:solidFill>
                  <a:schemeClr val="tx1"/>
                </a:solidFill>
                <a:latin typeface="+mn-lt"/>
              </a:rPr>
              <a:t>-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длительное проживание  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     мужчины и женщины без оформления  своих 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     отношений в органах ЗАГС.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1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2214554"/>
            <a:ext cx="5214974" cy="4429156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929718" cy="17859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i="1" dirty="0" smtClean="0">
                <a:solidFill>
                  <a:schemeClr val="tx1"/>
                </a:solidFill>
                <a:latin typeface="+mn-lt"/>
              </a:rPr>
              <a:t>Церковный брак </a:t>
            </a:r>
            <a:r>
              <a:rPr lang="en-US" sz="3600" dirty="0" smtClean="0">
                <a:solidFill>
                  <a:schemeClr val="tx1"/>
                </a:solidFill>
                <a:latin typeface="+mn-lt"/>
              </a:rPr>
              <a:t>-</a:t>
            </a:r>
            <a:r>
              <a:rPr lang="ru-RU" sz="36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ru-RU" sz="3100" dirty="0" smtClean="0">
                <a:solidFill>
                  <a:schemeClr val="tx1"/>
                </a:solidFill>
                <a:latin typeface="+mn-lt"/>
              </a:rPr>
              <a:t>венчание мужчины и  женщины </a:t>
            </a:r>
            <a:br>
              <a:rPr lang="ru-RU" sz="3100" dirty="0" smtClean="0">
                <a:solidFill>
                  <a:schemeClr val="tx1"/>
                </a:solidFill>
                <a:latin typeface="+mn-lt"/>
              </a:rPr>
            </a:br>
            <a:r>
              <a:rPr lang="ru-RU" sz="3100" dirty="0" smtClean="0">
                <a:solidFill>
                  <a:schemeClr val="tx1"/>
                </a:solidFill>
                <a:latin typeface="+mn-lt"/>
              </a:rPr>
              <a:t>      в церкви без регистрации на законных  </a:t>
            </a:r>
            <a:br>
              <a:rPr lang="ru-RU" sz="3100" dirty="0" smtClean="0">
                <a:solidFill>
                  <a:schemeClr val="tx1"/>
                </a:solidFill>
                <a:latin typeface="+mn-lt"/>
              </a:rPr>
            </a:br>
            <a:r>
              <a:rPr lang="ru-RU" sz="3100" dirty="0" smtClean="0">
                <a:solidFill>
                  <a:schemeClr val="tx1"/>
                </a:solidFill>
                <a:latin typeface="+mn-lt"/>
              </a:rPr>
              <a:t>      основаниях.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pic>
        <p:nvPicPr>
          <p:cNvPr id="4" name="Picture 13" descr="1058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5754710" cy="43160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72560" cy="1714512"/>
          </a:xfrm>
        </p:spPr>
        <p:txBody>
          <a:bodyPr>
            <a:normAutofit/>
          </a:bodyPr>
          <a:lstStyle/>
          <a:p>
            <a:pPr algn="l"/>
            <a:r>
              <a:rPr lang="ru-RU" sz="3200" i="1" dirty="0" smtClean="0">
                <a:solidFill>
                  <a:schemeClr val="tx1"/>
                </a:solidFill>
                <a:latin typeface="+mn-lt"/>
              </a:rPr>
              <a:t>Гражданский брак 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– </a:t>
            </a:r>
            <a:r>
              <a:rPr lang="ru-RU" sz="2800" dirty="0" err="1" smtClean="0">
                <a:solidFill>
                  <a:schemeClr val="tx1"/>
                </a:solidFill>
                <a:latin typeface="+mn-lt"/>
              </a:rPr>
              <a:t>брак</a:t>
            </a: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, зарегистрированный  </a:t>
            </a:r>
            <a:br>
              <a:rPr lang="ru-RU" sz="2800" dirty="0" smtClean="0">
                <a:solidFill>
                  <a:schemeClr val="tx1"/>
                </a:solidFill>
                <a:latin typeface="+mn-lt"/>
              </a:rPr>
            </a:br>
            <a:r>
              <a:rPr lang="ru-RU" sz="2800" dirty="0" smtClean="0">
                <a:solidFill>
                  <a:schemeClr val="tx1"/>
                </a:solidFill>
                <a:latin typeface="+mn-lt"/>
              </a:rPr>
              <a:t>      на законных основаниях  в органах ЗАГС.</a:t>
            </a:r>
            <a:r>
              <a:rPr lang="ru-RU" sz="4400" dirty="0" smtClean="0">
                <a:solidFill>
                  <a:schemeClr val="tx1"/>
                </a:solidFill>
              </a:rPr>
              <a:t/>
            </a:r>
            <a:br>
              <a:rPr lang="ru-RU" sz="4400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8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8397" y="1600200"/>
            <a:ext cx="7067205" cy="4708525"/>
          </a:xfrm>
        </p:spPr>
      </p:pic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864</TotalTime>
  <Words>1248</Words>
  <Application>Microsoft Office PowerPoint</Application>
  <PresentationFormat>Экран (4:3)</PresentationFormat>
  <Paragraphs>164</Paragraphs>
  <Slides>38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Апекс</vt:lpstr>
      <vt:lpstr>ТЕМА УРОКА:        «Семейное право»  </vt:lpstr>
      <vt:lpstr>Цели и задачи урока</vt:lpstr>
      <vt:lpstr>План урока</vt:lpstr>
      <vt:lpstr>Слайд 4</vt:lpstr>
      <vt:lpstr>Источники cемейного права - Конституция РФ и Семейный кодекс РФ</vt:lpstr>
      <vt:lpstr>Брак - добровольный союз мужчины и женщины</vt:lpstr>
      <vt:lpstr>Фактический брак - длительное проживание         мужчины и женщины без оформления  своих        отношений в органах ЗАГС.</vt:lpstr>
      <vt:lpstr>Церковный брак - венчание мужчины и  женщины        в церкви без регистрации на законных         основаниях.  </vt:lpstr>
      <vt:lpstr>Гражданский брак – брак, зарегистрированный         на законных основаниях  в органах ЗАГС. </vt:lpstr>
      <vt:lpstr>Слайд 10</vt:lpstr>
      <vt:lpstr>Слайд 11</vt:lpstr>
      <vt:lpstr>2 вопрос:  Вступление в брак и расторжение брака</vt:lpstr>
      <vt:lpstr>Условия вступления в брак</vt:lpstr>
      <vt:lpstr>Обстоятельства, препятствующие заключению брака</vt:lpstr>
      <vt:lpstr>Расторжение брака осуществляется в органах ЗАГС или в судебном порядке </vt:lpstr>
      <vt:lpstr>БРАК может быть НЕДЕЙСТВИТЕЛЬНЫМ: в судебном порядке</vt:lpstr>
      <vt:lpstr>3 вопрос:  Права и обязанности супругов</vt:lpstr>
      <vt:lpstr>Личные права </vt:lpstr>
      <vt:lpstr>Имущественные права и обязанности </vt:lpstr>
      <vt:lpstr>Имущественные права и обязанности</vt:lpstr>
      <vt:lpstr>Слайд 21</vt:lpstr>
      <vt:lpstr>Этапы становления брачно-семейных отношений (по Л. Моргану): </vt:lpstr>
      <vt:lpstr>Нуклеарная семья</vt:lpstr>
      <vt:lpstr>Расширенная  (многопоколенная семья)</vt:lpstr>
      <vt:lpstr>Типы семейных структур: а) моногамная и полигамная</vt:lpstr>
      <vt:lpstr>Типы семейных структур: а) моногамная и полигамная</vt:lpstr>
      <vt:lpstr>Б) Патрилинеальные   и   матрилинеальные  семьи</vt:lpstr>
      <vt:lpstr>В) Патриархальные и матриархальные семьи</vt:lpstr>
      <vt:lpstr>Г) Гомогенные и гетерогенные семьи</vt:lpstr>
      <vt:lpstr>Д) по количеству детей:</vt:lpstr>
      <vt:lpstr>Е) Полные и неполные семьи</vt:lpstr>
      <vt:lpstr>Традиционная или патриархальная семья</vt:lpstr>
      <vt:lpstr>Партнерская или эгалитарная семья</vt:lpstr>
      <vt:lpstr>Права супругов</vt:lpstr>
      <vt:lpstr>Права детей</vt:lpstr>
      <vt:lpstr>Проблемы современной семьи</vt:lpstr>
      <vt:lpstr>Анкетирование </vt:lpstr>
      <vt:lpstr>Спасибо за внимание  презентация подготовлена учителем истории и обществознания  Баталова Анастасия Петровна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Семейное право </dc:title>
  <dc:creator>Admin</dc:creator>
  <cp:lastModifiedBy>1</cp:lastModifiedBy>
  <cp:revision>69</cp:revision>
  <dcterms:created xsi:type="dcterms:W3CDTF">2012-02-16T12:39:22Z</dcterms:created>
  <dcterms:modified xsi:type="dcterms:W3CDTF">2017-03-13T17:46:02Z</dcterms:modified>
</cp:coreProperties>
</file>