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4" r:id="rId4"/>
    <p:sldId id="266" r:id="rId5"/>
    <p:sldId id="267" r:id="rId6"/>
    <p:sldId id="258" r:id="rId7"/>
    <p:sldId id="259" r:id="rId8"/>
    <p:sldId id="260" r:id="rId9"/>
    <p:sldId id="261" r:id="rId10"/>
    <p:sldId id="262" r:id="rId11"/>
    <p:sldId id="263" r:id="rId12"/>
    <p:sldId id="268" r:id="rId13"/>
    <p:sldId id="269" r:id="rId14"/>
    <p:sldId id="270" r:id="rId15"/>
    <p:sldId id="271" r:id="rId16"/>
    <p:sldId id="272" r:id="rId17"/>
    <p:sldId id="273" r:id="rId18"/>
    <p:sldId id="275" r:id="rId19"/>
    <p:sldId id="274" r:id="rId20"/>
    <p:sldId id="276" r:id="rId21"/>
    <p:sldId id="26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24" y="-10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6/9/2019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6/9/2019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6/9/2019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6/9/2019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6/9/2019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6/9/2019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6/9/2019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6/9/2019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ransition spd="slow">
    <p:wipe/>
  </p:transition>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www.grandars.ru/college/sociologiya/socialnyy-kontrol.html" TargetMode="External"/><Relationship Id="rId2" Type="http://schemas.openxmlformats.org/officeDocument/2006/relationships/hyperlink" Target="http://www.grandars.ru/college/sociologiya/socialnye-normy.html" TargetMode="External"/><Relationship Id="rId1" Type="http://schemas.openxmlformats.org/officeDocument/2006/relationships/slideLayout" Target="../slideLayouts/slideLayout2.xml"/><Relationship Id="rId5" Type="http://schemas.openxmlformats.org/officeDocument/2006/relationships/hyperlink" Target="http://odepressii.ru/obschee/deviantnoe-povedenie.html" TargetMode="External"/><Relationship Id="rId4" Type="http://schemas.openxmlformats.org/officeDocument/2006/relationships/hyperlink" Target="http://www.grandars.ru/college/sociologiya/deviantnoe-povedenie.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a:t>Социальные нормы и отклоняющееся поведение</a:t>
            </a:r>
          </a:p>
        </p:txBody>
      </p:sp>
      <p:sp>
        <p:nvSpPr>
          <p:cNvPr id="3" name="Подзаголовок 2"/>
          <p:cNvSpPr>
            <a:spLocks noGrp="1"/>
          </p:cNvSpPr>
          <p:nvPr>
            <p:ph type="subTitle" idx="1"/>
          </p:nvPr>
        </p:nvSpPr>
        <p:spPr/>
        <p:txBody>
          <a:bodyPr>
            <a:normAutofit/>
          </a:bodyPr>
          <a:lstStyle/>
          <a:p>
            <a:endParaRPr lang="ru-RU" dirty="0"/>
          </a:p>
        </p:txBody>
      </p:sp>
    </p:spTree>
    <p:extLst>
      <p:ext uri="{BB962C8B-B14F-4D97-AF65-F5344CB8AC3E}">
        <p14:creationId xmlns:p14="http://schemas.microsoft.com/office/powerpoint/2010/main" xmlns="" val="3037070496"/>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353556"/>
            <a:ext cx="8610600" cy="680114"/>
          </a:xfrm>
        </p:spPr>
        <p:txBody>
          <a:bodyPr/>
          <a:lstStyle/>
          <a:p>
            <a:r>
              <a:rPr lang="ru-RU" b="1" dirty="0"/>
              <a:t>Социальные нормы</a:t>
            </a: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754042950"/>
              </p:ext>
            </p:extLst>
          </p:nvPr>
        </p:nvGraphicFramePr>
        <p:xfrm>
          <a:off x="685800" y="1438551"/>
          <a:ext cx="10820400" cy="5227292"/>
        </p:xfrm>
        <a:graphic>
          <a:graphicData uri="http://schemas.openxmlformats.org/drawingml/2006/table">
            <a:tbl>
              <a:tblPr firstRow="1" bandRow="1">
                <a:tableStyleId>{5C22544A-7EE6-4342-B048-85BDC9FD1C3A}</a:tableStyleId>
              </a:tblPr>
              <a:tblGrid>
                <a:gridCol w="2705100">
                  <a:extLst>
                    <a:ext uri="{9D8B030D-6E8A-4147-A177-3AD203B41FA5}">
                      <a16:colId xmlns:a16="http://schemas.microsoft.com/office/drawing/2014/main" xmlns="" val="1433020731"/>
                    </a:ext>
                  </a:extLst>
                </a:gridCol>
                <a:gridCol w="2705100">
                  <a:extLst>
                    <a:ext uri="{9D8B030D-6E8A-4147-A177-3AD203B41FA5}">
                      <a16:colId xmlns:a16="http://schemas.microsoft.com/office/drawing/2014/main" xmlns="" val="564034866"/>
                    </a:ext>
                  </a:extLst>
                </a:gridCol>
                <a:gridCol w="2705100">
                  <a:extLst>
                    <a:ext uri="{9D8B030D-6E8A-4147-A177-3AD203B41FA5}">
                      <a16:colId xmlns:a16="http://schemas.microsoft.com/office/drawing/2014/main" xmlns="" val="5069301"/>
                    </a:ext>
                  </a:extLst>
                </a:gridCol>
                <a:gridCol w="2705100">
                  <a:extLst>
                    <a:ext uri="{9D8B030D-6E8A-4147-A177-3AD203B41FA5}">
                      <a16:colId xmlns:a16="http://schemas.microsoft.com/office/drawing/2014/main" xmlns="" val="3074404069"/>
                    </a:ext>
                  </a:extLst>
                </a:gridCol>
              </a:tblGrid>
              <a:tr h="370840">
                <a:tc>
                  <a:txBody>
                    <a:bodyPr/>
                    <a:lstStyle/>
                    <a:p>
                      <a:endParaRPr lang="ru-RU" dirty="0"/>
                    </a:p>
                  </a:txBody>
                  <a:tcPr/>
                </a:tc>
                <a:tc>
                  <a:txBody>
                    <a:bodyPr/>
                    <a:lstStyle/>
                    <a:p>
                      <a:pPr algn="ctr"/>
                      <a:r>
                        <a:rPr lang="ru-RU" dirty="0">
                          <a:effectLst>
                            <a:outerShdw blurRad="38100" dist="38100" dir="2700000" algn="tl">
                              <a:srgbClr val="000000">
                                <a:alpha val="43137"/>
                              </a:srgbClr>
                            </a:outerShdw>
                          </a:effectLst>
                        </a:rPr>
                        <a:t>Обычаи</a:t>
                      </a:r>
                    </a:p>
                  </a:txBody>
                  <a:tcPr/>
                </a:tc>
                <a:tc>
                  <a:txBody>
                    <a:bodyPr/>
                    <a:lstStyle/>
                    <a:p>
                      <a:pPr algn="ctr"/>
                      <a:r>
                        <a:rPr lang="ru-RU" dirty="0">
                          <a:effectLst>
                            <a:outerShdw blurRad="38100" dist="38100" dir="2700000" algn="tl">
                              <a:srgbClr val="000000">
                                <a:alpha val="43137"/>
                              </a:srgbClr>
                            </a:outerShdw>
                          </a:effectLst>
                        </a:rPr>
                        <a:t>Мораль</a:t>
                      </a:r>
                    </a:p>
                  </a:txBody>
                  <a:tcPr/>
                </a:tc>
                <a:tc>
                  <a:txBody>
                    <a:bodyPr/>
                    <a:lstStyle/>
                    <a:p>
                      <a:pPr algn="ctr"/>
                      <a:r>
                        <a:rPr lang="ru-RU" dirty="0">
                          <a:effectLst>
                            <a:outerShdw blurRad="38100" dist="38100" dir="2700000" algn="tl">
                              <a:srgbClr val="000000">
                                <a:alpha val="43137"/>
                              </a:srgbClr>
                            </a:outerShdw>
                          </a:effectLst>
                        </a:rPr>
                        <a:t>Право</a:t>
                      </a:r>
                    </a:p>
                  </a:txBody>
                  <a:tcPr/>
                </a:tc>
                <a:extLst>
                  <a:ext uri="{0D108BD9-81ED-4DB2-BD59-A6C34878D82A}">
                    <a16:rowId xmlns:a16="http://schemas.microsoft.com/office/drawing/2014/main" xmlns="" val="1964936061"/>
                  </a:ext>
                </a:extLst>
              </a:tr>
              <a:tr h="1198852">
                <a:tc>
                  <a:txBody>
                    <a:bodyPr/>
                    <a:lstStyle/>
                    <a:p>
                      <a:r>
                        <a:rPr lang="ru-RU" dirty="0"/>
                        <a:t>Как возникли?</a:t>
                      </a:r>
                    </a:p>
                  </a:txBody>
                  <a:tcPr/>
                </a:tc>
                <a:tc>
                  <a:txBody>
                    <a:bodyPr/>
                    <a:lstStyle/>
                    <a:p>
                      <a:r>
                        <a:rPr lang="ru-RU" dirty="0"/>
                        <a:t>Возникают в процессе исторической практики</a:t>
                      </a:r>
                    </a:p>
                  </a:txBody>
                  <a:tcPr/>
                </a:tc>
                <a:tc>
                  <a:txBody>
                    <a:bodyPr/>
                    <a:lstStyle/>
                    <a:p>
                      <a:r>
                        <a:rPr lang="ru-RU" dirty="0"/>
                        <a:t>Возникают в процессе исторической практики</a:t>
                      </a:r>
                    </a:p>
                  </a:txBody>
                  <a:tcPr/>
                </a:tc>
                <a:tc>
                  <a:txBody>
                    <a:bodyPr/>
                    <a:lstStyle/>
                    <a:p>
                      <a:r>
                        <a:rPr lang="ru-RU" dirty="0"/>
                        <a:t>Создаются специально уполномоченными людьми</a:t>
                      </a:r>
                    </a:p>
                  </a:txBody>
                  <a:tcPr/>
                </a:tc>
                <a:extLst>
                  <a:ext uri="{0D108BD9-81ED-4DB2-BD59-A6C34878D82A}">
                    <a16:rowId xmlns:a16="http://schemas.microsoft.com/office/drawing/2014/main" xmlns="" val="174872430"/>
                  </a:ext>
                </a:extLst>
              </a:tr>
              <a:tr h="640080">
                <a:tc>
                  <a:txBody>
                    <a:bodyPr/>
                    <a:lstStyle/>
                    <a:p>
                      <a:r>
                        <a:rPr lang="ru-RU" dirty="0"/>
                        <a:t>Кем поддерживаются?</a:t>
                      </a:r>
                    </a:p>
                  </a:txBody>
                  <a:tcPr/>
                </a:tc>
                <a:tc>
                  <a:txBody>
                    <a:bodyPr/>
                    <a:lstStyle/>
                    <a:p>
                      <a:r>
                        <a:rPr lang="ru-RU" dirty="0"/>
                        <a:t>Общественным мнением</a:t>
                      </a:r>
                    </a:p>
                  </a:txBody>
                  <a:tcPr/>
                </a:tc>
                <a:tc>
                  <a:txBody>
                    <a:bodyPr/>
                    <a:lstStyle/>
                    <a:p>
                      <a:r>
                        <a:rPr lang="ru-RU" dirty="0"/>
                        <a:t>Общественным мнением</a:t>
                      </a:r>
                    </a:p>
                  </a:txBody>
                  <a:tcPr/>
                </a:tc>
                <a:tc>
                  <a:txBody>
                    <a:bodyPr/>
                    <a:lstStyle/>
                    <a:p>
                      <a:r>
                        <a:rPr lang="ru-RU" dirty="0"/>
                        <a:t>Силой государства</a:t>
                      </a:r>
                    </a:p>
                  </a:txBody>
                  <a:tcPr/>
                </a:tc>
                <a:extLst>
                  <a:ext uri="{0D108BD9-81ED-4DB2-BD59-A6C34878D82A}">
                    <a16:rowId xmlns:a16="http://schemas.microsoft.com/office/drawing/2014/main" xmlns="" val="2476299745"/>
                  </a:ext>
                </a:extLst>
              </a:tr>
              <a:tr h="914400">
                <a:tc>
                  <a:txBody>
                    <a:bodyPr/>
                    <a:lstStyle/>
                    <a:p>
                      <a:r>
                        <a:rPr lang="ru-RU" dirty="0"/>
                        <a:t>На кого распространяются?</a:t>
                      </a:r>
                    </a:p>
                  </a:txBody>
                  <a:tcPr/>
                </a:tc>
                <a:tc>
                  <a:txBody>
                    <a:bodyPr/>
                    <a:lstStyle/>
                    <a:p>
                      <a:r>
                        <a:rPr lang="ru-RU" dirty="0"/>
                        <a:t>На людей, придерживающихся данного обычая</a:t>
                      </a:r>
                    </a:p>
                  </a:txBody>
                  <a:tcPr/>
                </a:tc>
                <a:tc>
                  <a:txBody>
                    <a:bodyPr/>
                    <a:lstStyle/>
                    <a:p>
                      <a:r>
                        <a:rPr lang="ru-RU" dirty="0"/>
                        <a:t>На людей, присвоивших данные социальные нормы</a:t>
                      </a:r>
                    </a:p>
                  </a:txBody>
                  <a:tcPr/>
                </a:tc>
                <a:tc>
                  <a:txBody>
                    <a:bodyPr/>
                    <a:lstStyle/>
                    <a:p>
                      <a:r>
                        <a:rPr lang="ru-RU" dirty="0"/>
                        <a:t>На всех жителей государства</a:t>
                      </a:r>
                    </a:p>
                  </a:txBody>
                  <a:tcPr/>
                </a:tc>
                <a:extLst>
                  <a:ext uri="{0D108BD9-81ED-4DB2-BD59-A6C34878D82A}">
                    <a16:rowId xmlns:a16="http://schemas.microsoft.com/office/drawing/2014/main" xmlns="" val="2937365534"/>
                  </a:ext>
                </a:extLst>
              </a:tr>
              <a:tr h="1188720">
                <a:tc>
                  <a:txBody>
                    <a:bodyPr/>
                    <a:lstStyle/>
                    <a:p>
                      <a:r>
                        <a:rPr lang="ru-RU" dirty="0"/>
                        <a:t>Наличие выбора (свободы) выполнения</a:t>
                      </a:r>
                    </a:p>
                  </a:txBody>
                  <a:tcPr/>
                </a:tc>
                <a:tc>
                  <a:txBody>
                    <a:bodyPr/>
                    <a:lstStyle/>
                    <a:p>
                      <a:r>
                        <a:rPr lang="ru-RU" dirty="0"/>
                        <a:t>Обязательность исполнения, исполнение без раздумий</a:t>
                      </a:r>
                    </a:p>
                  </a:txBody>
                  <a:tcPr/>
                </a:tc>
                <a:tc>
                  <a:txBody>
                    <a:bodyPr/>
                    <a:lstStyle/>
                    <a:p>
                      <a:r>
                        <a:rPr lang="ru-RU" dirty="0"/>
                        <a:t>Свобода выбора (моральный выбор)</a:t>
                      </a:r>
                    </a:p>
                  </a:txBody>
                  <a:tcPr/>
                </a:tc>
                <a:tc>
                  <a:txBody>
                    <a:bodyPr/>
                    <a:lstStyle/>
                    <a:p>
                      <a:r>
                        <a:rPr lang="ru-RU" dirty="0"/>
                        <a:t>Обязательны для исполнения</a:t>
                      </a:r>
                    </a:p>
                  </a:txBody>
                  <a:tcPr/>
                </a:tc>
                <a:extLst>
                  <a:ext uri="{0D108BD9-81ED-4DB2-BD59-A6C34878D82A}">
                    <a16:rowId xmlns:a16="http://schemas.microsoft.com/office/drawing/2014/main" xmlns="" val="2307309128"/>
                  </a:ext>
                </a:extLst>
              </a:tr>
              <a:tr h="914400">
                <a:tc>
                  <a:txBody>
                    <a:bodyPr/>
                    <a:lstStyle/>
                    <a:p>
                      <a:r>
                        <a:rPr lang="ru-RU" dirty="0"/>
                        <a:t>Способ распространения и существования</a:t>
                      </a:r>
                    </a:p>
                  </a:txBody>
                  <a:tcPr/>
                </a:tc>
                <a:tc>
                  <a:txBody>
                    <a:bodyPr/>
                    <a:lstStyle/>
                    <a:p>
                      <a:r>
                        <a:rPr lang="ru-RU" dirty="0"/>
                        <a:t>Передаются из уст в уста, существуют в устном виде</a:t>
                      </a:r>
                    </a:p>
                  </a:txBody>
                  <a:tcPr/>
                </a:tc>
                <a:tc>
                  <a:txBody>
                    <a:bodyPr/>
                    <a:lstStyle/>
                    <a:p>
                      <a:r>
                        <a:rPr lang="ru-RU" dirty="0"/>
                        <a:t>Существуют преимущественно в устной форме</a:t>
                      </a:r>
                    </a:p>
                  </a:txBody>
                  <a:tcPr/>
                </a:tc>
                <a:tc>
                  <a:txBody>
                    <a:bodyPr/>
                    <a:lstStyle/>
                    <a:p>
                      <a:r>
                        <a:rPr lang="ru-RU" dirty="0"/>
                        <a:t>Существуют только в письменной форме</a:t>
                      </a:r>
                    </a:p>
                  </a:txBody>
                  <a:tcPr/>
                </a:tc>
                <a:extLst>
                  <a:ext uri="{0D108BD9-81ED-4DB2-BD59-A6C34878D82A}">
                    <a16:rowId xmlns:a16="http://schemas.microsoft.com/office/drawing/2014/main" xmlns="" val="1916412331"/>
                  </a:ext>
                </a:extLst>
              </a:tr>
            </a:tbl>
          </a:graphicData>
        </a:graphic>
      </p:graphicFrame>
    </p:spTree>
    <p:extLst>
      <p:ext uri="{BB962C8B-B14F-4D97-AF65-F5344CB8AC3E}">
        <p14:creationId xmlns:p14="http://schemas.microsoft.com/office/powerpoint/2010/main" xmlns="" val="202901786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92696" y="1479991"/>
            <a:ext cx="10313504" cy="1293028"/>
          </a:xfrm>
        </p:spPr>
        <p:txBody>
          <a:bodyPr>
            <a:normAutofit/>
          </a:bodyPr>
          <a:lstStyle/>
          <a:p>
            <a:r>
              <a:rPr lang="ru-RU" sz="2800" b="1" dirty="0"/>
              <a:t>«Закон есть высшее проявление человеческой мудрости, использующее опыт людей на благо общества» </a:t>
            </a:r>
            <a:r>
              <a:rPr lang="ru-RU" sz="2200" i="1" dirty="0"/>
              <a:t>(</a:t>
            </a:r>
            <a:r>
              <a:rPr lang="ru-RU" sz="2200" i="1" dirty="0" err="1"/>
              <a:t>англ.поэт</a:t>
            </a:r>
            <a:r>
              <a:rPr lang="ru-RU" sz="2200" i="1" dirty="0"/>
              <a:t> и литературовед </a:t>
            </a:r>
            <a:r>
              <a:rPr lang="en-US" sz="2200" i="1" dirty="0"/>
              <a:t>XVIII</a:t>
            </a:r>
            <a:r>
              <a:rPr lang="ru-RU" sz="2200" i="1" dirty="0"/>
              <a:t> в. </a:t>
            </a:r>
            <a:r>
              <a:rPr lang="ru-RU" sz="2200" i="1" dirty="0" err="1"/>
              <a:t>С.Джонсон</a:t>
            </a:r>
            <a:r>
              <a:rPr lang="ru-RU" sz="2200" i="1" dirty="0"/>
              <a:t>)</a:t>
            </a:r>
          </a:p>
        </p:txBody>
      </p:sp>
      <p:sp>
        <p:nvSpPr>
          <p:cNvPr id="3" name="Объект 2"/>
          <p:cNvSpPr>
            <a:spLocks noGrp="1"/>
          </p:cNvSpPr>
          <p:nvPr>
            <p:ph idx="1"/>
          </p:nvPr>
        </p:nvSpPr>
        <p:spPr>
          <a:xfrm>
            <a:off x="685800" y="3485322"/>
            <a:ext cx="10820400" cy="2733363"/>
          </a:xfrm>
        </p:spPr>
        <p:txBody>
          <a:bodyPr>
            <a:normAutofit/>
          </a:bodyPr>
          <a:lstStyle/>
          <a:p>
            <a:pPr marL="457200" indent="-457200">
              <a:buFont typeface="+mj-lt"/>
              <a:buAutoNum type="arabicPeriod"/>
            </a:pPr>
            <a:r>
              <a:rPr lang="ru-RU" sz="3200" dirty="0"/>
              <a:t>Какова, по-вашему, идея этого афоризма? Какую мысль хотел донести до нас его автор?</a:t>
            </a:r>
          </a:p>
          <a:p>
            <a:pPr marL="457200" indent="-457200">
              <a:buFont typeface="+mj-lt"/>
              <a:buAutoNum type="arabicPeriod"/>
            </a:pPr>
            <a:r>
              <a:rPr lang="ru-RU" sz="3200" dirty="0"/>
              <a:t>Согласны ли вы с точкой зрения </a:t>
            </a:r>
            <a:r>
              <a:rPr lang="ru-RU" sz="3200" dirty="0" err="1"/>
              <a:t>С.Джонсона</a:t>
            </a:r>
            <a:r>
              <a:rPr lang="ru-RU" sz="3200" dirty="0"/>
              <a:t>? Приведите аргументы, подтверждающие вашу точку зрения.</a:t>
            </a:r>
          </a:p>
        </p:txBody>
      </p:sp>
    </p:spTree>
    <p:extLst>
      <p:ext uri="{BB962C8B-B14F-4D97-AF65-F5344CB8AC3E}">
        <p14:creationId xmlns:p14="http://schemas.microsoft.com/office/powerpoint/2010/main" xmlns="" val="369290799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764373"/>
            <a:ext cx="8610600" cy="733123"/>
          </a:xfrm>
        </p:spPr>
        <p:txBody>
          <a:bodyPr/>
          <a:lstStyle/>
          <a:p>
            <a:r>
              <a:rPr lang="ru-RU" b="1" cap="small" dirty="0"/>
              <a:t>Понятие социального контроля</a:t>
            </a:r>
            <a:endParaRPr lang="ru-RU" dirty="0"/>
          </a:p>
        </p:txBody>
      </p:sp>
      <p:sp>
        <p:nvSpPr>
          <p:cNvPr id="3" name="Объект 2"/>
          <p:cNvSpPr>
            <a:spLocks noGrp="1"/>
          </p:cNvSpPr>
          <p:nvPr>
            <p:ph sz="half" idx="1"/>
          </p:nvPr>
        </p:nvSpPr>
        <p:spPr>
          <a:xfrm>
            <a:off x="685800" y="1497496"/>
            <a:ext cx="4456043" cy="4721189"/>
          </a:xfrm>
          <a:ln>
            <a:solidFill>
              <a:schemeClr val="accent1"/>
            </a:solidFill>
          </a:ln>
        </p:spPr>
        <p:txBody>
          <a:bodyPr>
            <a:noAutofit/>
          </a:bodyPr>
          <a:lstStyle/>
          <a:p>
            <a:r>
              <a:rPr lang="ru-RU" sz="2800" b="1" dirty="0">
                <a:solidFill>
                  <a:srgbClr val="FF0000"/>
                </a:solidFill>
                <a:effectLst>
                  <a:outerShdw blurRad="38100" dist="38100" dir="2700000" algn="tl">
                    <a:srgbClr val="000000">
                      <a:alpha val="43137"/>
                    </a:srgbClr>
                  </a:outerShdw>
                </a:effectLst>
              </a:rPr>
              <a:t>Социальный контроль </a:t>
            </a:r>
            <a:r>
              <a:rPr lang="ru-RU" sz="2800" dirty="0"/>
              <a:t>— это, с одной стороны, механизм социальной регуляции, совокупность средств и методов социального воздействия, а с другой — социальная практика их использования.</a:t>
            </a:r>
          </a:p>
        </p:txBody>
      </p:sp>
      <p:sp>
        <p:nvSpPr>
          <p:cNvPr id="4" name="Объект 3"/>
          <p:cNvSpPr>
            <a:spLocks noGrp="1"/>
          </p:cNvSpPr>
          <p:nvPr>
            <p:ph sz="half" idx="2"/>
          </p:nvPr>
        </p:nvSpPr>
        <p:spPr>
          <a:xfrm>
            <a:off x="5406887" y="1497497"/>
            <a:ext cx="6099313" cy="4721188"/>
          </a:xfrm>
        </p:spPr>
        <p:txBody>
          <a:bodyPr>
            <a:normAutofit fontScale="92500" lnSpcReduction="10000"/>
          </a:bodyPr>
          <a:lstStyle/>
          <a:p>
            <a:r>
              <a:rPr lang="ru-RU" dirty="0"/>
              <a:t>Социальный контроль проявляется в подчинении индивида социальной группе, в которую он интегрирован, что выражается в осмысленном или спонтанном следовании социальным нормам, предписанным этой группой.</a:t>
            </a:r>
          </a:p>
          <a:p>
            <a:r>
              <a:rPr lang="ru-RU" dirty="0"/>
              <a:t>Социальный контроль состоит из двух элементов — </a:t>
            </a:r>
            <a:r>
              <a:rPr lang="ru-RU" i="1" dirty="0"/>
              <a:t>социальных норм и социальных санкций</a:t>
            </a:r>
            <a:r>
              <a:rPr lang="ru-RU" dirty="0"/>
              <a:t>.</a:t>
            </a:r>
          </a:p>
          <a:p>
            <a:r>
              <a:rPr lang="ru-RU" b="1" u="sng" dirty="0"/>
              <a:t>Социальные нормы </a:t>
            </a:r>
            <a:r>
              <a:rPr lang="ru-RU" dirty="0"/>
              <a:t>— социально одобряемые или законодательно закрепленные правила, стандарты, образцы, регулирующие социальное поведение людей.</a:t>
            </a:r>
          </a:p>
          <a:p>
            <a:r>
              <a:rPr lang="ru-RU" b="1" u="sng" dirty="0"/>
              <a:t>Социальные санкции </a:t>
            </a:r>
            <a:r>
              <a:rPr lang="ru-RU" dirty="0"/>
              <a:t>— средства поощрения и наказания, стимулирующие людей соблюдать социальные нормы.</a:t>
            </a:r>
          </a:p>
        </p:txBody>
      </p:sp>
    </p:spTree>
    <p:extLst>
      <p:ext uri="{BB962C8B-B14F-4D97-AF65-F5344CB8AC3E}">
        <p14:creationId xmlns:p14="http://schemas.microsoft.com/office/powerpoint/2010/main" xmlns="" val="34752825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down)">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wipe(down)">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wipe(down)">
                                      <p:cBhvr>
                                        <p:cTn id="25" dur="500"/>
                                        <p:tgtEl>
                                          <p:spTgt spid="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wipe(down)">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1165" y="764373"/>
            <a:ext cx="9303026" cy="1293028"/>
          </a:xfrm>
        </p:spPr>
        <p:txBody>
          <a:bodyPr>
            <a:noAutofit/>
          </a:bodyPr>
          <a:lstStyle/>
          <a:p>
            <a:r>
              <a:rPr lang="ru-RU" sz="2200" b="1" dirty="0">
                <a:solidFill>
                  <a:srgbClr val="FF0000"/>
                </a:solidFill>
              </a:rPr>
              <a:t>Социальные санкции </a:t>
            </a:r>
            <a:r>
              <a:rPr lang="ru-RU" sz="2200" b="1" dirty="0"/>
              <a:t>-</a:t>
            </a:r>
            <a:r>
              <a:rPr lang="ru-RU" sz="2200" dirty="0"/>
              <a:t> это средства поощрения и наказания, стимулирующие людей соблюдать социальные нормы. В этом плане социальные санкции можно назвать охранником социальных норм.</a:t>
            </a:r>
          </a:p>
        </p:txBody>
      </p:sp>
      <p:sp>
        <p:nvSpPr>
          <p:cNvPr id="3" name="Объект 2"/>
          <p:cNvSpPr>
            <a:spLocks noGrp="1"/>
          </p:cNvSpPr>
          <p:nvPr>
            <p:ph sz="half" idx="1"/>
          </p:nvPr>
        </p:nvSpPr>
        <p:spPr>
          <a:xfrm>
            <a:off x="371061" y="2194559"/>
            <a:ext cx="5648739" cy="4458032"/>
          </a:xfrm>
        </p:spPr>
        <p:txBody>
          <a:bodyPr>
            <a:normAutofit fontScale="77500" lnSpcReduction="20000"/>
          </a:bodyPr>
          <a:lstStyle/>
          <a:p>
            <a:r>
              <a:rPr lang="ru-RU" dirty="0"/>
              <a:t>Санкция признается основным инструментом социального контроля и представляет собой стимул для соблюдения норм, выраженный в форме поощрения (позитивная санкция) или наказания (негативная санкция). Санкции бывают </a:t>
            </a:r>
            <a:r>
              <a:rPr lang="ru-RU" b="1" i="1" dirty="0"/>
              <a:t>формальные</a:t>
            </a:r>
            <a:r>
              <a:rPr lang="ru-RU" dirty="0"/>
              <a:t>, налагаемые государством или специально уполномоченными организациями и лицами, и </a:t>
            </a:r>
            <a:r>
              <a:rPr lang="ru-RU" b="1" i="1" dirty="0"/>
              <a:t>неформальные</a:t>
            </a:r>
            <a:r>
              <a:rPr lang="ru-RU" dirty="0"/>
              <a:t>, выраженные неофициальными лицами.</a:t>
            </a:r>
          </a:p>
          <a:p>
            <a:pPr marL="0" indent="0">
              <a:buNone/>
            </a:pPr>
            <a:r>
              <a:rPr lang="ru-RU" dirty="0"/>
              <a:t>Выделяют следующие</a:t>
            </a:r>
            <a:r>
              <a:rPr lang="ru-RU" b="1" dirty="0"/>
              <a:t> механизмы (методы) социального контроля:</a:t>
            </a:r>
            <a:endParaRPr lang="ru-RU" dirty="0"/>
          </a:p>
          <a:p>
            <a:r>
              <a:rPr lang="ru-RU" dirty="0"/>
              <a:t>изоляцию — изолирование </a:t>
            </a:r>
            <a:r>
              <a:rPr lang="ru-RU" dirty="0" err="1"/>
              <a:t>девианта</a:t>
            </a:r>
            <a:r>
              <a:rPr lang="ru-RU" dirty="0"/>
              <a:t> от общества (например, тюремное заключение);</a:t>
            </a:r>
          </a:p>
          <a:p>
            <a:r>
              <a:rPr lang="ru-RU" dirty="0"/>
              <a:t>обособление — ограничение контактов </a:t>
            </a:r>
            <a:r>
              <a:rPr lang="ru-RU" dirty="0" err="1"/>
              <a:t>девианта</a:t>
            </a:r>
            <a:r>
              <a:rPr lang="ru-RU" dirty="0"/>
              <a:t> с другими (например, помещение в психиатрическую клинику);</a:t>
            </a:r>
          </a:p>
          <a:p>
            <a:r>
              <a:rPr lang="ru-RU" dirty="0"/>
              <a:t>реабилитацию — комплекс мер, направленных на возвращение </a:t>
            </a:r>
            <a:r>
              <a:rPr lang="ru-RU" dirty="0" err="1"/>
              <a:t>девианта</a:t>
            </a:r>
            <a:r>
              <a:rPr lang="ru-RU" dirty="0"/>
              <a:t> к нормальной жизни.</a:t>
            </a:r>
          </a:p>
        </p:txBody>
      </p:sp>
      <p:graphicFrame>
        <p:nvGraphicFramePr>
          <p:cNvPr id="5" name="Объект 4"/>
          <p:cNvGraphicFramePr>
            <a:graphicFrameLocks noGrp="1"/>
          </p:cNvGraphicFramePr>
          <p:nvPr>
            <p:ph sz="half" idx="2"/>
            <p:extLst>
              <p:ext uri="{D42A27DB-BD31-4B8C-83A1-F6EECF244321}">
                <p14:modId xmlns:p14="http://schemas.microsoft.com/office/powerpoint/2010/main" xmlns="" val="4006476755"/>
              </p:ext>
            </p:extLst>
          </p:nvPr>
        </p:nvGraphicFramePr>
        <p:xfrm>
          <a:off x="6228523" y="3080896"/>
          <a:ext cx="5698434" cy="3213709"/>
        </p:xfrm>
        <a:graphic>
          <a:graphicData uri="http://schemas.openxmlformats.org/drawingml/2006/table">
            <a:tbl>
              <a:tblPr/>
              <a:tblGrid>
                <a:gridCol w="1643269">
                  <a:extLst>
                    <a:ext uri="{9D8B030D-6E8A-4147-A177-3AD203B41FA5}">
                      <a16:colId xmlns:a16="http://schemas.microsoft.com/office/drawing/2014/main" xmlns="" val="4214293638"/>
                    </a:ext>
                  </a:extLst>
                </a:gridCol>
                <a:gridCol w="2049648">
                  <a:extLst>
                    <a:ext uri="{9D8B030D-6E8A-4147-A177-3AD203B41FA5}">
                      <a16:colId xmlns:a16="http://schemas.microsoft.com/office/drawing/2014/main" xmlns="" val="4109968660"/>
                    </a:ext>
                  </a:extLst>
                </a:gridCol>
                <a:gridCol w="2005517">
                  <a:extLst>
                    <a:ext uri="{9D8B030D-6E8A-4147-A177-3AD203B41FA5}">
                      <a16:colId xmlns:a16="http://schemas.microsoft.com/office/drawing/2014/main" xmlns="" val="3972128684"/>
                    </a:ext>
                  </a:extLst>
                </a:gridCol>
              </a:tblGrid>
              <a:tr h="493128">
                <a:tc>
                  <a:txBody>
                    <a:bodyPr/>
                    <a:lstStyle/>
                    <a:p>
                      <a:pPr algn="ctr" fontAlgn="t"/>
                      <a:r>
                        <a:rPr lang="ru-RU" sz="1400" dirty="0">
                          <a:effectLst/>
                          <a:latin typeface="Arial" panose="020B0604020202020204" pitchFamily="34" charset="0"/>
                        </a:rPr>
                        <a:t>Санкции</a:t>
                      </a: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tc>
                  <a:txBody>
                    <a:bodyPr/>
                    <a:lstStyle/>
                    <a:p>
                      <a:pPr algn="ctr" fontAlgn="t"/>
                      <a:r>
                        <a:rPr lang="ru-RU" sz="1400" b="1" dirty="0">
                          <a:effectLst/>
                          <a:latin typeface="Arial" panose="020B0604020202020204" pitchFamily="34" charset="0"/>
                        </a:rPr>
                        <a:t>Позитивные (поощрения)</a:t>
                      </a:r>
                      <a:endParaRPr lang="ru-RU" sz="1400" dirty="0">
                        <a:effectLst/>
                        <a:latin typeface="Arial" panose="020B0604020202020204" pitchFamily="34" charset="0"/>
                      </a:endParaRP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tc>
                  <a:txBody>
                    <a:bodyPr/>
                    <a:lstStyle/>
                    <a:p>
                      <a:pPr algn="ctr" fontAlgn="t"/>
                      <a:r>
                        <a:rPr lang="ru-RU" sz="1400" b="1" dirty="0">
                          <a:effectLst/>
                          <a:latin typeface="Arial" panose="020B0604020202020204" pitchFamily="34" charset="0"/>
                        </a:rPr>
                        <a:t>Негативные (наказания)</a:t>
                      </a:r>
                      <a:endParaRPr lang="ru-RU" sz="1400" dirty="0">
                        <a:effectLst/>
                        <a:latin typeface="Arial" panose="020B0604020202020204" pitchFamily="34" charset="0"/>
                      </a:endParaRP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extLst>
                  <a:ext uri="{0D108BD9-81ED-4DB2-BD59-A6C34878D82A}">
                    <a16:rowId xmlns:a16="http://schemas.microsoft.com/office/drawing/2014/main" xmlns="" val="2311664285"/>
                  </a:ext>
                </a:extLst>
              </a:tr>
              <a:tr h="1133208">
                <a:tc>
                  <a:txBody>
                    <a:bodyPr/>
                    <a:lstStyle/>
                    <a:p>
                      <a:pPr fontAlgn="t"/>
                      <a:r>
                        <a:rPr lang="ru-RU" sz="1400" b="1" dirty="0">
                          <a:effectLst/>
                          <a:latin typeface="Arial" panose="020B0604020202020204" pitchFamily="34" charset="0"/>
                        </a:rPr>
                        <a:t>Формальные</a:t>
                      </a:r>
                      <a:r>
                        <a:rPr lang="ru-RU" sz="1400" dirty="0">
                          <a:effectLst/>
                          <a:latin typeface="Arial" panose="020B0604020202020204" pitchFamily="34" charset="0"/>
                        </a:rPr>
                        <a:t> </a:t>
                      </a:r>
                    </a:p>
                    <a:p>
                      <a:pPr fontAlgn="t"/>
                      <a:r>
                        <a:rPr lang="ru-RU" sz="1400" dirty="0">
                          <a:effectLst/>
                          <a:latin typeface="Arial" panose="020B0604020202020204" pitchFamily="34" charset="0"/>
                        </a:rPr>
                        <a:t>(официальные)</a:t>
                      </a: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tc>
                  <a:txBody>
                    <a:bodyPr/>
                    <a:lstStyle/>
                    <a:p>
                      <a:pPr fontAlgn="t"/>
                      <a:r>
                        <a:rPr lang="ru-RU" sz="1400">
                          <a:effectLst/>
                          <a:latin typeface="Arial" panose="020B0604020202020204" pitchFamily="34" charset="0"/>
                        </a:rPr>
                        <a:t>Медали и ордена, степени и дипломы, стипендии и премии, титулы, грамоты</a:t>
                      </a: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tc>
                  <a:txBody>
                    <a:bodyPr/>
                    <a:lstStyle/>
                    <a:p>
                      <a:pPr fontAlgn="t"/>
                      <a:r>
                        <a:rPr lang="ru-RU" sz="1400">
                          <a:effectLst/>
                          <a:latin typeface="Arial" panose="020B0604020202020204" pitchFamily="34" charset="0"/>
                        </a:rPr>
                        <a:t>Штрафы, арест, разжалование, конфискация имущества, тюремное заключение, казнь</a:t>
                      </a: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extLst>
                  <a:ext uri="{0D108BD9-81ED-4DB2-BD59-A6C34878D82A}">
                    <a16:rowId xmlns:a16="http://schemas.microsoft.com/office/drawing/2014/main" xmlns="" val="2117679185"/>
                  </a:ext>
                </a:extLst>
              </a:tr>
              <a:tr h="1587373">
                <a:tc>
                  <a:txBody>
                    <a:bodyPr/>
                    <a:lstStyle/>
                    <a:p>
                      <a:pPr fontAlgn="t"/>
                      <a:r>
                        <a:rPr lang="ru-RU" sz="1400" b="1" dirty="0">
                          <a:effectLst/>
                          <a:latin typeface="Arial" panose="020B0604020202020204" pitchFamily="34" charset="0"/>
                        </a:rPr>
                        <a:t>Неформальные</a:t>
                      </a:r>
                      <a:r>
                        <a:rPr lang="ru-RU" sz="1400" dirty="0">
                          <a:effectLst/>
                          <a:latin typeface="Arial" panose="020B0604020202020204" pitchFamily="34" charset="0"/>
                        </a:rPr>
                        <a:t> </a:t>
                      </a:r>
                    </a:p>
                    <a:p>
                      <a:pPr fontAlgn="t"/>
                      <a:r>
                        <a:rPr lang="ru-RU" sz="1400" dirty="0">
                          <a:effectLst/>
                          <a:latin typeface="Arial" panose="020B0604020202020204" pitchFamily="34" charset="0"/>
                        </a:rPr>
                        <a:t>(неофициальные)</a:t>
                      </a: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tc>
                  <a:txBody>
                    <a:bodyPr/>
                    <a:lstStyle/>
                    <a:p>
                      <a:pPr fontAlgn="t"/>
                      <a:r>
                        <a:rPr lang="ru-RU" sz="1400">
                          <a:effectLst/>
                          <a:latin typeface="Arial" panose="020B0604020202020204" pitchFamily="34" charset="0"/>
                        </a:rPr>
                        <a:t>Похвала, одобрение, комплименты, слава, хорошие отзывы, aплодисменты, улыбка</a:t>
                      </a: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tc>
                  <a:txBody>
                    <a:bodyPr/>
                    <a:lstStyle/>
                    <a:p>
                      <a:pPr fontAlgn="t"/>
                      <a:r>
                        <a:rPr lang="ru-RU" sz="1400" dirty="0">
                          <a:effectLst/>
                          <a:latin typeface="Arial" panose="020B0604020202020204" pitchFamily="34" charset="0"/>
                        </a:rPr>
                        <a:t>Оскорбительный тон, насмешка, ругательства, устный выговор, демонстративное игнорирование, бойкот</a:t>
                      </a:r>
                    </a:p>
                  </a:txBody>
                  <a:tcPr marL="66408" marR="66408" marT="33204" marB="33204">
                    <a:lnL w="9525" cap="flat" cmpd="sng" algn="ctr">
                      <a:solidFill>
                        <a:srgbClr val="D8D8D8"/>
                      </a:solidFill>
                      <a:prstDash val="solid"/>
                      <a:round/>
                      <a:headEnd type="none" w="med" len="med"/>
                      <a:tailEnd type="none" w="med" len="med"/>
                    </a:lnL>
                    <a:lnR w="9525" cap="flat" cmpd="sng" algn="ctr">
                      <a:solidFill>
                        <a:srgbClr val="D8D8D8"/>
                      </a:solidFill>
                      <a:prstDash val="solid"/>
                      <a:round/>
                      <a:headEnd type="none" w="med" len="med"/>
                      <a:tailEnd type="none" w="med" len="med"/>
                    </a:lnR>
                    <a:lnT w="9525" cap="flat" cmpd="sng" algn="ctr">
                      <a:solidFill>
                        <a:srgbClr val="D8D8D8"/>
                      </a:solidFill>
                      <a:prstDash val="solid"/>
                      <a:round/>
                      <a:headEnd type="none" w="med" len="med"/>
                      <a:tailEnd type="none" w="med" len="med"/>
                    </a:lnT>
                    <a:lnB w="9525" cap="flat" cmpd="sng" algn="ctr">
                      <a:solidFill>
                        <a:srgbClr val="D8D8D8"/>
                      </a:solidFill>
                      <a:prstDash val="solid"/>
                      <a:round/>
                      <a:headEnd type="none" w="med" len="med"/>
                      <a:tailEnd type="none" w="med" len="med"/>
                    </a:lnB>
                    <a:solidFill>
                      <a:srgbClr val="FEFEF8"/>
                    </a:solidFill>
                  </a:tcPr>
                </a:tc>
                <a:extLst>
                  <a:ext uri="{0D108BD9-81ED-4DB2-BD59-A6C34878D82A}">
                    <a16:rowId xmlns:a16="http://schemas.microsoft.com/office/drawing/2014/main" xmlns="" val="1246994688"/>
                  </a:ext>
                </a:extLst>
              </a:tr>
            </a:tbl>
          </a:graphicData>
        </a:graphic>
      </p:graphicFrame>
      <p:sp>
        <p:nvSpPr>
          <p:cNvPr id="6" name="TextBox 5"/>
          <p:cNvSpPr txBox="1"/>
          <p:nvPr/>
        </p:nvSpPr>
        <p:spPr>
          <a:xfrm>
            <a:off x="6520070" y="2384482"/>
            <a:ext cx="5115340" cy="369332"/>
          </a:xfrm>
          <a:prstGeom prst="rect">
            <a:avLst/>
          </a:prstGeom>
          <a:noFill/>
        </p:spPr>
        <p:txBody>
          <a:bodyPr wrap="square" rtlCol="0">
            <a:spAutoFit/>
          </a:bodyPr>
          <a:lstStyle/>
          <a:p>
            <a:pPr algn="ctr"/>
            <a:r>
              <a:rPr lang="ru-RU" b="1" dirty="0"/>
              <a:t>Типы социальных санкций</a:t>
            </a:r>
          </a:p>
        </p:txBody>
      </p:sp>
    </p:spTree>
    <p:extLst>
      <p:ext uri="{BB962C8B-B14F-4D97-AF65-F5344CB8AC3E}">
        <p14:creationId xmlns:p14="http://schemas.microsoft.com/office/powerpoint/2010/main" xmlns="" val="12156217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arn(inVertic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wipe(down)">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2914249" y="980662"/>
            <a:ext cx="8744217" cy="4797286"/>
          </a:xfrm>
          <a:prstGeom prst="rect">
            <a:avLst/>
          </a:prstGeom>
        </p:spPr>
      </p:pic>
      <p:pic>
        <p:nvPicPr>
          <p:cNvPr id="6" name="Рисунок 5"/>
          <p:cNvPicPr>
            <a:picLocks noChangeAspect="1"/>
          </p:cNvPicPr>
          <p:nvPr/>
        </p:nvPicPr>
        <p:blipFill>
          <a:blip r:embed="rId3"/>
          <a:stretch>
            <a:fillRect/>
          </a:stretch>
        </p:blipFill>
        <p:spPr>
          <a:xfrm>
            <a:off x="164964" y="1778416"/>
            <a:ext cx="2780332" cy="2780332"/>
          </a:xfrm>
          <a:prstGeom prst="rect">
            <a:avLst/>
          </a:prstGeom>
        </p:spPr>
      </p:pic>
    </p:spTree>
    <p:extLst>
      <p:ext uri="{BB962C8B-B14F-4D97-AF65-F5344CB8AC3E}">
        <p14:creationId xmlns:p14="http://schemas.microsoft.com/office/powerpoint/2010/main" xmlns="" val="2705822392"/>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57530" y="340304"/>
            <a:ext cx="6867939" cy="388566"/>
          </a:xfrm>
        </p:spPr>
        <p:txBody>
          <a:bodyPr>
            <a:noAutofit/>
          </a:bodyPr>
          <a:lstStyle/>
          <a:p>
            <a:r>
              <a:rPr lang="ru-RU" sz="3200" b="1" cap="small" dirty="0"/>
              <a:t>Понятие девиантного поведения</a:t>
            </a:r>
            <a:endParaRPr lang="ru-RU" sz="3200" dirty="0"/>
          </a:p>
        </p:txBody>
      </p:sp>
      <p:sp>
        <p:nvSpPr>
          <p:cNvPr id="3" name="Объект 2"/>
          <p:cNvSpPr>
            <a:spLocks noGrp="1"/>
          </p:cNvSpPr>
          <p:nvPr>
            <p:ph sz="half" idx="1"/>
          </p:nvPr>
        </p:nvSpPr>
        <p:spPr>
          <a:xfrm>
            <a:off x="331304" y="1634936"/>
            <a:ext cx="4426226" cy="4760945"/>
          </a:xfrm>
          <a:ln>
            <a:solidFill>
              <a:schemeClr val="accent1"/>
            </a:solidFill>
          </a:ln>
        </p:spPr>
        <p:txBody>
          <a:bodyPr>
            <a:normAutofit fontScale="92500" lnSpcReduction="20000"/>
          </a:bodyPr>
          <a:lstStyle/>
          <a:p>
            <a:r>
              <a:rPr lang="ru-RU" b="1" dirty="0">
                <a:solidFill>
                  <a:srgbClr val="FF0000"/>
                </a:solidFill>
              </a:rPr>
              <a:t>Под девиантным </a:t>
            </a:r>
            <a:r>
              <a:rPr lang="ru-RU" dirty="0"/>
              <a:t>(от лат. </a:t>
            </a:r>
            <a:r>
              <a:rPr lang="ru-RU" dirty="0" err="1"/>
              <a:t>deviatio</a:t>
            </a:r>
            <a:r>
              <a:rPr lang="ru-RU" dirty="0"/>
              <a:t> — отклонение) </a:t>
            </a:r>
            <a:r>
              <a:rPr lang="ru-RU" b="1" dirty="0">
                <a:solidFill>
                  <a:srgbClr val="FF0000"/>
                </a:solidFill>
              </a:rPr>
              <a:t>поведением</a:t>
            </a:r>
            <a:r>
              <a:rPr lang="ru-RU" dirty="0"/>
              <a:t> в современной социологии подразумевается, с одной стороны, поступок, действия человека, не соответствующие официально установленным или фактически сложившимся в дан ном обществе нормам иди стандартам, а с другой — социальное явление, выраженное в массовых формах человеческой деятельности, не соответствующих официально установленным или фактически сложившимся в данном обществе нормам или стандартам.</a:t>
            </a:r>
          </a:p>
        </p:txBody>
      </p:sp>
      <p:sp>
        <p:nvSpPr>
          <p:cNvPr id="4" name="Объект 3"/>
          <p:cNvSpPr>
            <a:spLocks noGrp="1"/>
          </p:cNvSpPr>
          <p:nvPr>
            <p:ph sz="half" idx="2"/>
          </p:nvPr>
        </p:nvSpPr>
        <p:spPr>
          <a:xfrm>
            <a:off x="4943061" y="861391"/>
            <a:ext cx="7089913" cy="5534490"/>
          </a:xfrm>
        </p:spPr>
        <p:txBody>
          <a:bodyPr>
            <a:noAutofit/>
          </a:bodyPr>
          <a:lstStyle/>
          <a:p>
            <a:r>
              <a:rPr lang="ru-RU" sz="1800" dirty="0"/>
              <a:t>Девиантное поведение — своего рода социальный выбор: когда цели социального поведения несоизмеримы с реальными возможностями их достижения, индивиды могут использовать иные средства, чтобы добиться своих целей. </a:t>
            </a:r>
          </a:p>
          <a:p>
            <a:r>
              <a:rPr lang="ru-RU" sz="1800" dirty="0"/>
              <a:t>Например, некоторые индивиды в погоне за иллюзорным успехом, богатством или властью выбирают социально запрещенные средства, а иногда и противозаконные и становятся либо правонарушителями, либо преступниками. </a:t>
            </a:r>
          </a:p>
          <a:p>
            <a:r>
              <a:rPr lang="ru-RU" sz="1800" dirty="0"/>
              <a:t>Другим видом отклонения от норм является открытое неповиновение и протест, демонстративное неприятие принятых в обществе ценностей и стандартов, свойственные революционерам, террористам, религиозным экстремистам и другим подобным группам людей, активно борющихся против общества, внутри которого находятся.</a:t>
            </a:r>
          </a:p>
          <a:p>
            <a:r>
              <a:rPr lang="ru-RU" sz="1800" dirty="0"/>
              <a:t>Во всех этих случаях девиация выступает результатом неспособности или нежелания индивидов адаптироваться к обществу и его требованиям, иначе говоря, свидетельствует о полном или относительном провале социализации.</a:t>
            </a:r>
          </a:p>
        </p:txBody>
      </p:sp>
    </p:spTree>
    <p:extLst>
      <p:ext uri="{BB962C8B-B14F-4D97-AF65-F5344CB8AC3E}">
        <p14:creationId xmlns:p14="http://schemas.microsoft.com/office/powerpoint/2010/main" xmlns="" val="46663116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barn(inVertical)">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1000"/>
                                        <p:tgtEl>
                                          <p:spTgt spid="4">
                                            <p:txEl>
                                              <p:pRg st="0" end="0"/>
                                            </p:txEl>
                                          </p:spTgt>
                                        </p:tgtEl>
                                      </p:cBhvr>
                                    </p:animEffect>
                                    <p:anim calcmode="lin" valueType="num">
                                      <p:cBhvr>
                                        <p:cTn id="1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Effect transition="in" filter="fade">
                                      <p:cBhvr>
                                        <p:cTn id="24" dur="1000"/>
                                        <p:tgtEl>
                                          <p:spTgt spid="4">
                                            <p:txEl>
                                              <p:pRg st="1" end="1"/>
                                            </p:txEl>
                                          </p:spTgt>
                                        </p:tgtEl>
                                      </p:cBhvr>
                                    </p:animEffect>
                                    <p:anim calcmode="lin" valueType="num">
                                      <p:cBhvr>
                                        <p:cTn id="2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fade">
                                      <p:cBhvr>
                                        <p:cTn id="31" dur="1000"/>
                                        <p:tgtEl>
                                          <p:spTgt spid="4">
                                            <p:txEl>
                                              <p:pRg st="2" end="2"/>
                                            </p:txEl>
                                          </p:spTgt>
                                        </p:tgtEl>
                                      </p:cBhvr>
                                    </p:animEffect>
                                    <p:anim calcmode="lin" valueType="num">
                                      <p:cBhvr>
                                        <p:cTn id="3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4">
                                            <p:txEl>
                                              <p:pRg st="3" end="3"/>
                                            </p:txEl>
                                          </p:spTgt>
                                        </p:tgtEl>
                                        <p:attrNameLst>
                                          <p:attrName>style.visibility</p:attrName>
                                        </p:attrNameLst>
                                      </p:cBhvr>
                                      <p:to>
                                        <p:strVal val="visible"/>
                                      </p:to>
                                    </p:set>
                                    <p:animEffect transition="in" filter="fade">
                                      <p:cBhvr>
                                        <p:cTn id="38" dur="1000"/>
                                        <p:tgtEl>
                                          <p:spTgt spid="4">
                                            <p:txEl>
                                              <p:pRg st="3" end="3"/>
                                            </p:txEl>
                                          </p:spTgt>
                                        </p:tgtEl>
                                      </p:cBhvr>
                                    </p:animEffect>
                                    <p:anim calcmode="lin" valueType="num">
                                      <p:cBhvr>
                                        <p:cTn id="39"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0"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Типология девиантного поведения</a:t>
            </a:r>
            <a:r>
              <a:rPr lang="ru-RU" dirty="0"/>
              <a:t> </a:t>
            </a:r>
            <a:r>
              <a:rPr lang="ru-RU" dirty="0" err="1"/>
              <a:t>Р.Мертона</a:t>
            </a:r>
            <a:endParaRPr lang="ru-RU" dirty="0"/>
          </a:p>
        </p:txBody>
      </p:sp>
      <p:sp>
        <p:nvSpPr>
          <p:cNvPr id="3" name="Объект 2"/>
          <p:cNvSpPr>
            <a:spLocks noGrp="1"/>
          </p:cNvSpPr>
          <p:nvPr>
            <p:ph sz="half" idx="1"/>
          </p:nvPr>
        </p:nvSpPr>
        <p:spPr>
          <a:xfrm>
            <a:off x="331304" y="1904507"/>
            <a:ext cx="8322365" cy="4338763"/>
          </a:xfrm>
        </p:spPr>
        <p:txBody>
          <a:bodyPr>
            <a:normAutofit fontScale="77500" lnSpcReduction="20000"/>
          </a:bodyPr>
          <a:lstStyle/>
          <a:p>
            <a:pPr marL="0" indent="0">
              <a:buNone/>
            </a:pPr>
            <a:r>
              <a:rPr lang="ru-RU" dirty="0"/>
              <a:t>Типология девиантного поведения Мертона основывается на представлениях о девиации как разрыве между культурными целями и социально одобряемыми способами их достижения. В соответствии с этим он выделяет четыре возможных типа девиации:</a:t>
            </a:r>
          </a:p>
          <a:p>
            <a:r>
              <a:rPr lang="ru-RU" b="1" i="1" dirty="0"/>
              <a:t>инновация</a:t>
            </a:r>
            <a:r>
              <a:rPr lang="ru-RU" dirty="0"/>
              <a:t>, предполагающая согласие с целями общества и отрицание общепринятых способов их достижения (к «</a:t>
            </a:r>
            <a:r>
              <a:rPr lang="ru-RU" dirty="0" err="1"/>
              <a:t>инноваторам</a:t>
            </a:r>
            <a:r>
              <a:rPr lang="ru-RU" dirty="0"/>
              <a:t>» относятся проститутки, шантажисты, создатели «финансовых пирамид», великие ученые);</a:t>
            </a:r>
          </a:p>
          <a:p>
            <a:r>
              <a:rPr lang="ru-RU" b="1" i="1" dirty="0" err="1"/>
              <a:t>ритуализм</a:t>
            </a:r>
            <a:r>
              <a:rPr lang="ru-RU" dirty="0"/>
              <a:t>, связанный с отрицанием целей данного общества и абсурдным преувеличением значения способов их достижения, например бюрократ требует, чтобы каждый документ был тщательно заполнен, дважды проверен, подшит в четырех экземплярах, но при этом забывается главное — цель;</a:t>
            </a:r>
          </a:p>
          <a:p>
            <a:r>
              <a:rPr lang="ru-RU" b="1" i="1" dirty="0" err="1"/>
              <a:t>ретретизм</a:t>
            </a:r>
            <a:r>
              <a:rPr lang="ru-RU" dirty="0"/>
              <a:t> (или бегство от действительности), выражающийся в отказе и от социально одобренных целей, и от способов их достижения (пропойцы, наркоманы, бомжи и т.п.);</a:t>
            </a:r>
          </a:p>
          <a:p>
            <a:r>
              <a:rPr lang="ru-RU" b="1" i="1" dirty="0"/>
              <a:t>бунт</a:t>
            </a:r>
            <a:r>
              <a:rPr lang="ru-RU" dirty="0"/>
              <a:t>, отрицающий и цели, и способы, но стремящийся к их замене на новые (революционеры, стремящиеся к коренной ломке всех общественных отношений).</a:t>
            </a:r>
          </a:p>
        </p:txBody>
      </p:sp>
      <p:pic>
        <p:nvPicPr>
          <p:cNvPr id="5" name="Объект 4"/>
          <p:cNvPicPr>
            <a:picLocks noGrp="1" noChangeAspect="1"/>
          </p:cNvPicPr>
          <p:nvPr>
            <p:ph sz="half" idx="2"/>
          </p:nvPr>
        </p:nvPicPr>
        <p:blipFill>
          <a:blip r:embed="rId2"/>
          <a:stretch>
            <a:fillRect/>
          </a:stretch>
        </p:blipFill>
        <p:spPr>
          <a:xfrm>
            <a:off x="9000297" y="2194559"/>
            <a:ext cx="2381250" cy="3343275"/>
          </a:xfrm>
          <a:prstGeom prst="rect">
            <a:avLst/>
          </a:prstGeom>
        </p:spPr>
      </p:pic>
    </p:spTree>
    <p:extLst>
      <p:ext uri="{BB962C8B-B14F-4D97-AF65-F5344CB8AC3E}">
        <p14:creationId xmlns:p14="http://schemas.microsoft.com/office/powerpoint/2010/main" xmlns="" val="203630411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Объект 9"/>
          <p:cNvPicPr>
            <a:picLocks noGrp="1" noChangeAspect="1"/>
          </p:cNvPicPr>
          <p:nvPr>
            <p:ph sz="half" idx="1"/>
          </p:nvPr>
        </p:nvPicPr>
        <p:blipFill>
          <a:blip r:embed="rId2"/>
          <a:stretch>
            <a:fillRect/>
          </a:stretch>
        </p:blipFill>
        <p:spPr>
          <a:xfrm>
            <a:off x="312053" y="1869025"/>
            <a:ext cx="5652816" cy="2254684"/>
          </a:xfrm>
          <a:prstGeom prst="rect">
            <a:avLst/>
          </a:prstGeom>
        </p:spPr>
      </p:pic>
      <p:pic>
        <p:nvPicPr>
          <p:cNvPr id="9" name="Объект 8"/>
          <p:cNvPicPr>
            <a:picLocks noGrp="1" noChangeAspect="1"/>
          </p:cNvPicPr>
          <p:nvPr>
            <p:ph sz="half" idx="2"/>
          </p:nvPr>
        </p:nvPicPr>
        <p:blipFill>
          <a:blip r:embed="rId3"/>
          <a:stretch>
            <a:fillRect/>
          </a:stretch>
        </p:blipFill>
        <p:spPr>
          <a:xfrm>
            <a:off x="434415" y="4123709"/>
            <a:ext cx="5408092" cy="2547037"/>
          </a:xfrm>
          <a:prstGeom prst="rect">
            <a:avLst/>
          </a:prstGeom>
        </p:spPr>
      </p:pic>
      <p:pic>
        <p:nvPicPr>
          <p:cNvPr id="11" name="Рисунок 10"/>
          <p:cNvPicPr>
            <a:picLocks noChangeAspect="1"/>
          </p:cNvPicPr>
          <p:nvPr/>
        </p:nvPicPr>
        <p:blipFill>
          <a:blip r:embed="rId4"/>
          <a:stretch>
            <a:fillRect/>
          </a:stretch>
        </p:blipFill>
        <p:spPr>
          <a:xfrm>
            <a:off x="188172" y="820422"/>
            <a:ext cx="6145301" cy="1048603"/>
          </a:xfrm>
          <a:prstGeom prst="rect">
            <a:avLst/>
          </a:prstGeom>
          <a:solidFill>
            <a:schemeClr val="bg1"/>
          </a:solidFill>
        </p:spPr>
      </p:pic>
      <p:sp>
        <p:nvSpPr>
          <p:cNvPr id="12" name="Прямоугольник 11"/>
          <p:cNvSpPr/>
          <p:nvPr/>
        </p:nvSpPr>
        <p:spPr>
          <a:xfrm>
            <a:off x="6333473" y="734209"/>
            <a:ext cx="5751199" cy="5909310"/>
          </a:xfrm>
          <a:prstGeom prst="rect">
            <a:avLst/>
          </a:prstGeom>
        </p:spPr>
        <p:txBody>
          <a:bodyPr wrap="square">
            <a:spAutoFit/>
          </a:bodyPr>
          <a:lstStyle/>
          <a:p>
            <a:r>
              <a:rPr lang="ru-RU" dirty="0"/>
              <a:t>Девиации (отклонения), как правило, бывают </a:t>
            </a:r>
            <a:r>
              <a:rPr lang="ru-RU" b="1" i="1" dirty="0"/>
              <a:t>негативными</a:t>
            </a:r>
            <a:r>
              <a:rPr lang="ru-RU" dirty="0"/>
              <a:t>. Например, преступность, алкоголизм, наркомания, самоубийство, проституция, терроризм и т.д. </a:t>
            </a:r>
          </a:p>
          <a:p>
            <a:r>
              <a:rPr lang="ru-RU" dirty="0"/>
              <a:t>Однако в некоторых случаях возможны и </a:t>
            </a:r>
            <a:r>
              <a:rPr lang="ru-RU" b="1" i="1" dirty="0"/>
              <a:t>позитивные</a:t>
            </a:r>
            <a:r>
              <a:rPr lang="ru-RU" dirty="0"/>
              <a:t> девиации, например резко индивидуализированное поведение, характерное для оригинального творческого мышления, которое может оцениваться обществом как «чудачество», отклонение от нормы, но при этом быть общественно полезным. Аскетизм, святость, гениальность, новаторство — признаки позитивных девиаций.</a:t>
            </a:r>
          </a:p>
          <a:p>
            <a:r>
              <a:rPr lang="ru-RU" dirty="0"/>
              <a:t>Негативные девиации делятся на два типа:</a:t>
            </a:r>
          </a:p>
          <a:p>
            <a:pPr marL="285750" indent="-285750">
              <a:buFont typeface="Arial" panose="020B0604020202020204" pitchFamily="34" charset="0"/>
              <a:buChar char="•"/>
            </a:pPr>
            <a:r>
              <a:rPr lang="ru-RU" dirty="0"/>
              <a:t>отклонения, которые направлены на причинение вреда другим (разнообразные агрессивные, противоправные, преступные действия);</a:t>
            </a:r>
          </a:p>
          <a:p>
            <a:pPr marL="285750" indent="-285750">
              <a:buFont typeface="Arial" panose="020B0604020202020204" pitchFamily="34" charset="0"/>
              <a:buChar char="•"/>
            </a:pPr>
            <a:r>
              <a:rPr lang="ru-RU" dirty="0"/>
              <a:t>отклонения, которые причиняют вред самой личности (алкоголизм, самоубийство, наркомания и др.).</a:t>
            </a:r>
          </a:p>
        </p:txBody>
      </p:sp>
    </p:spTree>
    <p:extLst>
      <p:ext uri="{BB962C8B-B14F-4D97-AF65-F5344CB8AC3E}">
        <p14:creationId xmlns:p14="http://schemas.microsoft.com/office/powerpoint/2010/main" xmlns="" val="326112980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638107" y="1538287"/>
            <a:ext cx="10730457" cy="4160148"/>
          </a:xfrm>
          <a:prstGeom prst="rect">
            <a:avLst/>
          </a:prstGeom>
        </p:spPr>
      </p:pic>
    </p:spTree>
    <p:extLst>
      <p:ext uri="{BB962C8B-B14F-4D97-AF65-F5344CB8AC3E}">
        <p14:creationId xmlns:p14="http://schemas.microsoft.com/office/powerpoint/2010/main" xmlns="" val="852228636"/>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081131" y="366808"/>
            <a:ext cx="8610600" cy="600601"/>
          </a:xfrm>
        </p:spPr>
        <p:txBody>
          <a:bodyPr>
            <a:normAutofit fontScale="90000"/>
          </a:bodyPr>
          <a:lstStyle/>
          <a:p>
            <a:r>
              <a:rPr lang="ru-RU" b="1" cap="small" dirty="0"/>
              <a:t>Причины девиантного поведения</a:t>
            </a:r>
            <a:endParaRPr lang="ru-RU" dirty="0"/>
          </a:p>
        </p:txBody>
      </p:sp>
      <p:sp>
        <p:nvSpPr>
          <p:cNvPr id="6" name="Объект 5"/>
          <p:cNvSpPr>
            <a:spLocks noGrp="1"/>
          </p:cNvSpPr>
          <p:nvPr>
            <p:ph sz="half" idx="1"/>
          </p:nvPr>
        </p:nvSpPr>
        <p:spPr>
          <a:xfrm>
            <a:off x="477077" y="1378226"/>
            <a:ext cx="6573080" cy="5155095"/>
          </a:xfrm>
        </p:spPr>
        <p:txBody>
          <a:bodyPr>
            <a:normAutofit fontScale="85000" lnSpcReduction="20000"/>
          </a:bodyPr>
          <a:lstStyle/>
          <a:p>
            <a:r>
              <a:rPr lang="ru-RU" dirty="0"/>
              <a:t>Согласно </a:t>
            </a:r>
            <a:r>
              <a:rPr lang="ru-RU" b="1" i="1" dirty="0"/>
              <a:t>концепции дезориентации</a:t>
            </a:r>
            <a:r>
              <a:rPr lang="ru-RU" dirty="0"/>
              <a:t>, предложенной французским </a:t>
            </a:r>
            <a:r>
              <a:rPr lang="ru-RU" dirty="0" err="1"/>
              <a:t>coциологом</a:t>
            </a:r>
            <a:r>
              <a:rPr lang="ru-RU" dirty="0"/>
              <a:t> </a:t>
            </a:r>
            <a:r>
              <a:rPr lang="ru-RU" b="1" i="1" dirty="0"/>
              <a:t>Эмилем Дюркгеймом </a:t>
            </a:r>
            <a:r>
              <a:rPr lang="ru-RU" dirty="0"/>
              <a:t>(1858-1917), питательной почвой для девиаций являются социальные кризисы, когда происходит рассогласование принятых норм и жизненного опыта человека и наступает состояние аномии — отсутствия норм.</a:t>
            </a:r>
          </a:p>
          <a:p>
            <a:r>
              <a:rPr lang="ru-RU" dirty="0"/>
              <a:t>Американский социолог </a:t>
            </a:r>
            <a:r>
              <a:rPr lang="ru-RU" b="1" i="1" dirty="0"/>
              <a:t>Роберт Мертон </a:t>
            </a:r>
            <a:r>
              <a:rPr lang="ru-RU" dirty="0"/>
              <a:t>(1910-2003) считал, что причиной девиаций является не отсутствие норм, а невозможность им следовать. Аномия - это разрыв между предписанными культурой целями и доступностью социально одобряемых средств для их достижения.</a:t>
            </a:r>
          </a:p>
          <a:p>
            <a:r>
              <a:rPr lang="ru-RU" dirty="0"/>
              <a:t>В соответствии с </a:t>
            </a:r>
            <a:r>
              <a:rPr lang="ru-RU" b="1" i="1" dirty="0"/>
              <a:t>теорией стигматизации </a:t>
            </a:r>
            <a:r>
              <a:rPr lang="ru-RU" dirty="0"/>
              <a:t>(или навешивания ярлыков) все люди склонны к нарушению норм, но </a:t>
            </a:r>
            <a:r>
              <a:rPr lang="ru-RU" dirty="0" err="1"/>
              <a:t>девиантами</a:t>
            </a:r>
            <a:r>
              <a:rPr lang="ru-RU" dirty="0"/>
              <a:t> становятся те, на кого «наклеен» ярлык </a:t>
            </a:r>
            <a:r>
              <a:rPr lang="ru-RU" dirty="0" err="1"/>
              <a:t>девианта</a:t>
            </a:r>
            <a:r>
              <a:rPr lang="ru-RU" dirty="0"/>
              <a:t>. Например, бывший преступник может отказаться от своего преступного прошлого, но окружающие будут воспринимать его как преступника, избегать общения с ним, отказывать в приеме на работу и т.д. В итоге у него остается только один вариант — вернуться на криминальный путь.</a:t>
            </a:r>
          </a:p>
        </p:txBody>
      </p:sp>
      <p:sp>
        <p:nvSpPr>
          <p:cNvPr id="7" name="Объект 6"/>
          <p:cNvSpPr>
            <a:spLocks noGrp="1"/>
          </p:cNvSpPr>
          <p:nvPr>
            <p:ph sz="half" idx="2"/>
          </p:nvPr>
        </p:nvSpPr>
        <p:spPr>
          <a:xfrm>
            <a:off x="7686261" y="1219200"/>
            <a:ext cx="4240696" cy="5499652"/>
          </a:xfrm>
        </p:spPr>
        <p:txBody>
          <a:bodyPr>
            <a:normAutofit fontScale="85000" lnSpcReduction="20000"/>
          </a:bodyPr>
          <a:lstStyle/>
          <a:p>
            <a:r>
              <a:rPr lang="ru-RU" dirty="0"/>
              <a:t>Одна </a:t>
            </a:r>
            <a:r>
              <a:rPr lang="ru-RU" b="1" i="1" dirty="0"/>
              <a:t>из главных причин </a:t>
            </a:r>
            <a:r>
              <a:rPr lang="ru-RU" dirty="0"/>
              <a:t>социальных девиаций – несоответствие норм социума требованиям, выдвигаемых жизнью, </a:t>
            </a:r>
            <a:r>
              <a:rPr lang="ru-RU" b="1" i="1" dirty="0"/>
              <a:t>вторая</a:t>
            </a:r>
            <a:r>
              <a:rPr lang="ru-RU" dirty="0"/>
              <a:t> – несоответствие самой жизни интересам конкретной личности. </a:t>
            </a:r>
          </a:p>
          <a:p>
            <a:pPr marL="0" indent="0">
              <a:buNone/>
            </a:pPr>
            <a:r>
              <a:rPr lang="ru-RU" dirty="0"/>
              <a:t>Помимо этого, девиантное поведение могут вызывать: </a:t>
            </a:r>
          </a:p>
          <a:p>
            <a:r>
              <a:rPr lang="ru-RU" dirty="0"/>
              <a:t>наследственность, ошибки воспитания, семейные проблемы, деформация характера, личности, потребностей; </a:t>
            </a:r>
          </a:p>
          <a:p>
            <a:r>
              <a:rPr lang="ru-RU" dirty="0"/>
              <a:t>психические заболевания, отклонения психического и физиологического развития, </a:t>
            </a:r>
          </a:p>
          <a:p>
            <a:r>
              <a:rPr lang="ru-RU" dirty="0"/>
              <a:t>негативное влияние массовой информации, несоответствие коррекции действий индивидуальным потребностям.</a:t>
            </a:r>
          </a:p>
        </p:txBody>
      </p:sp>
    </p:spTree>
    <p:extLst>
      <p:ext uri="{BB962C8B-B14F-4D97-AF65-F5344CB8AC3E}">
        <p14:creationId xmlns:p14="http://schemas.microsoft.com/office/powerpoint/2010/main" xmlns="" val="89199113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out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arn(outVertic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arn(outVertic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down)">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Effect transition="in" filter="wipe(down)">
                                      <p:cBhvr>
                                        <p:cTn id="27" dur="500"/>
                                        <p:tgtEl>
                                          <p:spTgt spid="7">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wipe(down)">
                                      <p:cBhvr>
                                        <p:cTn id="32" dur="500"/>
                                        <p:tgtEl>
                                          <p:spTgt spid="7">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7">
                                            <p:txEl>
                                              <p:pRg st="3" end="3"/>
                                            </p:txEl>
                                          </p:spTgt>
                                        </p:tgtEl>
                                        <p:attrNameLst>
                                          <p:attrName>style.visibility</p:attrName>
                                        </p:attrNameLst>
                                      </p:cBhvr>
                                      <p:to>
                                        <p:strVal val="visible"/>
                                      </p:to>
                                    </p:set>
                                    <p:animEffect transition="in" filter="wipe(down)">
                                      <p:cBhvr>
                                        <p:cTn id="37" dur="500"/>
                                        <p:tgtEl>
                                          <p:spTgt spid="7">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7">
                                            <p:txEl>
                                              <p:pRg st="4" end="4"/>
                                            </p:txEl>
                                          </p:spTgt>
                                        </p:tgtEl>
                                        <p:attrNameLst>
                                          <p:attrName>style.visibility</p:attrName>
                                        </p:attrNameLst>
                                      </p:cBhvr>
                                      <p:to>
                                        <p:strVal val="visible"/>
                                      </p:to>
                                    </p:set>
                                    <p:animEffect transition="in" filter="wipe(down)">
                                      <p:cBhvr>
                                        <p:cTn id="4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630705" y="1659922"/>
            <a:ext cx="3644962" cy="3644962"/>
          </a:xfrm>
          <a:prstGeom prst="rect">
            <a:avLst/>
          </a:prstGeom>
        </p:spPr>
      </p:pic>
      <p:sp>
        <p:nvSpPr>
          <p:cNvPr id="2" name="Заголовок 1"/>
          <p:cNvSpPr>
            <a:spLocks noGrp="1"/>
          </p:cNvSpPr>
          <p:nvPr>
            <p:ph type="title"/>
          </p:nvPr>
        </p:nvSpPr>
        <p:spPr>
          <a:xfrm>
            <a:off x="4673600" y="764373"/>
            <a:ext cx="6832600" cy="1293028"/>
          </a:xfrm>
        </p:spPr>
        <p:txBody>
          <a:bodyPr>
            <a:normAutofit/>
          </a:bodyPr>
          <a:lstStyle/>
          <a:p>
            <a:r>
              <a:rPr lang="ru-RU" dirty="0"/>
              <a:t>Основные вопросы для изучения:</a:t>
            </a:r>
          </a:p>
        </p:txBody>
      </p:sp>
      <p:sp>
        <p:nvSpPr>
          <p:cNvPr id="3" name="Объект 2"/>
          <p:cNvSpPr>
            <a:spLocks noGrp="1"/>
          </p:cNvSpPr>
          <p:nvPr>
            <p:ph idx="1"/>
          </p:nvPr>
        </p:nvSpPr>
        <p:spPr>
          <a:xfrm>
            <a:off x="4673600" y="2194560"/>
            <a:ext cx="6832600" cy="4024125"/>
          </a:xfrm>
        </p:spPr>
        <p:txBody>
          <a:bodyPr>
            <a:normAutofit/>
          </a:bodyPr>
          <a:lstStyle/>
          <a:p>
            <a:pPr marL="457200" indent="-457200">
              <a:buFont typeface="+mj-lt"/>
              <a:buAutoNum type="arabicPeriod"/>
            </a:pPr>
            <a:r>
              <a:rPr lang="ru-RU" sz="4000" dirty="0"/>
              <a:t>Социальные нормы.</a:t>
            </a:r>
          </a:p>
          <a:p>
            <a:pPr marL="457200" indent="-457200">
              <a:buFont typeface="+mj-lt"/>
              <a:buAutoNum type="arabicPeriod"/>
            </a:pPr>
            <a:r>
              <a:rPr lang="ru-RU" sz="4000" dirty="0"/>
              <a:t>Социальный контроль.</a:t>
            </a:r>
          </a:p>
          <a:p>
            <a:pPr marL="457200" indent="-457200">
              <a:buFont typeface="+mj-lt"/>
              <a:buAutoNum type="arabicPeriod"/>
            </a:pPr>
            <a:r>
              <a:rPr lang="ru-RU" sz="4000" dirty="0"/>
              <a:t>Отклоняющееся (девиантное) поведение.</a:t>
            </a:r>
          </a:p>
          <a:p>
            <a:pPr marL="457200" indent="-457200">
              <a:buFont typeface="+mj-lt"/>
              <a:buAutoNum type="arabicPeriod"/>
            </a:pPr>
            <a:r>
              <a:rPr lang="ru-RU" sz="4000" dirty="0"/>
              <a:t>Преступность.</a:t>
            </a:r>
          </a:p>
        </p:txBody>
      </p:sp>
    </p:spTree>
    <p:extLst>
      <p:ext uri="{BB962C8B-B14F-4D97-AF65-F5344CB8AC3E}">
        <p14:creationId xmlns:p14="http://schemas.microsoft.com/office/powerpoint/2010/main" xmlns="" val="1052798423"/>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1524000" y="0"/>
            <a:ext cx="9144000" cy="6858000"/>
          </a:xfrm>
          <a:prstGeom prst="rect">
            <a:avLst/>
          </a:prstGeom>
        </p:spPr>
      </p:pic>
    </p:spTree>
    <p:extLst>
      <p:ext uri="{BB962C8B-B14F-4D97-AF65-F5344CB8AC3E}">
        <p14:creationId xmlns:p14="http://schemas.microsoft.com/office/powerpoint/2010/main" xmlns="" val="35757333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источники</a:t>
            </a:r>
          </a:p>
        </p:txBody>
      </p:sp>
      <p:sp>
        <p:nvSpPr>
          <p:cNvPr id="3" name="Объект 2"/>
          <p:cNvSpPr>
            <a:spLocks noGrp="1"/>
          </p:cNvSpPr>
          <p:nvPr>
            <p:ph idx="1"/>
          </p:nvPr>
        </p:nvSpPr>
        <p:spPr>
          <a:xfrm>
            <a:off x="685800" y="1828800"/>
            <a:ext cx="10820400" cy="4664765"/>
          </a:xfrm>
        </p:spPr>
        <p:txBody>
          <a:bodyPr>
            <a:normAutofit lnSpcReduction="10000"/>
          </a:bodyPr>
          <a:lstStyle/>
          <a:p>
            <a:pPr>
              <a:defRPr lang="ru-RU"/>
            </a:pPr>
            <a:r>
              <a:rPr lang="ru-RU" dirty="0"/>
              <a:t>Обществознание. 11 класс: учеб. для </a:t>
            </a:r>
            <a:r>
              <a:rPr lang="ru-RU" dirty="0" err="1"/>
              <a:t>общеобразоват</a:t>
            </a:r>
            <a:r>
              <a:rPr lang="ru-RU" dirty="0"/>
              <a:t>. организаций: базовый уровень / [</a:t>
            </a:r>
            <a:r>
              <a:rPr lang="ru-RU" dirty="0" err="1"/>
              <a:t>Л.Н.Боголюбов</a:t>
            </a:r>
            <a:r>
              <a:rPr lang="ru-RU" dirty="0"/>
              <a:t>, </a:t>
            </a:r>
            <a:r>
              <a:rPr lang="ru-RU" dirty="0" err="1"/>
              <a:t>Н.И.Городецкая</a:t>
            </a:r>
            <a:r>
              <a:rPr lang="ru-RU" dirty="0"/>
              <a:t>, </a:t>
            </a:r>
            <a:r>
              <a:rPr lang="ru-RU" dirty="0" err="1"/>
              <a:t>Л.Ф.Иванова</a:t>
            </a:r>
            <a:r>
              <a:rPr lang="ru-RU" dirty="0"/>
              <a:t> и др.]; под ред. </a:t>
            </a:r>
            <a:r>
              <a:rPr lang="ru-RU" dirty="0" err="1"/>
              <a:t>Л.Н.Боголюбова</a:t>
            </a:r>
            <a:r>
              <a:rPr lang="ru-RU" dirty="0"/>
              <a:t>, </a:t>
            </a:r>
            <a:r>
              <a:rPr lang="ru-RU" dirty="0" err="1"/>
              <a:t>А.Ю.Лазебниковой</a:t>
            </a:r>
            <a:r>
              <a:rPr lang="ru-RU" dirty="0"/>
              <a:t>; </a:t>
            </a:r>
            <a:r>
              <a:rPr lang="ru-RU" dirty="0" err="1"/>
              <a:t>Рос.акад.наук</a:t>
            </a:r>
            <a:r>
              <a:rPr lang="ru-RU" dirty="0"/>
              <a:t>, </a:t>
            </a:r>
            <a:r>
              <a:rPr lang="ru-RU" dirty="0" err="1"/>
              <a:t>Рос.акад.образования</a:t>
            </a:r>
            <a:r>
              <a:rPr lang="ru-RU" dirty="0"/>
              <a:t>, изд-во «Просвещение». – М.: Просвещение, 2014. – (Академический школьный учебник)</a:t>
            </a:r>
          </a:p>
          <a:p>
            <a:pPr>
              <a:defRPr lang="ru-RU"/>
            </a:pPr>
            <a:r>
              <a:rPr lang="ru-RU" dirty="0"/>
              <a:t>Обществознание. 11 класс: поурочные разработки / </a:t>
            </a:r>
            <a:r>
              <a:rPr lang="ru-RU" dirty="0" err="1"/>
              <a:t>Л.Н.Боголюбов</a:t>
            </a:r>
            <a:r>
              <a:rPr lang="ru-RU" dirty="0"/>
              <a:t>, </a:t>
            </a:r>
            <a:r>
              <a:rPr lang="ru-RU" dirty="0" err="1"/>
              <a:t>Л.Ф.Иванова</a:t>
            </a:r>
            <a:r>
              <a:rPr lang="ru-RU" dirty="0"/>
              <a:t>, </a:t>
            </a:r>
            <a:r>
              <a:rPr lang="ru-RU" dirty="0" err="1"/>
              <a:t>Н.И.Городецкая</a:t>
            </a:r>
            <a:r>
              <a:rPr lang="ru-RU" dirty="0"/>
              <a:t>. – М.: Просвещение, 2014.</a:t>
            </a:r>
          </a:p>
          <a:p>
            <a:pPr>
              <a:defRPr lang="ru-RU"/>
            </a:pPr>
            <a:r>
              <a:rPr lang="ru-RU" dirty="0"/>
              <a:t>ЕГЭ. Обществознание: Пошаговая подготовка / </a:t>
            </a:r>
            <a:r>
              <a:rPr lang="ru-RU" dirty="0" err="1"/>
              <a:t>Н.Н.Семке</a:t>
            </a:r>
            <a:r>
              <a:rPr lang="ru-RU" dirty="0"/>
              <a:t>, </a:t>
            </a:r>
            <a:r>
              <a:rPr lang="ru-RU" dirty="0" err="1"/>
              <a:t>Ю.В.Доля</a:t>
            </a:r>
            <a:r>
              <a:rPr lang="ru-RU" dirty="0"/>
              <a:t>, </a:t>
            </a:r>
            <a:r>
              <a:rPr lang="ru-RU" dirty="0" err="1"/>
              <a:t>С.Н.Смоленский</a:t>
            </a:r>
            <a:r>
              <a:rPr lang="ru-RU" dirty="0"/>
              <a:t>. – М.: </a:t>
            </a:r>
            <a:r>
              <a:rPr lang="ru-RU" dirty="0" err="1"/>
              <a:t>Эксмо</a:t>
            </a:r>
            <a:r>
              <a:rPr lang="ru-RU" dirty="0"/>
              <a:t>, 2015. – (ЕГЭ. Неделя за неделей)</a:t>
            </a:r>
            <a:endParaRPr lang="ru-RU" dirty="0">
              <a:hlinkClick r:id="rId2"/>
            </a:endParaRPr>
          </a:p>
          <a:p>
            <a:r>
              <a:rPr lang="en-US" dirty="0">
                <a:hlinkClick r:id="rId2"/>
              </a:rPr>
              <a:t>http://www.grandars.ru/college/sociologiya/socialnye-normy.html</a:t>
            </a:r>
            <a:endParaRPr lang="ru-RU" dirty="0"/>
          </a:p>
          <a:p>
            <a:r>
              <a:rPr lang="en-US" dirty="0">
                <a:hlinkClick r:id="rId3"/>
              </a:rPr>
              <a:t>http://www.grandars.ru/college/sociologiya/socialnyy-kontrol.html</a:t>
            </a:r>
            <a:endParaRPr lang="ru-RU" dirty="0"/>
          </a:p>
          <a:p>
            <a:r>
              <a:rPr lang="en-US" dirty="0">
                <a:hlinkClick r:id="rId4"/>
              </a:rPr>
              <a:t>http://www.grandars.ru/college/sociologiya/deviantnoe-povedenie.html</a:t>
            </a:r>
            <a:endParaRPr lang="ru-RU" dirty="0"/>
          </a:p>
          <a:p>
            <a:r>
              <a:rPr lang="en-US" dirty="0">
                <a:hlinkClick r:id="rId5"/>
              </a:rPr>
              <a:t>http://odepressii.ru/obschee/deviantnoe-povedenie.html#i-6</a:t>
            </a:r>
            <a:endParaRPr lang="ru-RU" dirty="0"/>
          </a:p>
          <a:p>
            <a:endParaRPr lang="en-US" dirty="0"/>
          </a:p>
          <a:p>
            <a:endParaRPr lang="ru-RU" dirty="0"/>
          </a:p>
        </p:txBody>
      </p:sp>
    </p:spTree>
    <p:extLst>
      <p:ext uri="{BB962C8B-B14F-4D97-AF65-F5344CB8AC3E}">
        <p14:creationId xmlns:p14="http://schemas.microsoft.com/office/powerpoint/2010/main" xmlns="" val="3113713588"/>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Понятие социальной нормы</a:t>
            </a:r>
            <a:br>
              <a:rPr lang="ru-RU" b="1" dirty="0"/>
            </a:br>
            <a:endParaRPr lang="ru-RU" dirty="0"/>
          </a:p>
        </p:txBody>
      </p:sp>
      <p:sp>
        <p:nvSpPr>
          <p:cNvPr id="4" name="Объект 3"/>
          <p:cNvSpPr>
            <a:spLocks noGrp="1"/>
          </p:cNvSpPr>
          <p:nvPr>
            <p:ph sz="half" idx="1"/>
          </p:nvPr>
        </p:nvSpPr>
        <p:spPr>
          <a:xfrm>
            <a:off x="291547" y="1537252"/>
            <a:ext cx="6188765" cy="5022573"/>
          </a:xfrm>
        </p:spPr>
        <p:txBody>
          <a:bodyPr>
            <a:noAutofit/>
          </a:bodyPr>
          <a:lstStyle/>
          <a:p>
            <a:r>
              <a:rPr lang="ru-RU" sz="1800" dirty="0"/>
              <a:t>Слово «норма» имеет латинское происхождение и означает «правило, образец, стандарт, руководящее начало». В Древнем Риме «нормой» называли инструмент каменщиков — отвес, при помощи которого проверялась вертикальность стен. Позднее это слово стало обозначать любое средство, которое применялось для проверки соответствия какого-либо реального объекта установленным стандартам. Нормы представлены в различных предписаниях, приказах, установлениях, рекомендациях и т.д.</a:t>
            </a:r>
          </a:p>
          <a:p>
            <a:r>
              <a:rPr lang="ru-RU" sz="1800" b="1" u="sng" dirty="0"/>
              <a:t>Норма</a:t>
            </a:r>
            <a:r>
              <a:rPr lang="ru-RU" sz="1800" dirty="0"/>
              <a:t> (лат. </a:t>
            </a:r>
            <a:r>
              <a:rPr lang="ru-RU" sz="1800" dirty="0" err="1"/>
              <a:t>norma</a:t>
            </a:r>
            <a:r>
              <a:rPr lang="ru-RU" sz="1800" dirty="0"/>
              <a:t> — правило, образец, стандарт) указывает границы, в пределах которых тот или иной объект сохраняет свою сущность, остается самим собой.</a:t>
            </a:r>
          </a:p>
          <a:p>
            <a:r>
              <a:rPr lang="ru-RU" sz="1800" dirty="0"/>
              <a:t>Нормы могут быть техническими (например, нормы техники безопасности), естественными (экологические, медицинские нормы) и социальными.</a:t>
            </a:r>
          </a:p>
        </p:txBody>
      </p:sp>
      <p:sp>
        <p:nvSpPr>
          <p:cNvPr id="5" name="Объект 4"/>
          <p:cNvSpPr>
            <a:spLocks noGrp="1"/>
          </p:cNvSpPr>
          <p:nvPr>
            <p:ph sz="half" idx="2"/>
          </p:nvPr>
        </p:nvSpPr>
        <p:spPr>
          <a:xfrm>
            <a:off x="7010400" y="1537251"/>
            <a:ext cx="4495800" cy="3843131"/>
          </a:xfrm>
          <a:ln>
            <a:solidFill>
              <a:schemeClr val="accent1"/>
            </a:solidFill>
          </a:ln>
        </p:spPr>
        <p:txBody>
          <a:bodyPr>
            <a:noAutofit/>
          </a:bodyPr>
          <a:lstStyle/>
          <a:p>
            <a:r>
              <a:rPr lang="ru-RU" sz="2400" b="1" dirty="0">
                <a:solidFill>
                  <a:srgbClr val="FF0000"/>
                </a:solidFill>
                <a:effectLst>
                  <a:outerShdw blurRad="38100" dist="38100" dir="2700000" algn="tl">
                    <a:srgbClr val="000000">
                      <a:alpha val="43137"/>
                    </a:srgbClr>
                  </a:outerShdw>
                </a:effectLst>
              </a:rPr>
              <a:t>Социальные нормы </a:t>
            </a:r>
            <a:r>
              <a:rPr lang="ru-RU" sz="2400" dirty="0"/>
              <a:t>— общие правила и образцы поведения, сложившиеся в обществе в результате длительной практической деятельности людей, в ходе которой были выработаны оптимальные стандарты и модели правильного поведения.</a:t>
            </a:r>
          </a:p>
        </p:txBody>
      </p:sp>
      <p:sp>
        <p:nvSpPr>
          <p:cNvPr id="7" name="Прямоугольник 6"/>
          <p:cNvSpPr/>
          <p:nvPr/>
        </p:nvSpPr>
        <p:spPr>
          <a:xfrm>
            <a:off x="7041874" y="5498501"/>
            <a:ext cx="4924839" cy="923330"/>
          </a:xfrm>
          <a:prstGeom prst="rect">
            <a:avLst/>
          </a:prstGeom>
        </p:spPr>
        <p:txBody>
          <a:bodyPr wrap="square">
            <a:spAutoFit/>
          </a:bodyPr>
          <a:lstStyle/>
          <a:p>
            <a:r>
              <a:rPr lang="ru-RU" dirty="0">
                <a:solidFill>
                  <a:srgbClr val="000000"/>
                </a:solidFill>
                <a:latin typeface="Arial" panose="020B0604020202020204" pitchFamily="34" charset="0"/>
              </a:rPr>
              <a:t>Социальные нормы определяют, что должен делать человек, как он должен это делать, наконец, каким он должен быть.</a:t>
            </a:r>
            <a:endParaRPr lang="ru-RU" dirty="0"/>
          </a:p>
        </p:txBody>
      </p:sp>
    </p:spTree>
    <p:extLst>
      <p:ext uri="{BB962C8B-B14F-4D97-AF65-F5344CB8AC3E}">
        <p14:creationId xmlns:p14="http://schemas.microsoft.com/office/powerpoint/2010/main" xmlns="" val="163024178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32"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circle(out)">
                                      <p:cBhvr>
                                        <p:cTn id="19" dur="2000"/>
                                        <p:tgtEl>
                                          <p:spTgt spid="5">
                                            <p:bg/>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32" fill="hold" grpId="0" nodeType="click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circle(out)">
                                      <p:cBhvr>
                                        <p:cTn id="24" dur="2000"/>
                                        <p:tgtEl>
                                          <p:spTgt spid="5">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4948237" y="371062"/>
            <a:ext cx="2143125" cy="1823498"/>
          </a:xfrm>
          <a:prstGeom prst="rect">
            <a:avLst/>
          </a:prstGeom>
        </p:spPr>
      </p:pic>
      <p:sp>
        <p:nvSpPr>
          <p:cNvPr id="3" name="Объект 2"/>
          <p:cNvSpPr>
            <a:spLocks noGrp="1"/>
          </p:cNvSpPr>
          <p:nvPr>
            <p:ph sz="half" idx="1"/>
          </p:nvPr>
        </p:nvSpPr>
        <p:spPr>
          <a:xfrm>
            <a:off x="685800" y="1351723"/>
            <a:ext cx="5334000" cy="4866962"/>
          </a:xfrm>
        </p:spPr>
        <p:txBody>
          <a:bodyPr>
            <a:normAutofit/>
          </a:bodyPr>
          <a:lstStyle/>
          <a:p>
            <a:pPr marL="0" indent="0">
              <a:buNone/>
            </a:pPr>
            <a:r>
              <a:rPr lang="ru-RU" sz="2800" dirty="0"/>
              <a:t>Для того чтобы социальные нормы оказывали реальное влияние на поведение человека, ему необходимо: </a:t>
            </a:r>
          </a:p>
          <a:p>
            <a:r>
              <a:rPr lang="ru-RU" sz="2800" dirty="0"/>
              <a:t>знать нормы, </a:t>
            </a:r>
          </a:p>
          <a:p>
            <a:r>
              <a:rPr lang="ru-RU" sz="2800" dirty="0"/>
              <a:t>желать следовать им, </a:t>
            </a:r>
          </a:p>
          <a:p>
            <a:r>
              <a:rPr lang="ru-RU" sz="2800" dirty="0"/>
              <a:t>выполнять предписанные ими действия.</a:t>
            </a:r>
          </a:p>
        </p:txBody>
      </p:sp>
      <p:sp>
        <p:nvSpPr>
          <p:cNvPr id="4" name="Объект 3"/>
          <p:cNvSpPr>
            <a:spLocks noGrp="1"/>
          </p:cNvSpPr>
          <p:nvPr>
            <p:ph sz="half" idx="2"/>
          </p:nvPr>
        </p:nvSpPr>
        <p:spPr>
          <a:xfrm>
            <a:off x="6172200" y="1351723"/>
            <a:ext cx="5334000" cy="4866961"/>
          </a:xfrm>
        </p:spPr>
        <p:txBody>
          <a:bodyPr>
            <a:normAutofit/>
          </a:bodyPr>
          <a:lstStyle/>
          <a:p>
            <a:r>
              <a:rPr lang="ru-RU" dirty="0"/>
              <a:t>Соблюдение членами общества социальных норм необходимо </a:t>
            </a:r>
            <a:r>
              <a:rPr lang="ru-RU" i="1" dirty="0"/>
              <a:t>для сохранения стабильности в обществе</a:t>
            </a:r>
            <a:r>
              <a:rPr lang="ru-RU" dirty="0"/>
              <a:t>. В этом отношении социальные нормы так же важны, как правила дорожного движения для организации передвижения транспорта. Если водители не будут соблюдать основные правила, например будут ехать по встречной полосе или сядут за руль в состоянии алкогольного опьянения, то движение по дорогам станет невозможным или чрезвычайно опасным.</a:t>
            </a:r>
          </a:p>
          <a:p>
            <a:endParaRPr lang="ru-RU" dirty="0"/>
          </a:p>
        </p:txBody>
      </p:sp>
    </p:spTree>
    <p:extLst>
      <p:ext uri="{BB962C8B-B14F-4D97-AF65-F5344CB8AC3E}">
        <p14:creationId xmlns:p14="http://schemas.microsoft.com/office/powerpoint/2010/main" xmlns="" val="95604069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3034748" y="901148"/>
            <a:ext cx="9011478" cy="1192695"/>
          </a:xfrm>
          <a:ln>
            <a:solidFill>
              <a:schemeClr val="accent1"/>
            </a:solidFill>
          </a:ln>
        </p:spPr>
        <p:txBody>
          <a:bodyPr>
            <a:normAutofit fontScale="92500" lnSpcReduction="10000"/>
          </a:bodyPr>
          <a:lstStyle/>
          <a:p>
            <a:r>
              <a:rPr lang="ru-RU" b="1" dirty="0">
                <a:solidFill>
                  <a:srgbClr val="FF0000"/>
                </a:solidFill>
                <a:effectLst>
                  <a:outerShdw blurRad="38100" dist="38100" dir="2700000" algn="tl">
                    <a:srgbClr val="000000">
                      <a:alpha val="43137"/>
                    </a:srgbClr>
                  </a:outerShdw>
                </a:effectLst>
              </a:rPr>
              <a:t>Социальные нормы </a:t>
            </a:r>
            <a:r>
              <a:rPr lang="ru-RU" dirty="0"/>
              <a:t>- это такие регуляторы, которые устанавливают конкретные, четкие рамки для поведения участников общественных отношений, содержат одинаковый масштаб (меру) повеления (норму).</a:t>
            </a:r>
          </a:p>
        </p:txBody>
      </p:sp>
      <p:sp>
        <p:nvSpPr>
          <p:cNvPr id="4" name="Объект 3"/>
          <p:cNvSpPr>
            <a:spLocks noGrp="1"/>
          </p:cNvSpPr>
          <p:nvPr>
            <p:ph sz="half" idx="2"/>
          </p:nvPr>
        </p:nvSpPr>
        <p:spPr>
          <a:xfrm>
            <a:off x="6712226" y="2194559"/>
            <a:ext cx="5334000" cy="4024125"/>
          </a:xfrm>
        </p:spPr>
        <p:txBody>
          <a:bodyPr>
            <a:normAutofit fontScale="92500" lnSpcReduction="10000"/>
          </a:bodyPr>
          <a:lstStyle/>
          <a:p>
            <a:pPr marL="0" indent="0">
              <a:buNone/>
            </a:pPr>
            <a:r>
              <a:rPr lang="ru-RU" dirty="0"/>
              <a:t>Социальные нормы </a:t>
            </a:r>
            <a:r>
              <a:rPr lang="ru-RU" i="1" dirty="0"/>
              <a:t>характеризуются</a:t>
            </a:r>
            <a:r>
              <a:rPr lang="ru-RU" dirty="0"/>
              <a:t> тем, что они являются:</a:t>
            </a:r>
          </a:p>
          <a:p>
            <a:r>
              <a:rPr lang="ru-RU" dirty="0"/>
              <a:t>правилами повеления людей, указывая на то, какими должны быть их поступки;</a:t>
            </a:r>
          </a:p>
          <a:p>
            <a:r>
              <a:rPr lang="ru-RU" dirty="0"/>
              <a:t>правилами поведения общего характера (в отличие от индивидуальных правил);</a:t>
            </a:r>
          </a:p>
          <a:p>
            <a:r>
              <a:rPr lang="ru-RU" dirty="0"/>
              <a:t>не только общими, но и обязательными правилами поведения людей в обществе, которые обеспечены для этого принудительными мерами воздействия.</a:t>
            </a:r>
          </a:p>
        </p:txBody>
      </p:sp>
      <p:sp>
        <p:nvSpPr>
          <p:cNvPr id="5" name="Прямоугольник 4"/>
          <p:cNvSpPr/>
          <p:nvPr/>
        </p:nvSpPr>
        <p:spPr>
          <a:xfrm>
            <a:off x="245165" y="2194559"/>
            <a:ext cx="6168887" cy="4247317"/>
          </a:xfrm>
          <a:prstGeom prst="rect">
            <a:avLst/>
          </a:prstGeom>
        </p:spPr>
        <p:txBody>
          <a:bodyPr wrap="square">
            <a:spAutoFit/>
          </a:bodyPr>
          <a:lstStyle/>
          <a:p>
            <a:pPr marL="285750" indent="-285750">
              <a:buFont typeface="Arial" panose="020B0604020202020204" pitchFamily="34" charset="0"/>
              <a:buChar char="•"/>
            </a:pPr>
            <a:r>
              <a:rPr lang="ru-RU" dirty="0">
                <a:solidFill>
                  <a:srgbClr val="000000"/>
                </a:solidFill>
                <a:latin typeface="Arial" panose="020B0604020202020204" pitchFamily="34" charset="0"/>
              </a:rPr>
              <a:t>Социальные нормы характеризуются </a:t>
            </a:r>
            <a:r>
              <a:rPr lang="ru-RU" dirty="0" err="1">
                <a:solidFill>
                  <a:srgbClr val="000000"/>
                </a:solidFill>
                <a:latin typeface="Arial" panose="020B0604020202020204" pitchFamily="34" charset="0"/>
              </a:rPr>
              <a:t>неперсонифицированностью</a:t>
            </a:r>
            <a:r>
              <a:rPr lang="ru-RU" dirty="0">
                <a:solidFill>
                  <a:srgbClr val="000000"/>
                </a:solidFill>
                <a:latin typeface="Arial" panose="020B0604020202020204" pitchFamily="34" charset="0"/>
              </a:rPr>
              <a:t> адресатов (относятся к тем, кого это касается), обязательностью исполнения и повторяемостью действия, наличием санкций за нарушение правил поведения. Их регулирующее воздействие направлено на то, чтобы добиться необходимого (установленного) состояния общественных отношений, в том числе, если это надо, с помощью механизма социального принуждения.</a:t>
            </a:r>
          </a:p>
          <a:p>
            <a:pPr marL="285750" indent="-285750">
              <a:buFont typeface="Arial" panose="020B0604020202020204" pitchFamily="34" charset="0"/>
              <a:buChar char="•"/>
            </a:pPr>
            <a:r>
              <a:rPr lang="ru-RU" dirty="0">
                <a:solidFill>
                  <a:srgbClr val="000000"/>
                </a:solidFill>
                <a:latin typeface="Arial" panose="020B0604020202020204" pitchFamily="34" charset="0"/>
              </a:rPr>
              <a:t>Социальные нормы обусловлены уровнем развития общества, и сферой их действия являются общественные отношения. Определяя должное либо возможное повеление человека, они создаются коллективами людей.</a:t>
            </a:r>
            <a:endParaRPr lang="ru-RU" b="0" i="0" dirty="0">
              <a:solidFill>
                <a:srgbClr val="000000"/>
              </a:solidFill>
              <a:effectLst/>
              <a:latin typeface="Arial" panose="020B0604020202020204" pitchFamily="34" charset="0"/>
            </a:endParaRPr>
          </a:p>
        </p:txBody>
      </p:sp>
    </p:spTree>
    <p:extLst>
      <p:ext uri="{BB962C8B-B14F-4D97-AF65-F5344CB8AC3E}">
        <p14:creationId xmlns:p14="http://schemas.microsoft.com/office/powerpoint/2010/main" xmlns="" val="18582413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1"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1" fill="hold" grpId="0"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1" fill="hold" grpId="0" nodeType="click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 calcmode="lin" valueType="num">
                                      <p:cBhvr additive="base">
                                        <p:cTn id="26"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4">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1" fill="hold" grpId="0"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 calcmode="lin" valueType="num">
                                      <p:cBhvr additive="base">
                                        <p:cTn id="32"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l="1583"/>
          <a:stretch/>
        </p:blipFill>
        <p:spPr>
          <a:xfrm>
            <a:off x="4929809" y="2120347"/>
            <a:ext cx="2692853" cy="2736160"/>
          </a:xfrm>
          <a:prstGeom prst="rect">
            <a:avLst/>
          </a:prstGeom>
        </p:spPr>
      </p:pic>
      <p:sp>
        <p:nvSpPr>
          <p:cNvPr id="5" name="Выноска: стрелка вправо 4"/>
          <p:cNvSpPr/>
          <p:nvPr/>
        </p:nvSpPr>
        <p:spPr>
          <a:xfrm rot="862545">
            <a:off x="980661" y="1007165"/>
            <a:ext cx="3949148" cy="914400"/>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a:t>Обычаи и традиции</a:t>
            </a:r>
          </a:p>
        </p:txBody>
      </p:sp>
      <p:sp>
        <p:nvSpPr>
          <p:cNvPr id="6" name="Выноска: стрелка вправо 5"/>
          <p:cNvSpPr/>
          <p:nvPr/>
        </p:nvSpPr>
        <p:spPr>
          <a:xfrm>
            <a:off x="980661" y="2670313"/>
            <a:ext cx="3949148" cy="914400"/>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a:t>Эстетические нормы</a:t>
            </a:r>
          </a:p>
        </p:txBody>
      </p:sp>
      <p:sp>
        <p:nvSpPr>
          <p:cNvPr id="7" name="Выноска: стрелка вправо 6"/>
          <p:cNvSpPr/>
          <p:nvPr/>
        </p:nvSpPr>
        <p:spPr>
          <a:xfrm rot="20748425">
            <a:off x="980661" y="4475920"/>
            <a:ext cx="3949148" cy="914400"/>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a:t>Нормы этикета</a:t>
            </a:r>
          </a:p>
        </p:txBody>
      </p:sp>
      <p:sp>
        <p:nvSpPr>
          <p:cNvPr id="8" name="Выноска: стрелка вверх 7"/>
          <p:cNvSpPr/>
          <p:nvPr/>
        </p:nvSpPr>
        <p:spPr>
          <a:xfrm>
            <a:off x="4173844" y="5129323"/>
            <a:ext cx="4174435" cy="914400"/>
          </a:xfrm>
          <a:prstGeom prst="up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a:t>Правовые нормы</a:t>
            </a:r>
          </a:p>
        </p:txBody>
      </p:sp>
      <p:sp>
        <p:nvSpPr>
          <p:cNvPr id="9" name="Выноска: стрелка влево 8"/>
          <p:cNvSpPr/>
          <p:nvPr/>
        </p:nvSpPr>
        <p:spPr>
          <a:xfrm rot="20452252">
            <a:off x="7394714" y="1007165"/>
            <a:ext cx="3856381" cy="914400"/>
          </a:xfrm>
          <a:prstGeom prst="lef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a:t>Моральные нормы</a:t>
            </a:r>
          </a:p>
        </p:txBody>
      </p:sp>
      <p:sp>
        <p:nvSpPr>
          <p:cNvPr id="10" name="Выноска: стрелка влево 9"/>
          <p:cNvSpPr/>
          <p:nvPr/>
        </p:nvSpPr>
        <p:spPr>
          <a:xfrm>
            <a:off x="7726018" y="2670313"/>
            <a:ext cx="3856381" cy="914400"/>
          </a:xfrm>
          <a:prstGeom prst="lef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a:t>Политические нормы</a:t>
            </a:r>
          </a:p>
        </p:txBody>
      </p:sp>
      <p:sp>
        <p:nvSpPr>
          <p:cNvPr id="11" name="Выноска: стрелка влево 10"/>
          <p:cNvSpPr/>
          <p:nvPr/>
        </p:nvSpPr>
        <p:spPr>
          <a:xfrm rot="952287">
            <a:off x="7726018" y="4422912"/>
            <a:ext cx="3856381" cy="914400"/>
          </a:xfrm>
          <a:prstGeom prst="lef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ru-RU" b="1" dirty="0"/>
              <a:t>Религиозные нормы</a:t>
            </a:r>
          </a:p>
        </p:txBody>
      </p:sp>
    </p:spTree>
    <p:extLst>
      <p:ext uri="{BB962C8B-B14F-4D97-AF65-F5344CB8AC3E}">
        <p14:creationId xmlns:p14="http://schemas.microsoft.com/office/powerpoint/2010/main" xmlns="" val="990743814"/>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338470" y="0"/>
            <a:ext cx="9528314" cy="6887818"/>
          </a:xfrm>
          <a:prstGeom prst="rect">
            <a:avLst/>
          </a:prstGeom>
        </p:spPr>
      </p:pic>
    </p:spTree>
    <p:extLst>
      <p:ext uri="{BB962C8B-B14F-4D97-AF65-F5344CB8AC3E}">
        <p14:creationId xmlns:p14="http://schemas.microsoft.com/office/powerpoint/2010/main" xmlns="" val="2428155820"/>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524000" y="0"/>
            <a:ext cx="9170504" cy="6877878"/>
          </a:xfrm>
          <a:prstGeom prst="rect">
            <a:avLst/>
          </a:prstGeom>
        </p:spPr>
      </p:pic>
    </p:spTree>
    <p:extLst>
      <p:ext uri="{BB962C8B-B14F-4D97-AF65-F5344CB8AC3E}">
        <p14:creationId xmlns:p14="http://schemas.microsoft.com/office/powerpoint/2010/main" xmlns="" val="3423393465"/>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5600" y="353556"/>
            <a:ext cx="8610600" cy="680114"/>
          </a:xfrm>
        </p:spPr>
        <p:txBody>
          <a:bodyPr/>
          <a:lstStyle/>
          <a:p>
            <a:r>
              <a:rPr lang="ru-RU" b="1" dirty="0"/>
              <a:t>Социальные нормы</a:t>
            </a:r>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1960634777"/>
              </p:ext>
            </p:extLst>
          </p:nvPr>
        </p:nvGraphicFramePr>
        <p:xfrm>
          <a:off x="685800" y="2193925"/>
          <a:ext cx="10820400" cy="3850640"/>
        </p:xfrm>
        <a:graphic>
          <a:graphicData uri="http://schemas.openxmlformats.org/drawingml/2006/table">
            <a:tbl>
              <a:tblPr firstRow="1" bandRow="1">
                <a:tableStyleId>{5C22544A-7EE6-4342-B048-85BDC9FD1C3A}</a:tableStyleId>
              </a:tblPr>
              <a:tblGrid>
                <a:gridCol w="2705100">
                  <a:extLst>
                    <a:ext uri="{9D8B030D-6E8A-4147-A177-3AD203B41FA5}">
                      <a16:colId xmlns:a16="http://schemas.microsoft.com/office/drawing/2014/main" xmlns="" val="1433020731"/>
                    </a:ext>
                  </a:extLst>
                </a:gridCol>
                <a:gridCol w="2705100">
                  <a:extLst>
                    <a:ext uri="{9D8B030D-6E8A-4147-A177-3AD203B41FA5}">
                      <a16:colId xmlns:a16="http://schemas.microsoft.com/office/drawing/2014/main" xmlns="" val="564034866"/>
                    </a:ext>
                  </a:extLst>
                </a:gridCol>
                <a:gridCol w="2705100">
                  <a:extLst>
                    <a:ext uri="{9D8B030D-6E8A-4147-A177-3AD203B41FA5}">
                      <a16:colId xmlns:a16="http://schemas.microsoft.com/office/drawing/2014/main" xmlns="" val="5069301"/>
                    </a:ext>
                  </a:extLst>
                </a:gridCol>
                <a:gridCol w="2705100">
                  <a:extLst>
                    <a:ext uri="{9D8B030D-6E8A-4147-A177-3AD203B41FA5}">
                      <a16:colId xmlns:a16="http://schemas.microsoft.com/office/drawing/2014/main" xmlns="" val="3074404069"/>
                    </a:ext>
                  </a:extLst>
                </a:gridCol>
              </a:tblGrid>
              <a:tr h="370840">
                <a:tc>
                  <a:txBody>
                    <a:bodyPr/>
                    <a:lstStyle/>
                    <a:p>
                      <a:endParaRPr lang="ru-RU" dirty="0"/>
                    </a:p>
                  </a:txBody>
                  <a:tcPr/>
                </a:tc>
                <a:tc>
                  <a:txBody>
                    <a:bodyPr/>
                    <a:lstStyle/>
                    <a:p>
                      <a:pPr algn="ctr"/>
                      <a:r>
                        <a:rPr lang="ru-RU" dirty="0">
                          <a:effectLst>
                            <a:outerShdw blurRad="38100" dist="38100" dir="2700000" algn="tl">
                              <a:srgbClr val="000000">
                                <a:alpha val="43137"/>
                              </a:srgbClr>
                            </a:outerShdw>
                          </a:effectLst>
                        </a:rPr>
                        <a:t>Обычаи</a:t>
                      </a:r>
                    </a:p>
                  </a:txBody>
                  <a:tcPr/>
                </a:tc>
                <a:tc>
                  <a:txBody>
                    <a:bodyPr/>
                    <a:lstStyle/>
                    <a:p>
                      <a:pPr algn="ctr"/>
                      <a:r>
                        <a:rPr lang="ru-RU" dirty="0">
                          <a:effectLst>
                            <a:outerShdw blurRad="38100" dist="38100" dir="2700000" algn="tl">
                              <a:srgbClr val="000000">
                                <a:alpha val="43137"/>
                              </a:srgbClr>
                            </a:outerShdw>
                          </a:effectLst>
                        </a:rPr>
                        <a:t>Мораль</a:t>
                      </a:r>
                    </a:p>
                  </a:txBody>
                  <a:tcPr/>
                </a:tc>
                <a:tc>
                  <a:txBody>
                    <a:bodyPr/>
                    <a:lstStyle/>
                    <a:p>
                      <a:pPr algn="ctr"/>
                      <a:r>
                        <a:rPr lang="ru-RU" dirty="0">
                          <a:effectLst>
                            <a:outerShdw blurRad="38100" dist="38100" dir="2700000" algn="tl">
                              <a:srgbClr val="000000">
                                <a:alpha val="43137"/>
                              </a:srgbClr>
                            </a:outerShdw>
                          </a:effectLst>
                        </a:rPr>
                        <a:t>Право</a:t>
                      </a:r>
                    </a:p>
                  </a:txBody>
                  <a:tcPr/>
                </a:tc>
                <a:extLst>
                  <a:ext uri="{0D108BD9-81ED-4DB2-BD59-A6C34878D82A}">
                    <a16:rowId xmlns:a16="http://schemas.microsoft.com/office/drawing/2014/main" xmlns="" val="1964936061"/>
                  </a:ext>
                </a:extLst>
              </a:tr>
              <a:tr h="370840">
                <a:tc>
                  <a:txBody>
                    <a:bodyPr/>
                    <a:lstStyle/>
                    <a:p>
                      <a:r>
                        <a:rPr lang="ru-RU" dirty="0"/>
                        <a:t>Как возникли?</a:t>
                      </a:r>
                    </a:p>
                  </a:txBody>
                  <a:tcPr/>
                </a:tc>
                <a:tc>
                  <a:txBody>
                    <a:bodyPr/>
                    <a:lstStyle/>
                    <a:p>
                      <a:endParaRPr lang="ru-RU"/>
                    </a:p>
                  </a:txBody>
                  <a:tcPr/>
                </a:tc>
                <a:tc>
                  <a:txBody>
                    <a:bodyPr/>
                    <a:lstStyle/>
                    <a:p>
                      <a:endParaRPr lang="ru-RU" dirty="0"/>
                    </a:p>
                  </a:txBody>
                  <a:tcPr/>
                </a:tc>
                <a:tc>
                  <a:txBody>
                    <a:bodyPr/>
                    <a:lstStyle/>
                    <a:p>
                      <a:endParaRPr lang="ru-RU"/>
                    </a:p>
                  </a:txBody>
                  <a:tcPr/>
                </a:tc>
                <a:extLst>
                  <a:ext uri="{0D108BD9-81ED-4DB2-BD59-A6C34878D82A}">
                    <a16:rowId xmlns:a16="http://schemas.microsoft.com/office/drawing/2014/main" xmlns="" val="174872430"/>
                  </a:ext>
                </a:extLst>
              </a:tr>
              <a:tr h="640080">
                <a:tc>
                  <a:txBody>
                    <a:bodyPr/>
                    <a:lstStyle/>
                    <a:p>
                      <a:r>
                        <a:rPr lang="ru-RU" dirty="0"/>
                        <a:t>Кем поддерживаются?</a:t>
                      </a:r>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2476299745"/>
                  </a:ext>
                </a:extLst>
              </a:tr>
              <a:tr h="640080">
                <a:tc>
                  <a:txBody>
                    <a:bodyPr/>
                    <a:lstStyle/>
                    <a:p>
                      <a:r>
                        <a:rPr lang="ru-RU" dirty="0"/>
                        <a:t>На кого распространяются?</a:t>
                      </a:r>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2937365534"/>
                  </a:ext>
                </a:extLst>
              </a:tr>
              <a:tr h="914400">
                <a:tc>
                  <a:txBody>
                    <a:bodyPr/>
                    <a:lstStyle/>
                    <a:p>
                      <a:r>
                        <a:rPr lang="ru-RU" dirty="0"/>
                        <a:t>Наличие выбора (свободы) выполнения</a:t>
                      </a:r>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xmlns="" val="2307309128"/>
                  </a:ext>
                </a:extLst>
              </a:tr>
              <a:tr h="914400">
                <a:tc>
                  <a:txBody>
                    <a:bodyPr/>
                    <a:lstStyle/>
                    <a:p>
                      <a:r>
                        <a:rPr lang="ru-RU" dirty="0"/>
                        <a:t>Способ распространения и существования</a:t>
                      </a:r>
                    </a:p>
                  </a:txBody>
                  <a:tcPr/>
                </a:tc>
                <a:tc>
                  <a:txBody>
                    <a:bodyPr/>
                    <a:lstStyle/>
                    <a:p>
                      <a:endParaRPr lang="ru-RU"/>
                    </a:p>
                  </a:txBody>
                  <a:tcPr/>
                </a:tc>
                <a:tc>
                  <a:txBody>
                    <a:bodyPr/>
                    <a:lstStyle/>
                    <a:p>
                      <a:endParaRPr lang="ru-RU" dirty="0"/>
                    </a:p>
                  </a:txBody>
                  <a:tcPr/>
                </a:tc>
                <a:tc>
                  <a:txBody>
                    <a:bodyPr/>
                    <a:lstStyle/>
                    <a:p>
                      <a:endParaRPr lang="ru-RU" dirty="0"/>
                    </a:p>
                  </a:txBody>
                  <a:tcPr/>
                </a:tc>
                <a:extLst>
                  <a:ext uri="{0D108BD9-81ED-4DB2-BD59-A6C34878D82A}">
                    <a16:rowId xmlns:a16="http://schemas.microsoft.com/office/drawing/2014/main" xmlns="" val="1916412331"/>
                  </a:ext>
                </a:extLst>
              </a:tr>
            </a:tbl>
          </a:graphicData>
        </a:graphic>
      </p:graphicFrame>
    </p:spTree>
    <p:extLst>
      <p:ext uri="{BB962C8B-B14F-4D97-AF65-F5344CB8AC3E}">
        <p14:creationId xmlns:p14="http://schemas.microsoft.com/office/powerpoint/2010/main" xmlns="" val="3295201542"/>
      </p:ext>
    </p:extLst>
  </p:cSld>
  <p:clrMapOvr>
    <a:masterClrMapping/>
  </p:clrMapOvr>
  <p:transition spd="slow">
    <p:wipe/>
  </p:transition>
</p:sld>
</file>

<file path=ppt/theme/theme1.xml><?xml version="1.0" encoding="utf-8"?>
<a:theme xmlns:a="http://schemas.openxmlformats.org/drawingml/2006/main" name="След самолета">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TM04033937[[fn=След самолета]]</Template>
  <TotalTime>308</TotalTime>
  <Words>1705</Words>
  <Application>Microsoft Office PowerPoint</Application>
  <PresentationFormat>Произвольный</PresentationFormat>
  <Paragraphs>125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След самолета</vt:lpstr>
      <vt:lpstr>Социальные нормы и отклоняющееся поведение</vt:lpstr>
      <vt:lpstr>Основные вопросы для изучения:</vt:lpstr>
      <vt:lpstr>Понятие социальной нормы </vt:lpstr>
      <vt:lpstr>Слайд 4</vt:lpstr>
      <vt:lpstr>Слайд 5</vt:lpstr>
      <vt:lpstr>Слайд 6</vt:lpstr>
      <vt:lpstr>Слайд 7</vt:lpstr>
      <vt:lpstr>Слайд 8</vt:lpstr>
      <vt:lpstr>Социальные нормы</vt:lpstr>
      <vt:lpstr>Социальные нормы</vt:lpstr>
      <vt:lpstr>«Закон есть высшее проявление человеческой мудрости, использующее опыт людей на благо общества» (англ.поэт и литературовед XVIII в. С.Джонсон)</vt:lpstr>
      <vt:lpstr>Понятие социального контроля</vt:lpstr>
      <vt:lpstr>Социальные санкции - это средства поощрения и наказания, стимулирующие людей соблюдать социальные нормы. В этом плане социальные санкции можно назвать охранником социальных норм.</vt:lpstr>
      <vt:lpstr>Слайд 14</vt:lpstr>
      <vt:lpstr>Понятие девиантного поведения</vt:lpstr>
      <vt:lpstr>Типология девиантного поведения Р.Мертона</vt:lpstr>
      <vt:lpstr>Слайд 17</vt:lpstr>
      <vt:lpstr>Слайд 18</vt:lpstr>
      <vt:lpstr>Причины девиантного поведения</vt:lpstr>
      <vt:lpstr>Слайд 20</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Социальные нормы и отклоняющееся поведение</dc:title>
  <dc:creator>Vika</dc:creator>
  <cp:lastModifiedBy>User</cp:lastModifiedBy>
  <cp:revision>27</cp:revision>
  <dcterms:created xsi:type="dcterms:W3CDTF">2016-12-17T13:08:07Z</dcterms:created>
  <dcterms:modified xsi:type="dcterms:W3CDTF">2019-06-09T16:45:39Z</dcterms:modified>
</cp:coreProperties>
</file>