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76" r:id="rId4"/>
    <p:sldId id="259" r:id="rId5"/>
    <p:sldId id="273" r:id="rId6"/>
    <p:sldId id="261" r:id="rId7"/>
    <p:sldId id="262" r:id="rId8"/>
    <p:sldId id="272" r:id="rId9"/>
    <p:sldId id="274" r:id="rId10"/>
    <p:sldId id="264" r:id="rId11"/>
    <p:sldId id="265" r:id="rId12"/>
    <p:sldId id="275" r:id="rId13"/>
    <p:sldId id="266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13" Type="http://schemas.openxmlformats.org/officeDocument/2006/relationships/image" Target="../media/image94.wmf"/><Relationship Id="rId3" Type="http://schemas.openxmlformats.org/officeDocument/2006/relationships/image" Target="../media/image77.wmf"/><Relationship Id="rId7" Type="http://schemas.openxmlformats.org/officeDocument/2006/relationships/image" Target="../media/image88.wmf"/><Relationship Id="rId12" Type="http://schemas.openxmlformats.org/officeDocument/2006/relationships/image" Target="../media/image93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11" Type="http://schemas.openxmlformats.org/officeDocument/2006/relationships/image" Target="../media/image92.wmf"/><Relationship Id="rId5" Type="http://schemas.openxmlformats.org/officeDocument/2006/relationships/image" Target="../media/image79.wmf"/><Relationship Id="rId15" Type="http://schemas.openxmlformats.org/officeDocument/2006/relationships/image" Target="../media/image60.wmf"/><Relationship Id="rId10" Type="http://schemas.openxmlformats.org/officeDocument/2006/relationships/image" Target="../media/image91.wmf"/><Relationship Id="rId4" Type="http://schemas.openxmlformats.org/officeDocument/2006/relationships/image" Target="../media/image78.wmf"/><Relationship Id="rId9" Type="http://schemas.openxmlformats.org/officeDocument/2006/relationships/image" Target="../media/image90.wmf"/><Relationship Id="rId14" Type="http://schemas.openxmlformats.org/officeDocument/2006/relationships/image" Target="../media/image86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image" Target="../media/image96.wmf"/><Relationship Id="rId7" Type="http://schemas.openxmlformats.org/officeDocument/2006/relationships/image" Target="../media/image100.wmf"/><Relationship Id="rId2" Type="http://schemas.openxmlformats.org/officeDocument/2006/relationships/image" Target="../media/image55.wmf"/><Relationship Id="rId1" Type="http://schemas.openxmlformats.org/officeDocument/2006/relationships/image" Target="../media/image95.wmf"/><Relationship Id="rId6" Type="http://schemas.openxmlformats.org/officeDocument/2006/relationships/image" Target="../media/image99.wmf"/><Relationship Id="rId5" Type="http://schemas.openxmlformats.org/officeDocument/2006/relationships/image" Target="../media/image98.wmf"/><Relationship Id="rId4" Type="http://schemas.openxmlformats.org/officeDocument/2006/relationships/image" Target="../media/image97.wmf"/><Relationship Id="rId9" Type="http://schemas.openxmlformats.org/officeDocument/2006/relationships/image" Target="../media/image102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wmf"/><Relationship Id="rId13" Type="http://schemas.openxmlformats.org/officeDocument/2006/relationships/image" Target="../media/image115.wmf"/><Relationship Id="rId18" Type="http://schemas.openxmlformats.org/officeDocument/2006/relationships/image" Target="../media/image120.wmf"/><Relationship Id="rId3" Type="http://schemas.openxmlformats.org/officeDocument/2006/relationships/image" Target="../media/image105.wmf"/><Relationship Id="rId7" Type="http://schemas.openxmlformats.org/officeDocument/2006/relationships/image" Target="../media/image109.wmf"/><Relationship Id="rId12" Type="http://schemas.openxmlformats.org/officeDocument/2006/relationships/image" Target="../media/image114.wmf"/><Relationship Id="rId17" Type="http://schemas.openxmlformats.org/officeDocument/2006/relationships/image" Target="../media/image119.wmf"/><Relationship Id="rId2" Type="http://schemas.openxmlformats.org/officeDocument/2006/relationships/image" Target="../media/image104.wmf"/><Relationship Id="rId16" Type="http://schemas.openxmlformats.org/officeDocument/2006/relationships/image" Target="../media/image118.wmf"/><Relationship Id="rId1" Type="http://schemas.openxmlformats.org/officeDocument/2006/relationships/image" Target="../media/image103.wmf"/><Relationship Id="rId6" Type="http://schemas.openxmlformats.org/officeDocument/2006/relationships/image" Target="../media/image108.wmf"/><Relationship Id="rId11" Type="http://schemas.openxmlformats.org/officeDocument/2006/relationships/image" Target="../media/image113.wmf"/><Relationship Id="rId5" Type="http://schemas.openxmlformats.org/officeDocument/2006/relationships/image" Target="../media/image107.wmf"/><Relationship Id="rId15" Type="http://schemas.openxmlformats.org/officeDocument/2006/relationships/image" Target="../media/image117.wmf"/><Relationship Id="rId10" Type="http://schemas.openxmlformats.org/officeDocument/2006/relationships/image" Target="../media/image112.wmf"/><Relationship Id="rId4" Type="http://schemas.openxmlformats.org/officeDocument/2006/relationships/image" Target="../media/image106.wmf"/><Relationship Id="rId9" Type="http://schemas.openxmlformats.org/officeDocument/2006/relationships/image" Target="../media/image111.wmf"/><Relationship Id="rId14" Type="http://schemas.openxmlformats.org/officeDocument/2006/relationships/image" Target="../media/image1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11" Type="http://schemas.openxmlformats.org/officeDocument/2006/relationships/image" Target="../media/image38.wmf"/><Relationship Id="rId5" Type="http://schemas.openxmlformats.org/officeDocument/2006/relationships/image" Target="../media/image32.wmf"/><Relationship Id="rId10" Type="http://schemas.openxmlformats.org/officeDocument/2006/relationships/image" Target="../media/image37.wmf"/><Relationship Id="rId4" Type="http://schemas.openxmlformats.org/officeDocument/2006/relationships/image" Target="../media/image31.wmf"/><Relationship Id="rId9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10" Type="http://schemas.openxmlformats.org/officeDocument/2006/relationships/image" Target="../media/image49.wmf"/><Relationship Id="rId4" Type="http://schemas.openxmlformats.org/officeDocument/2006/relationships/image" Target="../media/image43.wmf"/><Relationship Id="rId9" Type="http://schemas.openxmlformats.org/officeDocument/2006/relationships/image" Target="../media/image48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3.wmf"/><Relationship Id="rId7" Type="http://schemas.openxmlformats.org/officeDocument/2006/relationships/image" Target="../media/image57.emf"/><Relationship Id="rId12" Type="http://schemas.openxmlformats.org/officeDocument/2006/relationships/image" Target="../media/image62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Relationship Id="rId6" Type="http://schemas.openxmlformats.org/officeDocument/2006/relationships/image" Target="../media/image56.emf"/><Relationship Id="rId11" Type="http://schemas.openxmlformats.org/officeDocument/2006/relationships/image" Target="../media/image61.wmf"/><Relationship Id="rId5" Type="http://schemas.openxmlformats.org/officeDocument/2006/relationships/image" Target="../media/image55.wmf"/><Relationship Id="rId10" Type="http://schemas.openxmlformats.org/officeDocument/2006/relationships/image" Target="../media/image60.wmf"/><Relationship Id="rId4" Type="http://schemas.openxmlformats.org/officeDocument/2006/relationships/image" Target="../media/image54.wmf"/><Relationship Id="rId9" Type="http://schemas.openxmlformats.org/officeDocument/2006/relationships/image" Target="../media/image59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image" Target="../media/image73.wmf"/><Relationship Id="rId3" Type="http://schemas.openxmlformats.org/officeDocument/2006/relationships/image" Target="../media/image65.wmf"/><Relationship Id="rId7" Type="http://schemas.openxmlformats.org/officeDocument/2006/relationships/image" Target="../media/image68.wmf"/><Relationship Id="rId12" Type="http://schemas.openxmlformats.org/officeDocument/2006/relationships/image" Target="../media/image72.wmf"/><Relationship Id="rId2" Type="http://schemas.openxmlformats.org/officeDocument/2006/relationships/image" Target="../media/image64.wmf"/><Relationship Id="rId1" Type="http://schemas.openxmlformats.org/officeDocument/2006/relationships/image" Target="../media/image51.wmf"/><Relationship Id="rId6" Type="http://schemas.openxmlformats.org/officeDocument/2006/relationships/image" Target="../media/image67.wmf"/><Relationship Id="rId11" Type="http://schemas.openxmlformats.org/officeDocument/2006/relationships/image" Target="../media/image71.wmf"/><Relationship Id="rId5" Type="http://schemas.openxmlformats.org/officeDocument/2006/relationships/image" Target="../media/image55.wmf"/><Relationship Id="rId10" Type="http://schemas.openxmlformats.org/officeDocument/2006/relationships/image" Target="../media/image70.wmf"/><Relationship Id="rId4" Type="http://schemas.openxmlformats.org/officeDocument/2006/relationships/image" Target="../media/image66.wmf"/><Relationship Id="rId9" Type="http://schemas.openxmlformats.org/officeDocument/2006/relationships/image" Target="../media/image69.wmf"/><Relationship Id="rId14" Type="http://schemas.openxmlformats.org/officeDocument/2006/relationships/image" Target="../media/image7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13" Type="http://schemas.openxmlformats.org/officeDocument/2006/relationships/image" Target="../media/image60.wmf"/><Relationship Id="rId3" Type="http://schemas.openxmlformats.org/officeDocument/2006/relationships/image" Target="../media/image77.wmf"/><Relationship Id="rId7" Type="http://schemas.openxmlformats.org/officeDocument/2006/relationships/image" Target="../media/image81.wmf"/><Relationship Id="rId12" Type="http://schemas.openxmlformats.org/officeDocument/2006/relationships/image" Target="../media/image86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6" Type="http://schemas.openxmlformats.org/officeDocument/2006/relationships/image" Target="../media/image80.wmf"/><Relationship Id="rId11" Type="http://schemas.openxmlformats.org/officeDocument/2006/relationships/image" Target="../media/image85.wmf"/><Relationship Id="rId5" Type="http://schemas.openxmlformats.org/officeDocument/2006/relationships/image" Target="../media/image79.wmf"/><Relationship Id="rId10" Type="http://schemas.openxmlformats.org/officeDocument/2006/relationships/image" Target="../media/image84.wmf"/><Relationship Id="rId4" Type="http://schemas.openxmlformats.org/officeDocument/2006/relationships/image" Target="../media/image78.wmf"/><Relationship Id="rId9" Type="http://schemas.openxmlformats.org/officeDocument/2006/relationships/image" Target="../media/image8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A30073-0BEB-4725-8D6D-3EC00781BF28}" type="datetimeFigureOut">
              <a:rPr lang="ru-RU" smtClean="0"/>
              <a:pPr/>
              <a:t>14.12.2018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AB5ACE-B812-422D-B544-F5797D7FA6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 цилиндре под поршнем находится газ. Поршень начинают осторожно выдвигать из цилиндра. Изменится ли при этом масса газа в цилиндре? его объем? плотность? число частиц (молекул) газа?(газ из цилиндра не вытекает)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E138D-0239-4ABF-9AEE-3A416DA17BF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8373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8831F-8CE9-44D9-8113-D93B17F707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7A45-E09C-4ED1-9BB9-A1E65BD8699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A24C4-ED1E-4F55-8417-788BC0074AF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C5036-25C2-4300-9782-67194FBA3D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8B573-DAA1-41F7-93FD-5516706A25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D15CF-FB19-42CD-9A81-C0B1A752A6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86024-314C-4294-8B50-DAAA8E4CBDE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1F1D7-EC50-4E70-B06C-933F430DCF2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0FCE0-D020-4723-812A-888254BAB4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B1234-DD6C-40B4-9E20-0FB1AD69906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3C6A5-048A-4B98-87F1-C343B4D945D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8A5312-B9CC-4AF1-A67D-7426A781B4F6}" type="slidenum">
              <a:rPr lang="ru-RU">
                <a:solidFill>
                  <a:prstClr val="black">
                    <a:tint val="75000"/>
                  </a:prst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chool524.spb.ru/index.s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13" Type="http://schemas.openxmlformats.org/officeDocument/2006/relationships/oleObject" Target="../embeddings/oleObject77.bin"/><Relationship Id="rId3" Type="http://schemas.openxmlformats.org/officeDocument/2006/relationships/image" Target="../media/image87.jpeg"/><Relationship Id="rId7" Type="http://schemas.openxmlformats.org/officeDocument/2006/relationships/oleObject" Target="../embeddings/oleObject71.bin"/><Relationship Id="rId12" Type="http://schemas.openxmlformats.org/officeDocument/2006/relationships/oleObject" Target="../embeddings/oleObject7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0.bin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70.bin"/><Relationship Id="rId11" Type="http://schemas.openxmlformats.org/officeDocument/2006/relationships/oleObject" Target="../embeddings/oleObject75.bin"/><Relationship Id="rId5" Type="http://schemas.openxmlformats.org/officeDocument/2006/relationships/oleObject" Target="../embeddings/oleObject69.bin"/><Relationship Id="rId15" Type="http://schemas.openxmlformats.org/officeDocument/2006/relationships/oleObject" Target="../embeddings/oleObject79.bin"/><Relationship Id="rId10" Type="http://schemas.openxmlformats.org/officeDocument/2006/relationships/oleObject" Target="../embeddings/oleObject74.bin"/><Relationship Id="rId4" Type="http://schemas.openxmlformats.org/officeDocument/2006/relationships/oleObject" Target="../embeddings/oleObject68.bin"/><Relationship Id="rId9" Type="http://schemas.openxmlformats.org/officeDocument/2006/relationships/oleObject" Target="../embeddings/oleObject73.bin"/><Relationship Id="rId14" Type="http://schemas.openxmlformats.org/officeDocument/2006/relationships/oleObject" Target="../embeddings/oleObject7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5.bin"/><Relationship Id="rId13" Type="http://schemas.openxmlformats.org/officeDocument/2006/relationships/oleObject" Target="../embeddings/oleObject90.bin"/><Relationship Id="rId18" Type="http://schemas.openxmlformats.org/officeDocument/2006/relationships/oleObject" Target="../embeddings/oleObject95.bin"/><Relationship Id="rId3" Type="http://schemas.openxmlformats.org/officeDocument/2006/relationships/image" Target="../media/image87.jpeg"/><Relationship Id="rId7" Type="http://schemas.openxmlformats.org/officeDocument/2006/relationships/oleObject" Target="../embeddings/oleObject84.bin"/><Relationship Id="rId12" Type="http://schemas.openxmlformats.org/officeDocument/2006/relationships/oleObject" Target="../embeddings/oleObject89.bin"/><Relationship Id="rId17" Type="http://schemas.openxmlformats.org/officeDocument/2006/relationships/oleObject" Target="../embeddings/oleObject94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3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83.bin"/><Relationship Id="rId11" Type="http://schemas.openxmlformats.org/officeDocument/2006/relationships/oleObject" Target="../embeddings/oleObject88.bin"/><Relationship Id="rId5" Type="http://schemas.openxmlformats.org/officeDocument/2006/relationships/oleObject" Target="../embeddings/oleObject82.bin"/><Relationship Id="rId15" Type="http://schemas.openxmlformats.org/officeDocument/2006/relationships/oleObject" Target="../embeddings/oleObject92.bin"/><Relationship Id="rId10" Type="http://schemas.openxmlformats.org/officeDocument/2006/relationships/oleObject" Target="../embeddings/oleObject87.bin"/><Relationship Id="rId4" Type="http://schemas.openxmlformats.org/officeDocument/2006/relationships/oleObject" Target="../embeddings/oleObject81.bin"/><Relationship Id="rId9" Type="http://schemas.openxmlformats.org/officeDocument/2006/relationships/oleObject" Target="../embeddings/oleObject86.bin"/><Relationship Id="rId14" Type="http://schemas.openxmlformats.org/officeDocument/2006/relationships/oleObject" Target="../embeddings/oleObject9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1.bin"/><Relationship Id="rId3" Type="http://schemas.openxmlformats.org/officeDocument/2006/relationships/oleObject" Target="../embeddings/oleObject96.bin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99.bin"/><Relationship Id="rId11" Type="http://schemas.openxmlformats.org/officeDocument/2006/relationships/oleObject" Target="../embeddings/oleObject104.bin"/><Relationship Id="rId5" Type="http://schemas.openxmlformats.org/officeDocument/2006/relationships/oleObject" Target="../embeddings/oleObject98.bin"/><Relationship Id="rId10" Type="http://schemas.openxmlformats.org/officeDocument/2006/relationships/oleObject" Target="../embeddings/oleObject103.bin"/><Relationship Id="rId4" Type="http://schemas.openxmlformats.org/officeDocument/2006/relationships/oleObject" Target="../embeddings/oleObject97.bin"/><Relationship Id="rId9" Type="http://schemas.openxmlformats.org/officeDocument/2006/relationships/oleObject" Target="../embeddings/oleObject10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0.bin"/><Relationship Id="rId13" Type="http://schemas.openxmlformats.org/officeDocument/2006/relationships/oleObject" Target="../embeddings/oleObject115.bin"/><Relationship Id="rId18" Type="http://schemas.openxmlformats.org/officeDocument/2006/relationships/oleObject" Target="../embeddings/oleObject120.bin"/><Relationship Id="rId3" Type="http://schemas.openxmlformats.org/officeDocument/2006/relationships/oleObject" Target="../embeddings/oleObject105.bin"/><Relationship Id="rId7" Type="http://schemas.openxmlformats.org/officeDocument/2006/relationships/oleObject" Target="../embeddings/oleObject109.bin"/><Relationship Id="rId12" Type="http://schemas.openxmlformats.org/officeDocument/2006/relationships/oleObject" Target="../embeddings/oleObject114.bin"/><Relationship Id="rId17" Type="http://schemas.openxmlformats.org/officeDocument/2006/relationships/oleObject" Target="../embeddings/oleObject11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8.bin"/><Relationship Id="rId20" Type="http://schemas.openxmlformats.org/officeDocument/2006/relationships/oleObject" Target="../embeddings/oleObject122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08.bin"/><Relationship Id="rId11" Type="http://schemas.openxmlformats.org/officeDocument/2006/relationships/oleObject" Target="../embeddings/oleObject113.bin"/><Relationship Id="rId5" Type="http://schemas.openxmlformats.org/officeDocument/2006/relationships/oleObject" Target="../embeddings/oleObject107.bin"/><Relationship Id="rId15" Type="http://schemas.openxmlformats.org/officeDocument/2006/relationships/oleObject" Target="../embeddings/oleObject117.bin"/><Relationship Id="rId10" Type="http://schemas.openxmlformats.org/officeDocument/2006/relationships/oleObject" Target="../embeddings/oleObject112.bin"/><Relationship Id="rId19" Type="http://schemas.openxmlformats.org/officeDocument/2006/relationships/oleObject" Target="../embeddings/oleObject121.bin"/><Relationship Id="rId4" Type="http://schemas.openxmlformats.org/officeDocument/2006/relationships/oleObject" Target="../embeddings/oleObject106.bin"/><Relationship Id="rId9" Type="http://schemas.openxmlformats.org/officeDocument/2006/relationships/oleObject" Target="../embeddings/oleObject111.bin"/><Relationship Id="rId14" Type="http://schemas.openxmlformats.org/officeDocument/2006/relationships/oleObject" Target="../embeddings/oleObject116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7.jpeg"/><Relationship Id="rId3" Type="http://schemas.openxmlformats.org/officeDocument/2006/relationships/image" Target="../media/image26.jpeg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3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4.bin"/><Relationship Id="rId11" Type="http://schemas.openxmlformats.org/officeDocument/2006/relationships/hyperlink" Target="http://aqua-life.com.ua/news/pic/n1_voda_chelovek-3.jpg" TargetMode="External"/><Relationship Id="rId5" Type="http://schemas.openxmlformats.org/officeDocument/2006/relationships/oleObject" Target="../embeddings/oleObject23.bin"/><Relationship Id="rId15" Type="http://schemas.openxmlformats.org/officeDocument/2006/relationships/oleObject" Target="../embeddings/oleObject31.bin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2.bin"/><Relationship Id="rId9" Type="http://schemas.openxmlformats.org/officeDocument/2006/relationships/oleObject" Target="../embeddings/oleObject27.bin"/><Relationship Id="rId14" Type="http://schemas.openxmlformats.org/officeDocument/2006/relationships/oleObject" Target="../embeddings/oleObject3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hyperlink" Target="http://home-edu.ru/user/uatml/00000693/kolba.gif" TargetMode="External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6.bin"/><Relationship Id="rId12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5.bin"/><Relationship Id="rId11" Type="http://schemas.openxmlformats.org/officeDocument/2006/relationships/oleObject" Target="../embeddings/oleObject40.bin"/><Relationship Id="rId5" Type="http://schemas.openxmlformats.org/officeDocument/2006/relationships/oleObject" Target="../embeddings/oleObject34.bin"/><Relationship Id="rId10" Type="http://schemas.openxmlformats.org/officeDocument/2006/relationships/oleObject" Target="../embeddings/oleObject39.bin"/><Relationship Id="rId4" Type="http://schemas.openxmlformats.org/officeDocument/2006/relationships/oleObject" Target="../embeddings/oleObject33.bin"/><Relationship Id="rId9" Type="http://schemas.openxmlformats.org/officeDocument/2006/relationships/oleObject" Target="../embeddings/oleObject38.bin"/><Relationship Id="rId14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oleObject" Target="../embeddings/oleObject52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6.bin"/><Relationship Id="rId12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5.bin"/><Relationship Id="rId11" Type="http://schemas.openxmlformats.org/officeDocument/2006/relationships/oleObject" Target="../embeddings/oleObject50.bin"/><Relationship Id="rId5" Type="http://schemas.openxmlformats.org/officeDocument/2006/relationships/oleObject" Target="../embeddings/oleObject44.bin"/><Relationship Id="rId15" Type="http://schemas.openxmlformats.org/officeDocument/2006/relationships/image" Target="../media/image63.png"/><Relationship Id="rId10" Type="http://schemas.openxmlformats.org/officeDocument/2006/relationships/oleObject" Target="../embeddings/oleObject49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Relationship Id="rId14" Type="http://schemas.openxmlformats.org/officeDocument/2006/relationships/oleObject" Target="../embeddings/oleObject53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oleObject" Target="../embeddings/oleObject64.bin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8.bin"/><Relationship Id="rId12" Type="http://schemas.openxmlformats.org/officeDocument/2006/relationships/oleObject" Target="../embeddings/oleObject63.bin"/><Relationship Id="rId17" Type="http://schemas.openxmlformats.org/officeDocument/2006/relationships/oleObject" Target="../embeddings/oleObject6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6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57.bin"/><Relationship Id="rId11" Type="http://schemas.openxmlformats.org/officeDocument/2006/relationships/oleObject" Target="../embeddings/oleObject62.bin"/><Relationship Id="rId5" Type="http://schemas.openxmlformats.org/officeDocument/2006/relationships/oleObject" Target="../embeddings/oleObject56.bin"/><Relationship Id="rId15" Type="http://schemas.openxmlformats.org/officeDocument/2006/relationships/image" Target="../media/image63.png"/><Relationship Id="rId10" Type="http://schemas.openxmlformats.org/officeDocument/2006/relationships/oleObject" Target="../embeddings/oleObject61.bin"/><Relationship Id="rId4" Type="http://schemas.openxmlformats.org/officeDocument/2006/relationships/oleObject" Target="../embeddings/oleObject55.bin"/><Relationship Id="rId9" Type="http://schemas.openxmlformats.org/officeDocument/2006/relationships/oleObject" Target="../embeddings/oleObject60.bin"/><Relationship Id="rId14" Type="http://schemas.openxmlformats.org/officeDocument/2006/relationships/oleObject" Target="../embeddings/oleObject6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39552" y="404664"/>
            <a:ext cx="820891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kern="10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Расчет массы и объёма  </a:t>
            </a:r>
            <a:r>
              <a:rPr lang="ru-RU" sz="5400" b="1" kern="10" dirty="0" smtClean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тела</a:t>
            </a:r>
            <a:r>
              <a:rPr lang="ru-RU" sz="5400" b="1" kern="10" dirty="0" smtClean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 </a:t>
            </a:r>
            <a:endParaRPr lang="ru-RU" sz="5400" b="1" kern="10" dirty="0">
              <a:ln w="1905">
                <a:solidFill>
                  <a:srgbClr val="800000"/>
                </a:solidFill>
              </a:ln>
              <a:gradFill flip="none" rotWithShape="1">
                <a:gsLst>
                  <a:gs pos="0">
                    <a:srgbClr val="C00000"/>
                  </a:gs>
                  <a:gs pos="4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C00000"/>
                  </a:gs>
                </a:gsLst>
                <a:lin ang="0" scaled="0"/>
                <a:tileRect/>
              </a:gradFill>
              <a:latin typeface="Impact" pitchFamily="34" charset="0"/>
              <a:cs typeface="Arial"/>
            </a:endParaRPr>
          </a:p>
          <a:p>
            <a:pPr algn="ctr"/>
            <a:r>
              <a:rPr lang="ru-RU" sz="5400" b="1" kern="10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по его плотности</a:t>
            </a:r>
            <a:endParaRPr lang="ru-RU" sz="5400" b="1" dirty="0">
              <a:ln w="1905">
                <a:solidFill>
                  <a:srgbClr val="800000"/>
                </a:solidFill>
              </a:ln>
              <a:gradFill flip="none" rotWithShape="1">
                <a:gsLst>
                  <a:gs pos="0">
                    <a:srgbClr val="C00000"/>
                  </a:gs>
                  <a:gs pos="4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C00000"/>
                  </a:gs>
                </a:gsLst>
                <a:lin ang="0" scaled="0"/>
                <a:tileRect/>
              </a:gradFill>
            </a:endParaRPr>
          </a:p>
        </p:txBody>
      </p:sp>
      <p:sp>
        <p:nvSpPr>
          <p:cNvPr id="11" name="Прямоугольник 20"/>
          <p:cNvSpPr>
            <a:spLocks noChangeArrowheads="1"/>
          </p:cNvSpPr>
          <p:nvPr/>
        </p:nvSpPr>
        <p:spPr bwMode="auto">
          <a:xfrm>
            <a:off x="3131840" y="5661248"/>
            <a:ext cx="4572000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dirty="0">
                <a:solidFill>
                  <a:prstClr val="black"/>
                </a:solidFill>
              </a:rPr>
              <a:t>Учитель физики Гончарова Л.Н.</a:t>
            </a:r>
          </a:p>
          <a:p>
            <a:pPr algn="ctr">
              <a:lnSpc>
                <a:spcPct val="80000"/>
              </a:lnSpc>
            </a:pPr>
            <a:r>
              <a:rPr lang="ru-RU" altLang="ru-RU" dirty="0">
                <a:solidFill>
                  <a:prstClr val="black"/>
                </a:solidFill>
              </a:rPr>
              <a:t> Гимназия № 524</a:t>
            </a:r>
          </a:p>
          <a:p>
            <a:pPr algn="ctr">
              <a:lnSpc>
                <a:spcPct val="80000"/>
              </a:lnSpc>
            </a:pPr>
            <a:r>
              <a:rPr lang="ru-RU" altLang="ru-RU" dirty="0">
                <a:solidFill>
                  <a:prstClr val="black"/>
                </a:solidFill>
              </a:rPr>
              <a:t>Санкт - Петербург</a:t>
            </a:r>
          </a:p>
        </p:txBody>
      </p:sp>
      <p:pic>
        <p:nvPicPr>
          <p:cNvPr id="12" name="Picture 6" descr="Гимназия 524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5589240"/>
            <a:ext cx="720080" cy="909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2" name="Группа 13"/>
          <p:cNvGrpSpPr/>
          <p:nvPr/>
        </p:nvGrpSpPr>
        <p:grpSpPr>
          <a:xfrm>
            <a:off x="2051720" y="3068960"/>
            <a:ext cx="5256584" cy="2016224"/>
            <a:chOff x="1619672" y="3645024"/>
            <a:chExt cx="6481539" cy="2592288"/>
          </a:xfrm>
        </p:grpSpPr>
        <p:pic>
          <p:nvPicPr>
            <p:cNvPr id="15" name="Picture 2" descr="vec1"/>
            <p:cNvPicPr>
              <a:picLocks noChangeAspect="1" noChangeArrowheads="1"/>
            </p:cNvPicPr>
            <p:nvPr/>
          </p:nvPicPr>
          <p:blipFill>
            <a:blip r:embed="rId4" cstate="print">
              <a:lum bright="-12000" contrast="40000"/>
            </a:blip>
            <a:srcRect r="1895" b="2068"/>
            <a:stretch>
              <a:fillRect/>
            </a:stretch>
          </p:blipFill>
          <p:spPr bwMode="auto">
            <a:xfrm>
              <a:off x="1619672" y="3645024"/>
              <a:ext cx="2736304" cy="259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 descr="vec2"/>
            <p:cNvPicPr>
              <a:picLocks noChangeAspect="1" noChangeArrowheads="1"/>
            </p:cNvPicPr>
            <p:nvPr/>
          </p:nvPicPr>
          <p:blipFill>
            <a:blip r:embed="rId5" cstate="print">
              <a:lum bright="-6000" contrast="40000"/>
            </a:blip>
            <a:srcRect r="-740" b="3001"/>
            <a:stretch>
              <a:fillRect/>
            </a:stretch>
          </p:blipFill>
          <p:spPr bwMode="auto">
            <a:xfrm>
              <a:off x="4427984" y="3645024"/>
              <a:ext cx="3673227" cy="2575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2843213" y="398373"/>
            <a:ext cx="61563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№ 283Л.Сколько потребуется цистерн для перевозки 1000т нефти, если вместимость каждой цистерны 50 м</a:t>
            </a:r>
            <a:r>
              <a:rPr lang="ru-RU" sz="2400" b="1" baseline="30000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pic>
        <p:nvPicPr>
          <p:cNvPr id="10243" name="Picture 6" descr="ref4_2"/>
          <p:cNvPicPr>
            <a:picLocks noChangeAspect="1" noChangeArrowheads="1"/>
          </p:cNvPicPr>
          <p:nvPr/>
        </p:nvPicPr>
        <p:blipFill>
          <a:blip r:embed="rId3" cstate="print">
            <a:lum bright="18000" contrast="30000"/>
          </a:blip>
          <a:srcRect/>
          <a:stretch>
            <a:fillRect/>
          </a:stretch>
        </p:blipFill>
        <p:spPr bwMode="auto">
          <a:xfrm>
            <a:off x="323528" y="260648"/>
            <a:ext cx="2474457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395288" y="1989138"/>
          <a:ext cx="1230312" cy="561975"/>
        </p:xfrm>
        <a:graphic>
          <a:graphicData uri="http://schemas.openxmlformats.org/presentationml/2006/ole">
            <p:oleObj spid="_x0000_s17410" name="Формула" r:id="rId4" imgW="444240" imgH="203040" progId="Equation.3">
              <p:embed/>
            </p:oleObj>
          </a:graphicData>
        </a:graphic>
      </p:graphicFrame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395288" y="3860800"/>
          <a:ext cx="1368425" cy="501650"/>
        </p:xfrm>
        <a:graphic>
          <a:graphicData uri="http://schemas.openxmlformats.org/presentationml/2006/ole">
            <p:oleObj spid="_x0000_s17411" name="Формула" r:id="rId5" imgW="622080" imgH="228600" progId="Equation.3">
              <p:embed/>
            </p:oleObj>
          </a:graphicData>
        </a:graphic>
      </p:graphicFrame>
      <p:graphicFrame>
        <p:nvGraphicFramePr>
          <p:cNvPr id="14345" name="Object 9"/>
          <p:cNvGraphicFramePr>
            <a:graphicFrameLocks noChangeAspect="1"/>
          </p:cNvGraphicFramePr>
          <p:nvPr/>
        </p:nvGraphicFramePr>
        <p:xfrm>
          <a:off x="323850" y="2565400"/>
          <a:ext cx="1738313" cy="434975"/>
        </p:xfrm>
        <a:graphic>
          <a:graphicData uri="http://schemas.openxmlformats.org/presentationml/2006/ole">
            <p:oleObj spid="_x0000_s17412" name="Формула" r:id="rId6" imgW="711000" imgH="177480" progId="Equation.3">
              <p:embed/>
            </p:oleObj>
          </a:graphicData>
        </a:graphic>
      </p:graphicFrame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250825" y="2924175"/>
          <a:ext cx="1728788" cy="925513"/>
        </p:xfrm>
        <a:graphic>
          <a:graphicData uri="http://schemas.openxmlformats.org/presentationml/2006/ole">
            <p:oleObj spid="_x0000_s17413" name="Формула" r:id="rId7" imgW="736560" imgH="393480" progId="Equation.3">
              <p:embed/>
            </p:oleObj>
          </a:graphicData>
        </a:graphic>
      </p:graphicFrame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2268538" y="1916113"/>
            <a:ext cx="0" cy="3744912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323850" y="4437063"/>
            <a:ext cx="19446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14349" name="Object 13"/>
          <p:cNvGraphicFramePr>
            <a:graphicFrameLocks noChangeAspect="1"/>
          </p:cNvGraphicFramePr>
          <p:nvPr/>
        </p:nvGraphicFramePr>
        <p:xfrm>
          <a:off x="827088" y="4437063"/>
          <a:ext cx="1008062" cy="455612"/>
        </p:xfrm>
        <a:graphic>
          <a:graphicData uri="http://schemas.openxmlformats.org/presentationml/2006/ole">
            <p:oleObj spid="_x0000_s17414" name="Формула" r:id="rId8" imgW="393480" imgH="177480" progId="Equation.3">
              <p:embed/>
            </p:oleObj>
          </a:graphicData>
        </a:graphic>
      </p:graphicFrame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68313" y="4941888"/>
            <a:ext cx="1536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prstClr val="black"/>
                </a:solidFill>
                <a:latin typeface="Tahoma" pitchFamily="34" charset="0"/>
              </a:rPr>
              <a:t>(количество </a:t>
            </a:r>
          </a:p>
          <a:p>
            <a:r>
              <a:rPr lang="ru-RU">
                <a:solidFill>
                  <a:prstClr val="black"/>
                </a:solidFill>
                <a:latin typeface="Tahoma" pitchFamily="34" charset="0"/>
              </a:rPr>
              <a:t>цистерн)</a:t>
            </a:r>
          </a:p>
        </p:txBody>
      </p:sp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2771800" y="1916832"/>
          <a:ext cx="1673225" cy="487363"/>
        </p:xfrm>
        <a:graphic>
          <a:graphicData uri="http://schemas.openxmlformats.org/presentationml/2006/ole">
            <p:oleObj spid="_x0000_s17415" name="Формула" r:id="rId9" imgW="609480" imgH="177480" progId="Equation.3">
              <p:embed/>
            </p:oleObj>
          </a:graphicData>
        </a:graphic>
      </p:graphicFrame>
      <p:graphicFrame>
        <p:nvGraphicFramePr>
          <p:cNvPr id="14356" name="Object 20"/>
          <p:cNvGraphicFramePr>
            <a:graphicFrameLocks noChangeAspect="1"/>
          </p:cNvGraphicFramePr>
          <p:nvPr/>
        </p:nvGraphicFramePr>
        <p:xfrm>
          <a:off x="2483768" y="2420888"/>
          <a:ext cx="1166813" cy="992188"/>
        </p:xfrm>
        <a:graphic>
          <a:graphicData uri="http://schemas.openxmlformats.org/presentationml/2006/ole">
            <p:oleObj spid="_x0000_s17416" name="Формула" r:id="rId10" imgW="507960" imgH="431640" progId="Equation.3">
              <p:embed/>
            </p:oleObj>
          </a:graphicData>
        </a:graphic>
      </p:graphicFrame>
      <p:graphicFrame>
        <p:nvGraphicFramePr>
          <p:cNvPr id="14357" name="Object 21"/>
          <p:cNvGraphicFramePr>
            <a:graphicFrameLocks noChangeAspect="1"/>
          </p:cNvGraphicFramePr>
          <p:nvPr/>
        </p:nvGraphicFramePr>
        <p:xfrm>
          <a:off x="2483768" y="3501008"/>
          <a:ext cx="1223963" cy="1093787"/>
        </p:xfrm>
        <a:graphic>
          <a:graphicData uri="http://schemas.openxmlformats.org/presentationml/2006/ole">
            <p:oleObj spid="_x0000_s17417" name="Формула" r:id="rId11" imgW="482400" imgH="431640" progId="Equation.3">
              <p:embed/>
            </p:oleObj>
          </a:graphicData>
        </a:graphic>
      </p:graphicFrame>
      <p:graphicFrame>
        <p:nvGraphicFramePr>
          <p:cNvPr id="14358" name="Object 22"/>
          <p:cNvGraphicFramePr>
            <a:graphicFrameLocks noChangeAspect="1"/>
          </p:cNvGraphicFramePr>
          <p:nvPr/>
        </p:nvGraphicFramePr>
        <p:xfrm>
          <a:off x="5436096" y="3645024"/>
          <a:ext cx="1943100" cy="661988"/>
        </p:xfrm>
        <a:graphic>
          <a:graphicData uri="http://schemas.openxmlformats.org/presentationml/2006/ole">
            <p:oleObj spid="_x0000_s17418" name="Equation" r:id="rId12" imgW="634680" imgH="215640" progId="Equation.DSMT4">
              <p:embed/>
            </p:oleObj>
          </a:graphicData>
        </a:graphic>
      </p:graphicFrame>
      <p:graphicFrame>
        <p:nvGraphicFramePr>
          <p:cNvPr id="14359" name="Object 23"/>
          <p:cNvGraphicFramePr>
            <a:graphicFrameLocks noChangeAspect="1"/>
          </p:cNvGraphicFramePr>
          <p:nvPr/>
        </p:nvGraphicFramePr>
        <p:xfrm>
          <a:off x="2411760" y="4581128"/>
          <a:ext cx="4502150" cy="781050"/>
        </p:xfrm>
        <a:graphic>
          <a:graphicData uri="http://schemas.openxmlformats.org/presentationml/2006/ole">
            <p:oleObj spid="_x0000_s17419" name="Equation" r:id="rId13" imgW="2273040" imgH="393480" progId="Equation.DSMT4">
              <p:embed/>
            </p:oleObj>
          </a:graphicData>
        </a:graphic>
      </p:graphicFrame>
      <p:graphicFrame>
        <p:nvGraphicFramePr>
          <p:cNvPr id="14360" name="Object 24"/>
          <p:cNvGraphicFramePr>
            <a:graphicFrameLocks noChangeAspect="1"/>
          </p:cNvGraphicFramePr>
          <p:nvPr/>
        </p:nvGraphicFramePr>
        <p:xfrm>
          <a:off x="2483768" y="5373216"/>
          <a:ext cx="2376264" cy="816164"/>
        </p:xfrm>
        <a:graphic>
          <a:graphicData uri="http://schemas.openxmlformats.org/presentationml/2006/ole">
            <p:oleObj spid="_x0000_s17420" name="Equation" r:id="rId14" imgW="1054080" imgH="393480" progId="Equation.DSMT4">
              <p:embed/>
            </p:oleObj>
          </a:graphicData>
        </a:graphic>
      </p:graphicFrame>
      <p:sp>
        <p:nvSpPr>
          <p:cNvPr id="10261" name="Text Box 25"/>
          <p:cNvSpPr txBox="1">
            <a:spLocks noChangeArrowheads="1"/>
          </p:cNvSpPr>
          <p:nvPr/>
        </p:nvSpPr>
        <p:spPr bwMode="auto">
          <a:xfrm>
            <a:off x="2176463" y="6035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graphicFrame>
        <p:nvGraphicFramePr>
          <p:cNvPr id="14362" name="Object 26"/>
          <p:cNvGraphicFramePr>
            <a:graphicFrameLocks noChangeAspect="1"/>
          </p:cNvGraphicFramePr>
          <p:nvPr/>
        </p:nvGraphicFramePr>
        <p:xfrm>
          <a:off x="5868144" y="5661248"/>
          <a:ext cx="2736850" cy="428625"/>
        </p:xfrm>
        <a:graphic>
          <a:graphicData uri="http://schemas.openxmlformats.org/presentationml/2006/ole">
            <p:oleObj spid="_x0000_s17421" name="Equation" r:id="rId15" imgW="1295280" imgH="203040" progId="Equation.DSMT4">
              <p:embed/>
            </p:oleObj>
          </a:graphicData>
        </a:graphic>
      </p:graphicFrame>
      <p:graphicFrame>
        <p:nvGraphicFramePr>
          <p:cNvPr id="10263" name="Object 2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7422" name="Формула" r:id="rId16" imgW="114120" imgH="215640" progId="Equation.3">
              <p:embed/>
            </p:oleObj>
          </a:graphicData>
        </a:graphic>
      </p:graphicFrame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4067944" y="2492896"/>
            <a:ext cx="2823593" cy="830997"/>
          </a:xfrm>
          <a:prstGeom prst="rect">
            <a:avLst/>
          </a:prstGeom>
          <a:solidFill>
            <a:srgbClr val="E1F4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prstClr val="black"/>
                </a:solidFill>
                <a:latin typeface="Times New Roman" pitchFamily="18" charset="0"/>
              </a:rPr>
              <a:t>m</a:t>
            </a:r>
            <a:r>
              <a:rPr lang="en-US" sz="2400" b="1" i="1" baseline="-25000" dirty="0">
                <a:solidFill>
                  <a:prstClr val="black"/>
                </a:solidFill>
                <a:latin typeface="Times New Roman" pitchFamily="18" charset="0"/>
              </a:rPr>
              <a:t>1</a:t>
            </a:r>
            <a:r>
              <a:rPr lang="ru-RU" sz="2400" b="1" i="1" baseline="-2500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sz="2400" b="1" i="1" dirty="0">
                <a:solidFill>
                  <a:prstClr val="black"/>
                </a:solidFill>
                <a:latin typeface="Times New Roman" pitchFamily="18" charset="0"/>
              </a:rPr>
              <a:t>- 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</a:rPr>
              <a:t>масса нефти в </a:t>
            </a:r>
          </a:p>
          <a:p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</a:rPr>
              <a:t>одной цистерне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907704" y="6165304"/>
            <a:ext cx="6983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Можно ли решить задачу другим способом?</a:t>
            </a:r>
          </a:p>
        </p:txBody>
      </p:sp>
      <p:sp>
        <p:nvSpPr>
          <p:cNvPr id="29" name="AutoShape 13"/>
          <p:cNvSpPr>
            <a:spLocks noChangeArrowheads="1"/>
          </p:cNvSpPr>
          <p:nvPr/>
        </p:nvSpPr>
        <p:spPr bwMode="auto">
          <a:xfrm>
            <a:off x="3995936" y="3933057"/>
            <a:ext cx="1080120" cy="144016"/>
          </a:xfrm>
          <a:prstGeom prst="rightArrow">
            <a:avLst>
              <a:gd name="adj1" fmla="val 50000"/>
              <a:gd name="adj2" fmla="val 68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7" grpId="0" animBg="1"/>
      <p:bldP spid="14348" grpId="0" animBg="1"/>
      <p:bldP spid="14351" grpId="0"/>
      <p:bldP spid="14366" grpId="0" animBg="1"/>
      <p:bldP spid="27" grpId="0"/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3059832" y="260648"/>
            <a:ext cx="579569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№ 283 Л.Сколько потребуется цистерн для перевозки 1000т нефти, если вместимость каждой цистерны 50 м</a:t>
            </a:r>
            <a:r>
              <a:rPr lang="ru-RU" sz="2400" b="1" baseline="30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?</a:t>
            </a:r>
          </a:p>
        </p:txBody>
      </p:sp>
      <p:pic>
        <p:nvPicPr>
          <p:cNvPr id="31747" name="Picture 6" descr="ref4_2"/>
          <p:cNvPicPr>
            <a:picLocks noChangeAspect="1" noChangeArrowheads="1"/>
          </p:cNvPicPr>
          <p:nvPr/>
        </p:nvPicPr>
        <p:blipFill>
          <a:blip r:embed="rId3" cstate="print">
            <a:lum bright="18000" contrast="30000"/>
          </a:blip>
          <a:srcRect/>
          <a:stretch>
            <a:fillRect/>
          </a:stretch>
        </p:blipFill>
        <p:spPr bwMode="auto">
          <a:xfrm>
            <a:off x="323528" y="260648"/>
            <a:ext cx="262731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43" name="Object 7"/>
          <p:cNvGraphicFramePr>
            <a:graphicFrameLocks noChangeAspect="1"/>
          </p:cNvGraphicFramePr>
          <p:nvPr/>
        </p:nvGraphicFramePr>
        <p:xfrm>
          <a:off x="468313" y="1989138"/>
          <a:ext cx="1230312" cy="561975"/>
        </p:xfrm>
        <a:graphic>
          <a:graphicData uri="http://schemas.openxmlformats.org/presentationml/2006/ole">
            <p:oleObj spid="_x0000_s18434" name="Формула" r:id="rId4" imgW="444240" imgH="203040" progId="Equation.3">
              <p:embed/>
            </p:oleObj>
          </a:graphicData>
        </a:graphic>
      </p:graphicFrame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395288" y="3933825"/>
          <a:ext cx="1368425" cy="501650"/>
        </p:xfrm>
        <a:graphic>
          <a:graphicData uri="http://schemas.openxmlformats.org/presentationml/2006/ole">
            <p:oleObj spid="_x0000_s18435" name="Формула" r:id="rId5" imgW="622080" imgH="228600" progId="Equation.3">
              <p:embed/>
            </p:oleObj>
          </a:graphicData>
        </a:graphic>
      </p:graphicFrame>
      <p:graphicFrame>
        <p:nvGraphicFramePr>
          <p:cNvPr id="14345" name="Object 9"/>
          <p:cNvGraphicFramePr>
            <a:graphicFrameLocks noChangeAspect="1"/>
          </p:cNvGraphicFramePr>
          <p:nvPr/>
        </p:nvGraphicFramePr>
        <p:xfrm>
          <a:off x="251520" y="2636912"/>
          <a:ext cx="1738313" cy="434975"/>
        </p:xfrm>
        <a:graphic>
          <a:graphicData uri="http://schemas.openxmlformats.org/presentationml/2006/ole">
            <p:oleObj spid="_x0000_s18436" name="Формула" r:id="rId6" imgW="711000" imgH="177480" progId="Equation.3">
              <p:embed/>
            </p:oleObj>
          </a:graphicData>
        </a:graphic>
      </p:graphicFrame>
      <p:graphicFrame>
        <p:nvGraphicFramePr>
          <p:cNvPr id="14346" name="Object 10"/>
          <p:cNvGraphicFramePr>
            <a:graphicFrameLocks noChangeAspect="1"/>
          </p:cNvGraphicFramePr>
          <p:nvPr/>
        </p:nvGraphicFramePr>
        <p:xfrm>
          <a:off x="250825" y="2997200"/>
          <a:ext cx="1728788" cy="925513"/>
        </p:xfrm>
        <a:graphic>
          <a:graphicData uri="http://schemas.openxmlformats.org/presentationml/2006/ole">
            <p:oleObj spid="_x0000_s18437" name="Формула" r:id="rId7" imgW="736560" imgH="393480" progId="Equation.3">
              <p:embed/>
            </p:oleObj>
          </a:graphicData>
        </a:graphic>
      </p:graphicFrame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2051720" y="2060848"/>
            <a:ext cx="0" cy="374491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323850" y="4437062"/>
            <a:ext cx="1727870" cy="49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14349" name="Object 13"/>
          <p:cNvGraphicFramePr>
            <a:graphicFrameLocks noChangeAspect="1"/>
          </p:cNvGraphicFramePr>
          <p:nvPr/>
        </p:nvGraphicFramePr>
        <p:xfrm>
          <a:off x="827088" y="4437063"/>
          <a:ext cx="1008062" cy="455612"/>
        </p:xfrm>
        <a:graphic>
          <a:graphicData uri="http://schemas.openxmlformats.org/presentationml/2006/ole">
            <p:oleObj spid="_x0000_s18438" name="Формула" r:id="rId8" imgW="393480" imgH="177480" progId="Equation.3">
              <p:embed/>
            </p:oleObj>
          </a:graphicData>
        </a:graphic>
      </p:graphicFrame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68313" y="4941888"/>
            <a:ext cx="1536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prstClr val="black"/>
                </a:solidFill>
                <a:latin typeface="Tahoma" pitchFamily="34" charset="0"/>
              </a:rPr>
              <a:t>(количество </a:t>
            </a:r>
          </a:p>
          <a:p>
            <a:r>
              <a:rPr lang="ru-RU">
                <a:solidFill>
                  <a:prstClr val="black"/>
                </a:solidFill>
                <a:latin typeface="Tahoma" pitchFamily="34" charset="0"/>
              </a:rPr>
              <a:t>цистерн)</a:t>
            </a:r>
          </a:p>
        </p:txBody>
      </p:sp>
      <p:graphicFrame>
        <p:nvGraphicFramePr>
          <p:cNvPr id="14352" name="Object 16"/>
          <p:cNvGraphicFramePr>
            <a:graphicFrameLocks noChangeAspect="1"/>
          </p:cNvGraphicFramePr>
          <p:nvPr/>
        </p:nvGraphicFramePr>
        <p:xfrm>
          <a:off x="4283968" y="1916832"/>
          <a:ext cx="1673225" cy="487363"/>
        </p:xfrm>
        <a:graphic>
          <a:graphicData uri="http://schemas.openxmlformats.org/presentationml/2006/ole">
            <p:oleObj spid="_x0000_s18439" name="Формула" r:id="rId9" imgW="609480" imgH="177480" progId="Equation.3">
              <p:embed/>
            </p:oleObj>
          </a:graphicData>
        </a:graphic>
      </p:graphicFrame>
      <p:graphicFrame>
        <p:nvGraphicFramePr>
          <p:cNvPr id="14353" name="Object 17"/>
          <p:cNvGraphicFramePr>
            <a:graphicFrameLocks noChangeAspect="1"/>
          </p:cNvGraphicFramePr>
          <p:nvPr/>
        </p:nvGraphicFramePr>
        <p:xfrm>
          <a:off x="2411760" y="1916832"/>
          <a:ext cx="931862" cy="593725"/>
        </p:xfrm>
        <a:graphic>
          <a:graphicData uri="http://schemas.openxmlformats.org/presentationml/2006/ole">
            <p:oleObj spid="_x0000_s18440" name="Формула" r:id="rId10" imgW="279360" imgH="177480" progId="Equation.3">
              <p:embed/>
            </p:oleObj>
          </a:graphicData>
        </a:graphic>
      </p:graphicFrame>
      <p:graphicFrame>
        <p:nvGraphicFramePr>
          <p:cNvPr id="14354" name="Object 18"/>
          <p:cNvGraphicFramePr>
            <a:graphicFrameLocks noChangeAspect="1"/>
          </p:cNvGraphicFramePr>
          <p:nvPr/>
        </p:nvGraphicFramePr>
        <p:xfrm>
          <a:off x="2051720" y="2708920"/>
          <a:ext cx="1727200" cy="439738"/>
        </p:xfrm>
        <a:graphic>
          <a:graphicData uri="http://schemas.openxmlformats.org/presentationml/2006/ole">
            <p:oleObj spid="_x0000_s18441" name="Формула" r:id="rId11" imgW="698400" imgH="177480" progId="Equation.3">
              <p:embed/>
            </p:oleObj>
          </a:graphicData>
        </a:graphic>
      </p:graphicFrame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3779912" y="2060848"/>
            <a:ext cx="0" cy="3743771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14356" name="Object 20"/>
          <p:cNvGraphicFramePr>
            <a:graphicFrameLocks noChangeAspect="1"/>
          </p:cNvGraphicFramePr>
          <p:nvPr/>
        </p:nvGraphicFramePr>
        <p:xfrm>
          <a:off x="3851920" y="2420888"/>
          <a:ext cx="1079500" cy="992188"/>
        </p:xfrm>
        <a:graphic>
          <a:graphicData uri="http://schemas.openxmlformats.org/presentationml/2006/ole">
            <p:oleObj spid="_x0000_s18442" name="Формула" r:id="rId12" imgW="469800" imgH="431640" progId="Equation.3">
              <p:embed/>
            </p:oleObj>
          </a:graphicData>
        </a:graphic>
      </p:graphicFrame>
      <p:graphicFrame>
        <p:nvGraphicFramePr>
          <p:cNvPr id="14357" name="Object 21"/>
          <p:cNvGraphicFramePr>
            <a:graphicFrameLocks noChangeAspect="1"/>
          </p:cNvGraphicFramePr>
          <p:nvPr/>
        </p:nvGraphicFramePr>
        <p:xfrm>
          <a:off x="3923928" y="3429000"/>
          <a:ext cx="1128712" cy="998537"/>
        </p:xfrm>
        <a:graphic>
          <a:graphicData uri="http://schemas.openxmlformats.org/presentationml/2006/ole">
            <p:oleObj spid="_x0000_s18443" name="Формула" r:id="rId13" imgW="444240" imgH="393480" progId="Equation.3">
              <p:embed/>
            </p:oleObj>
          </a:graphicData>
        </a:graphic>
      </p:graphicFrame>
      <p:graphicFrame>
        <p:nvGraphicFramePr>
          <p:cNvPr id="14358" name="Object 22"/>
          <p:cNvGraphicFramePr>
            <a:graphicFrameLocks noChangeAspect="1"/>
          </p:cNvGraphicFramePr>
          <p:nvPr/>
        </p:nvGraphicFramePr>
        <p:xfrm>
          <a:off x="6804248" y="3501008"/>
          <a:ext cx="1141460" cy="1080120"/>
        </p:xfrm>
        <a:graphic>
          <a:graphicData uri="http://schemas.openxmlformats.org/presentationml/2006/ole">
            <p:oleObj spid="_x0000_s18444" name="Equation" r:id="rId14" imgW="444240" imgH="419040" progId="Equation.DSMT4">
              <p:embed/>
            </p:oleObj>
          </a:graphicData>
        </a:graphic>
      </p:graphicFrame>
      <p:graphicFrame>
        <p:nvGraphicFramePr>
          <p:cNvPr id="14359" name="Object 23"/>
          <p:cNvGraphicFramePr>
            <a:graphicFrameLocks noChangeAspect="1"/>
          </p:cNvGraphicFramePr>
          <p:nvPr/>
        </p:nvGraphicFramePr>
        <p:xfrm>
          <a:off x="3995936" y="4437112"/>
          <a:ext cx="3143250" cy="1160463"/>
        </p:xfrm>
        <a:graphic>
          <a:graphicData uri="http://schemas.openxmlformats.org/presentationml/2006/ole">
            <p:oleObj spid="_x0000_s18445" name="Формула" r:id="rId15" imgW="1587240" imgH="583920" progId="Equation.3">
              <p:embed/>
            </p:oleObj>
          </a:graphicData>
        </a:graphic>
      </p:graphicFrame>
      <p:graphicFrame>
        <p:nvGraphicFramePr>
          <p:cNvPr id="14360" name="Object 24"/>
          <p:cNvGraphicFramePr>
            <a:graphicFrameLocks noChangeAspect="1"/>
          </p:cNvGraphicFramePr>
          <p:nvPr/>
        </p:nvGraphicFramePr>
        <p:xfrm>
          <a:off x="3851920" y="5589240"/>
          <a:ext cx="2768600" cy="955675"/>
        </p:xfrm>
        <a:graphic>
          <a:graphicData uri="http://schemas.openxmlformats.org/presentationml/2006/ole">
            <p:oleObj spid="_x0000_s18446" name="Формула" r:id="rId16" imgW="1117440" imgH="419040" progId="Equation.3">
              <p:embed/>
            </p:oleObj>
          </a:graphicData>
        </a:graphic>
      </p:graphicFrame>
      <p:sp>
        <p:nvSpPr>
          <p:cNvPr id="31765" name="Text Box 25"/>
          <p:cNvSpPr txBox="1">
            <a:spLocks noChangeArrowheads="1"/>
          </p:cNvSpPr>
          <p:nvPr/>
        </p:nvSpPr>
        <p:spPr bwMode="auto">
          <a:xfrm>
            <a:off x="2176463" y="60356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graphicFrame>
        <p:nvGraphicFramePr>
          <p:cNvPr id="14362" name="Object 26"/>
          <p:cNvGraphicFramePr>
            <a:graphicFrameLocks noChangeAspect="1"/>
          </p:cNvGraphicFramePr>
          <p:nvPr/>
        </p:nvGraphicFramePr>
        <p:xfrm>
          <a:off x="6588224" y="6237312"/>
          <a:ext cx="2303413" cy="361082"/>
        </p:xfrm>
        <a:graphic>
          <a:graphicData uri="http://schemas.openxmlformats.org/presentationml/2006/ole">
            <p:oleObj spid="_x0000_s18447" name="Equation" r:id="rId17" imgW="1295280" imgH="203040" progId="Equation.DSMT4">
              <p:embed/>
            </p:oleObj>
          </a:graphicData>
        </a:graphic>
      </p:graphicFrame>
      <p:graphicFrame>
        <p:nvGraphicFramePr>
          <p:cNvPr id="31767" name="Object 2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8448" name="Формула" r:id="rId18" imgW="114120" imgH="215640" progId="Equation.3">
              <p:embed/>
            </p:oleObj>
          </a:graphicData>
        </a:graphic>
      </p:graphicFrame>
      <p:sp>
        <p:nvSpPr>
          <p:cNvPr id="14366" name="Text Box 30"/>
          <p:cNvSpPr txBox="1">
            <a:spLocks noChangeArrowheads="1"/>
          </p:cNvSpPr>
          <p:nvPr/>
        </p:nvSpPr>
        <p:spPr bwMode="auto">
          <a:xfrm>
            <a:off x="5364088" y="2492896"/>
            <a:ext cx="25011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prstClr val="black"/>
                </a:solidFill>
                <a:latin typeface="Times New Roman" pitchFamily="18" charset="0"/>
              </a:rPr>
              <a:t>V</a:t>
            </a:r>
            <a:r>
              <a:rPr lang="ru-RU" sz="2400" b="1" i="1" baseline="-25000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en-US" sz="2400" b="1" i="1" dirty="0">
                <a:solidFill>
                  <a:prstClr val="black"/>
                </a:solidFill>
                <a:latin typeface="Times New Roman" pitchFamily="18" charset="0"/>
              </a:rPr>
              <a:t>- 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</a:rPr>
              <a:t>объем нефти </a:t>
            </a:r>
          </a:p>
          <a:p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</a:rPr>
              <a:t>для перевозки</a:t>
            </a:r>
          </a:p>
        </p:txBody>
      </p:sp>
      <p:sp>
        <p:nvSpPr>
          <p:cNvPr id="26" name="AutoShape 29"/>
          <p:cNvSpPr>
            <a:spLocks noChangeArrowheads="1"/>
          </p:cNvSpPr>
          <p:nvPr/>
        </p:nvSpPr>
        <p:spPr bwMode="auto">
          <a:xfrm>
            <a:off x="5292080" y="3861048"/>
            <a:ext cx="1079500" cy="144016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6" grpId="0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6409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Медный чайник имеет массу </a:t>
            </a: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400" b="1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=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0,</a:t>
            </a: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44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5 кг. Если чайник таких же размеров изготовить из алюминия, какая у него будет масса</a:t>
            </a:r>
            <a:r>
              <a:rPr lang="en-US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m</a:t>
            </a:r>
            <a:r>
              <a:rPr lang="en-US" sz="2400" b="1" baseline="-25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323528" y="1556792"/>
          <a:ext cx="1944216" cy="3832078"/>
        </p:xfrm>
        <a:graphic>
          <a:graphicData uri="http://schemas.openxmlformats.org/presentationml/2006/ole">
            <p:oleObj spid="_x0000_s39938" name="Формула" r:id="rId3" imgW="876300" imgH="1727200" progId="Equation.3">
              <p:embed/>
            </p:oleObj>
          </a:graphicData>
        </a:graphic>
      </p:graphicFrame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3563888" y="1628800"/>
          <a:ext cx="1512168" cy="398468"/>
        </p:xfrm>
        <a:graphic>
          <a:graphicData uri="http://schemas.openxmlformats.org/presentationml/2006/ole">
            <p:oleObj spid="_x0000_s39939" name="Формула" r:id="rId4" imgW="672840" imgH="177480" progId="Equation.3">
              <p:embed/>
            </p:oleObj>
          </a:graphicData>
        </a:graphic>
      </p:graphicFrame>
      <p:sp>
        <p:nvSpPr>
          <p:cNvPr id="6" name="Line 10"/>
          <p:cNvSpPr>
            <a:spLocks noChangeShapeType="1"/>
          </p:cNvSpPr>
          <p:nvPr/>
        </p:nvSpPr>
        <p:spPr bwMode="auto">
          <a:xfrm>
            <a:off x="251520" y="4941168"/>
            <a:ext cx="201622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2267744" y="1844824"/>
            <a:ext cx="0" cy="417646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2699792" y="3573016"/>
          <a:ext cx="1152128" cy="961577"/>
        </p:xfrm>
        <a:graphic>
          <a:graphicData uri="http://schemas.openxmlformats.org/presentationml/2006/ole">
            <p:oleObj spid="_x0000_s39940" name="Формула" r:id="rId5" imgW="495085" imgH="431613" progId="Equation.3">
              <p:embed/>
            </p:oleObj>
          </a:graphicData>
        </a:graphic>
      </p:graphicFrame>
      <p:graphicFrame>
        <p:nvGraphicFramePr>
          <p:cNvPr id="77829" name="Object 5"/>
          <p:cNvGraphicFramePr>
            <a:graphicFrameLocks noChangeAspect="1"/>
          </p:cNvGraphicFramePr>
          <p:nvPr/>
        </p:nvGraphicFramePr>
        <p:xfrm>
          <a:off x="4644008" y="3573016"/>
          <a:ext cx="3410967" cy="1171575"/>
        </p:xfrm>
        <a:graphic>
          <a:graphicData uri="http://schemas.openxmlformats.org/presentationml/2006/ole">
            <p:oleObj spid="_x0000_s39941" name="Формула" r:id="rId6" imgW="1663700" imgH="584200" progId="Equation.3">
              <p:embed/>
            </p:oleObj>
          </a:graphicData>
        </a:graphic>
      </p:graphicFrame>
      <p:graphicFrame>
        <p:nvGraphicFramePr>
          <p:cNvPr id="77830" name="Object 6"/>
          <p:cNvGraphicFramePr>
            <a:graphicFrameLocks noChangeAspect="1"/>
          </p:cNvGraphicFramePr>
          <p:nvPr/>
        </p:nvGraphicFramePr>
        <p:xfrm>
          <a:off x="2627784" y="1988840"/>
          <a:ext cx="1368152" cy="1013101"/>
        </p:xfrm>
        <a:graphic>
          <a:graphicData uri="http://schemas.openxmlformats.org/presentationml/2006/ole">
            <p:oleObj spid="_x0000_s39942" name="Формула" r:id="rId7" imgW="558558" imgH="431613" progId="Equation.3">
              <p:embed/>
            </p:oleObj>
          </a:graphicData>
        </a:graphic>
      </p:graphicFrame>
      <p:graphicFrame>
        <p:nvGraphicFramePr>
          <p:cNvPr id="77831" name="Object 7"/>
          <p:cNvGraphicFramePr>
            <a:graphicFrameLocks noChangeAspect="1"/>
          </p:cNvGraphicFramePr>
          <p:nvPr/>
        </p:nvGraphicFramePr>
        <p:xfrm>
          <a:off x="4788024" y="2204864"/>
          <a:ext cx="1799935" cy="576064"/>
        </p:xfrm>
        <a:graphic>
          <a:graphicData uri="http://schemas.openxmlformats.org/presentationml/2006/ole">
            <p:oleObj spid="_x0000_s39943" name="Формула" r:id="rId8" imgW="647419" imgH="215806" progId="Equation.3">
              <p:embed/>
            </p:oleObj>
          </a:graphicData>
        </a:graphic>
      </p:graphicFrame>
      <p:graphicFrame>
        <p:nvGraphicFramePr>
          <p:cNvPr id="77832" name="Object 8"/>
          <p:cNvGraphicFramePr>
            <a:graphicFrameLocks noChangeAspect="1"/>
          </p:cNvGraphicFramePr>
          <p:nvPr/>
        </p:nvGraphicFramePr>
        <p:xfrm>
          <a:off x="7236296" y="3068960"/>
          <a:ext cx="985837" cy="477837"/>
        </p:xfrm>
        <a:graphic>
          <a:graphicData uri="http://schemas.openxmlformats.org/presentationml/2006/ole">
            <p:oleObj spid="_x0000_s39944" name="Формула" r:id="rId9" imgW="444114" imgH="215713" progId="Equation.3">
              <p:embed/>
            </p:oleObj>
          </a:graphicData>
        </a:graphic>
      </p:graphicFrame>
      <p:graphicFrame>
        <p:nvGraphicFramePr>
          <p:cNvPr id="77833" name="Object 9"/>
          <p:cNvGraphicFramePr>
            <a:graphicFrameLocks noChangeAspect="1"/>
          </p:cNvGraphicFramePr>
          <p:nvPr/>
        </p:nvGraphicFramePr>
        <p:xfrm>
          <a:off x="2483768" y="5157192"/>
          <a:ext cx="5187950" cy="877887"/>
        </p:xfrm>
        <a:graphic>
          <a:graphicData uri="http://schemas.openxmlformats.org/presentationml/2006/ole">
            <p:oleObj spid="_x0000_s39945" name="Формула" r:id="rId10" imgW="2235200" imgH="393700" progId="Equation.3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267744" y="3068960"/>
            <a:ext cx="4941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Объёмы веществ одинаковы :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67744" y="4725144"/>
            <a:ext cx="492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Масса алюминиевого чайника: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Object 10"/>
          <p:cNvGraphicFramePr>
            <a:graphicFrameLocks noChangeAspect="1"/>
          </p:cNvGraphicFramePr>
          <p:nvPr/>
        </p:nvGraphicFramePr>
        <p:xfrm>
          <a:off x="5508104" y="6021288"/>
          <a:ext cx="3128962" cy="500062"/>
        </p:xfrm>
        <a:graphic>
          <a:graphicData uri="http://schemas.openxmlformats.org/presentationml/2006/ole">
            <p:oleObj spid="_x0000_s39946" name="Equation" r:id="rId11" imgW="139700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7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7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251520" y="188640"/>
            <a:ext cx="91821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Из 300 см</a:t>
            </a:r>
            <a:r>
              <a:rPr lang="ru-RU" sz="2800" b="1" baseline="30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олова и 100 см</a:t>
            </a:r>
            <a:r>
              <a:rPr lang="ru-RU" sz="2800" b="1" baseline="30000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свинца изготовили сплав. Какова его плотность?</a:t>
            </a:r>
          </a:p>
        </p:txBody>
      </p:sp>
      <p:graphicFrame>
        <p:nvGraphicFramePr>
          <p:cNvPr id="11267" name="Object 5"/>
          <p:cNvGraphicFramePr>
            <a:graphicFrameLocks noChangeAspect="1"/>
          </p:cNvGraphicFramePr>
          <p:nvPr/>
        </p:nvGraphicFramePr>
        <p:xfrm>
          <a:off x="539552" y="1556792"/>
          <a:ext cx="1230312" cy="561975"/>
        </p:xfrm>
        <a:graphic>
          <a:graphicData uri="http://schemas.openxmlformats.org/presentationml/2006/ole">
            <p:oleObj spid="_x0000_s19458" name="Equation" r:id="rId3" imgW="444240" imgH="203040" progId="Equation.DSMT4">
              <p:embed/>
            </p:oleObj>
          </a:graphicData>
        </a:graphic>
      </p:graphicFrame>
      <p:graphicFrame>
        <p:nvGraphicFramePr>
          <p:cNvPr id="11268" name="Object 6"/>
          <p:cNvGraphicFramePr>
            <a:graphicFrameLocks noChangeAspect="1"/>
          </p:cNvGraphicFramePr>
          <p:nvPr/>
        </p:nvGraphicFramePr>
        <p:xfrm>
          <a:off x="251521" y="2145880"/>
          <a:ext cx="1872208" cy="563039"/>
        </p:xfrm>
        <a:graphic>
          <a:graphicData uri="http://schemas.openxmlformats.org/presentationml/2006/ole">
            <p:oleObj spid="_x0000_s19459" name="Equation" r:id="rId4" imgW="761760" imgH="228600" progId="Equation.DSMT4">
              <p:embed/>
            </p:oleObj>
          </a:graphicData>
        </a:graphic>
      </p:graphicFrame>
      <p:graphicFrame>
        <p:nvGraphicFramePr>
          <p:cNvPr id="11269" name="Object 7"/>
          <p:cNvGraphicFramePr>
            <a:graphicFrameLocks noChangeAspect="1"/>
          </p:cNvGraphicFramePr>
          <p:nvPr/>
        </p:nvGraphicFramePr>
        <p:xfrm>
          <a:off x="323528" y="3717032"/>
          <a:ext cx="1919560" cy="577279"/>
        </p:xfrm>
        <a:graphic>
          <a:graphicData uri="http://schemas.openxmlformats.org/presentationml/2006/ole">
            <p:oleObj spid="_x0000_s19460" name="Equation" r:id="rId5" imgW="761760" imgH="228600" progId="Equation.DSMT4">
              <p:embed/>
            </p:oleObj>
          </a:graphicData>
        </a:graphic>
      </p:graphicFrame>
      <p:graphicFrame>
        <p:nvGraphicFramePr>
          <p:cNvPr id="11270" name="Object 8"/>
          <p:cNvGraphicFramePr>
            <a:graphicFrameLocks noChangeAspect="1"/>
          </p:cNvGraphicFramePr>
          <p:nvPr/>
        </p:nvGraphicFramePr>
        <p:xfrm>
          <a:off x="251520" y="2708920"/>
          <a:ext cx="1944216" cy="972822"/>
        </p:xfrm>
        <a:graphic>
          <a:graphicData uri="http://schemas.openxmlformats.org/presentationml/2006/ole">
            <p:oleObj spid="_x0000_s19461" name="Equation" r:id="rId6" imgW="787320" imgH="393480" progId="Equation.DSMT4">
              <p:embed/>
            </p:oleObj>
          </a:graphicData>
        </a:graphic>
      </p:graphicFrame>
      <p:graphicFrame>
        <p:nvGraphicFramePr>
          <p:cNvPr id="11271" name="Object 9"/>
          <p:cNvGraphicFramePr>
            <a:graphicFrameLocks noChangeAspect="1"/>
          </p:cNvGraphicFramePr>
          <p:nvPr/>
        </p:nvGraphicFramePr>
        <p:xfrm>
          <a:off x="323528" y="4365104"/>
          <a:ext cx="1800200" cy="832336"/>
        </p:xfrm>
        <a:graphic>
          <a:graphicData uri="http://schemas.openxmlformats.org/presentationml/2006/ole">
            <p:oleObj spid="_x0000_s19462" name="Equation" r:id="rId7" imgW="850680" imgH="393480" progId="Equation.DSMT4">
              <p:embed/>
            </p:oleObj>
          </a:graphicData>
        </a:graphic>
      </p:graphicFrame>
      <p:sp>
        <p:nvSpPr>
          <p:cNvPr id="11272" name="Line 10"/>
          <p:cNvSpPr>
            <a:spLocks noChangeShapeType="1"/>
          </p:cNvSpPr>
          <p:nvPr/>
        </p:nvSpPr>
        <p:spPr bwMode="auto">
          <a:xfrm>
            <a:off x="2195736" y="1772816"/>
            <a:ext cx="670" cy="4940275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11273" name="Object 12"/>
          <p:cNvGraphicFramePr>
            <a:graphicFrameLocks noChangeAspect="1"/>
          </p:cNvGraphicFramePr>
          <p:nvPr/>
        </p:nvGraphicFramePr>
        <p:xfrm>
          <a:off x="611560" y="5301208"/>
          <a:ext cx="1079500" cy="595313"/>
        </p:xfrm>
        <a:graphic>
          <a:graphicData uri="http://schemas.openxmlformats.org/presentationml/2006/ole">
            <p:oleObj spid="_x0000_s19463" name="Equation" r:id="rId8" imgW="368280" imgH="203040" progId="Equation.DSMT4">
              <p:embed/>
            </p:oleObj>
          </a:graphicData>
        </a:graphic>
      </p:graphicFrame>
      <p:graphicFrame>
        <p:nvGraphicFramePr>
          <p:cNvPr id="11274" name="Object 13"/>
          <p:cNvGraphicFramePr>
            <a:graphicFrameLocks noChangeAspect="1"/>
          </p:cNvGraphicFramePr>
          <p:nvPr/>
        </p:nvGraphicFramePr>
        <p:xfrm>
          <a:off x="2771800" y="1628800"/>
          <a:ext cx="1871662" cy="495300"/>
        </p:xfrm>
        <a:graphic>
          <a:graphicData uri="http://schemas.openxmlformats.org/presentationml/2006/ole">
            <p:oleObj spid="_x0000_s19464" name="Формула" r:id="rId9" imgW="672840" imgH="177480" progId="Equation.3">
              <p:embed/>
            </p:oleObj>
          </a:graphicData>
        </a:graphic>
      </p:graphicFrame>
      <p:graphicFrame>
        <p:nvGraphicFramePr>
          <p:cNvPr id="11275" name="Object 14"/>
          <p:cNvGraphicFramePr>
            <a:graphicFrameLocks noChangeAspect="1"/>
          </p:cNvGraphicFramePr>
          <p:nvPr/>
        </p:nvGraphicFramePr>
        <p:xfrm>
          <a:off x="2411760" y="2060848"/>
          <a:ext cx="1224855" cy="1086047"/>
        </p:xfrm>
        <a:graphic>
          <a:graphicData uri="http://schemas.openxmlformats.org/presentationml/2006/ole">
            <p:oleObj spid="_x0000_s19465" name="Формула" r:id="rId10" imgW="444240" imgH="393480" progId="Equation.3">
              <p:embed/>
            </p:oleObj>
          </a:graphicData>
        </a:graphic>
      </p:graphicFrame>
      <p:graphicFrame>
        <p:nvGraphicFramePr>
          <p:cNvPr id="11276" name="Object 15"/>
          <p:cNvGraphicFramePr>
            <a:graphicFrameLocks noChangeAspect="1"/>
          </p:cNvGraphicFramePr>
          <p:nvPr/>
        </p:nvGraphicFramePr>
        <p:xfrm>
          <a:off x="4355976" y="2348880"/>
          <a:ext cx="2016224" cy="570708"/>
        </p:xfrm>
        <a:graphic>
          <a:graphicData uri="http://schemas.openxmlformats.org/presentationml/2006/ole">
            <p:oleObj spid="_x0000_s19466" name="Формула" r:id="rId11" imgW="761760" imgH="215640" progId="Equation.3">
              <p:embed/>
            </p:oleObj>
          </a:graphicData>
        </a:graphic>
      </p:graphicFrame>
      <p:graphicFrame>
        <p:nvGraphicFramePr>
          <p:cNvPr id="11277" name="Object 16"/>
          <p:cNvGraphicFramePr>
            <a:graphicFrameLocks noChangeAspect="1"/>
          </p:cNvGraphicFramePr>
          <p:nvPr/>
        </p:nvGraphicFramePr>
        <p:xfrm>
          <a:off x="6948264" y="2348880"/>
          <a:ext cx="1872208" cy="591224"/>
        </p:xfrm>
        <a:graphic>
          <a:graphicData uri="http://schemas.openxmlformats.org/presentationml/2006/ole">
            <p:oleObj spid="_x0000_s19467" name="Формула" r:id="rId12" imgW="685800" imgH="215640" progId="Equation.3">
              <p:embed/>
            </p:oleObj>
          </a:graphicData>
        </a:graphic>
      </p:graphicFrame>
      <p:graphicFrame>
        <p:nvGraphicFramePr>
          <p:cNvPr id="11278" name="Object 17"/>
          <p:cNvGraphicFramePr>
            <a:graphicFrameLocks noChangeAspect="1"/>
          </p:cNvGraphicFramePr>
          <p:nvPr/>
        </p:nvGraphicFramePr>
        <p:xfrm>
          <a:off x="2483768" y="3743060"/>
          <a:ext cx="1440160" cy="520557"/>
        </p:xfrm>
        <a:graphic>
          <a:graphicData uri="http://schemas.openxmlformats.org/presentationml/2006/ole">
            <p:oleObj spid="_x0000_s19468" name="Формула" r:id="rId13" imgW="596880" imgH="215640" progId="Equation.3">
              <p:embed/>
            </p:oleObj>
          </a:graphicData>
        </a:graphic>
      </p:graphicFrame>
      <p:graphicFrame>
        <p:nvGraphicFramePr>
          <p:cNvPr id="11279" name="Object 18"/>
          <p:cNvGraphicFramePr>
            <a:graphicFrameLocks noChangeAspect="1"/>
          </p:cNvGraphicFramePr>
          <p:nvPr/>
        </p:nvGraphicFramePr>
        <p:xfrm>
          <a:off x="4716016" y="3645024"/>
          <a:ext cx="3888432" cy="823999"/>
        </p:xfrm>
        <a:graphic>
          <a:graphicData uri="http://schemas.openxmlformats.org/presentationml/2006/ole">
            <p:oleObj spid="_x0000_s19469" name="Формула" r:id="rId14" imgW="1854000" imgH="393480" progId="Equation.3">
              <p:embed/>
            </p:oleObj>
          </a:graphicData>
        </a:graphic>
      </p:graphicFrame>
      <p:graphicFrame>
        <p:nvGraphicFramePr>
          <p:cNvPr id="11280" name="Object 19"/>
          <p:cNvGraphicFramePr>
            <a:graphicFrameLocks noChangeAspect="1"/>
          </p:cNvGraphicFramePr>
          <p:nvPr/>
        </p:nvGraphicFramePr>
        <p:xfrm>
          <a:off x="2411760" y="3140968"/>
          <a:ext cx="4356100" cy="458788"/>
        </p:xfrm>
        <a:graphic>
          <a:graphicData uri="http://schemas.openxmlformats.org/presentationml/2006/ole">
            <p:oleObj spid="_x0000_s19470" name="Формула" r:id="rId15" imgW="1930320" imgH="203040" progId="Equation.3">
              <p:embed/>
            </p:oleObj>
          </a:graphicData>
        </a:graphic>
      </p:graphicFrame>
      <p:graphicFrame>
        <p:nvGraphicFramePr>
          <p:cNvPr id="11281" name="Object 20"/>
          <p:cNvGraphicFramePr>
            <a:graphicFrameLocks noChangeAspect="1"/>
          </p:cNvGraphicFramePr>
          <p:nvPr/>
        </p:nvGraphicFramePr>
        <p:xfrm>
          <a:off x="2483768" y="4437112"/>
          <a:ext cx="1512168" cy="504539"/>
        </p:xfrm>
        <a:graphic>
          <a:graphicData uri="http://schemas.openxmlformats.org/presentationml/2006/ole">
            <p:oleObj spid="_x0000_s19471" name="Формула" r:id="rId16" imgW="647640" imgH="215640" progId="Equation.3">
              <p:embed/>
            </p:oleObj>
          </a:graphicData>
        </a:graphic>
      </p:graphicFrame>
      <p:graphicFrame>
        <p:nvGraphicFramePr>
          <p:cNvPr id="11282" name="Object 21"/>
          <p:cNvGraphicFramePr>
            <a:graphicFrameLocks noChangeAspect="1"/>
          </p:cNvGraphicFramePr>
          <p:nvPr/>
        </p:nvGraphicFramePr>
        <p:xfrm>
          <a:off x="4644008" y="4293096"/>
          <a:ext cx="4032250" cy="785812"/>
        </p:xfrm>
        <a:graphic>
          <a:graphicData uri="http://schemas.openxmlformats.org/presentationml/2006/ole">
            <p:oleObj spid="_x0000_s19472" name="Формула" r:id="rId17" imgW="1892160" imgH="393480" progId="Equation.3">
              <p:embed/>
            </p:oleObj>
          </a:graphicData>
        </a:graphic>
      </p:graphicFrame>
      <p:graphicFrame>
        <p:nvGraphicFramePr>
          <p:cNvPr id="11283" name="Object 22"/>
          <p:cNvGraphicFramePr>
            <a:graphicFrameLocks noChangeAspect="1"/>
          </p:cNvGraphicFramePr>
          <p:nvPr/>
        </p:nvGraphicFramePr>
        <p:xfrm>
          <a:off x="2411760" y="5157192"/>
          <a:ext cx="3744416" cy="390199"/>
        </p:xfrm>
        <a:graphic>
          <a:graphicData uri="http://schemas.openxmlformats.org/presentationml/2006/ole">
            <p:oleObj spid="_x0000_s19473" name="Формула" r:id="rId18" imgW="1701720" imgH="177480" progId="Equation.3">
              <p:embed/>
            </p:oleObj>
          </a:graphicData>
        </a:graphic>
      </p:graphicFrame>
      <p:graphicFrame>
        <p:nvGraphicFramePr>
          <p:cNvPr id="11284" name="Object 23"/>
          <p:cNvGraphicFramePr>
            <a:graphicFrameLocks noChangeAspect="1"/>
          </p:cNvGraphicFramePr>
          <p:nvPr/>
        </p:nvGraphicFramePr>
        <p:xfrm>
          <a:off x="2483768" y="5733256"/>
          <a:ext cx="2736304" cy="778804"/>
        </p:xfrm>
        <a:graphic>
          <a:graphicData uri="http://schemas.openxmlformats.org/presentationml/2006/ole">
            <p:oleObj spid="_x0000_s19474" name="Формула" r:id="rId19" imgW="1384200" imgH="393480" progId="Equation.3">
              <p:embed/>
            </p:oleObj>
          </a:graphicData>
        </a:graphic>
      </p:graphicFrame>
      <p:graphicFrame>
        <p:nvGraphicFramePr>
          <p:cNvPr id="11285" name="Object 24"/>
          <p:cNvGraphicFramePr>
            <a:graphicFrameLocks noChangeAspect="1"/>
          </p:cNvGraphicFramePr>
          <p:nvPr/>
        </p:nvGraphicFramePr>
        <p:xfrm>
          <a:off x="5940152" y="5661248"/>
          <a:ext cx="2916237" cy="885825"/>
        </p:xfrm>
        <a:graphic>
          <a:graphicData uri="http://schemas.openxmlformats.org/presentationml/2006/ole">
            <p:oleObj spid="_x0000_s19475" name="Equation" r:id="rId20" imgW="1295280" imgH="393480" progId="Equation.DSMT4">
              <p:embed/>
            </p:oleObj>
          </a:graphicData>
        </a:graphic>
      </p:graphicFrame>
      <p:sp>
        <p:nvSpPr>
          <p:cNvPr id="11286" name="Line 26"/>
          <p:cNvSpPr>
            <a:spLocks noChangeShapeType="1"/>
          </p:cNvSpPr>
          <p:nvPr/>
        </p:nvSpPr>
        <p:spPr bwMode="auto">
          <a:xfrm>
            <a:off x="179513" y="5229200"/>
            <a:ext cx="2016224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1800" y="1124744"/>
            <a:ext cx="3963136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Проверяем решение!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 animBg="1"/>
      <p:bldP spid="1128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23528" y="1268760"/>
          <a:ext cx="8568952" cy="4229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/>
                <a:gridCol w="4464496"/>
              </a:tblGrid>
              <a:tr h="361785">
                <a:tc>
                  <a:txBody>
                    <a:bodyPr/>
                    <a:lstStyle/>
                    <a:p>
                      <a:r>
                        <a:rPr lang="ru-RU" sz="2300" b="1" dirty="0" smtClean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</a:rPr>
                        <a:t>Вариант № 1</a:t>
                      </a:r>
                      <a:endParaRPr lang="ru-RU" sz="2300" b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3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Вариант №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92911">
                <a:tc>
                  <a:txBody>
                    <a:bodyPr/>
                    <a:lstStyle/>
                    <a:p>
                      <a:r>
                        <a:rPr lang="ru-RU" sz="2300" b="1" dirty="0" smtClean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</a:rPr>
                        <a:t>1. Определить массу мраморной плиты</a:t>
                      </a:r>
                      <a:r>
                        <a:rPr lang="ru-RU" sz="2300" b="1" baseline="0" dirty="0" smtClean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</a:rPr>
                        <a:t> длиной 1м, высотой 0,8 м и толщиной 10 см.</a:t>
                      </a:r>
                      <a:endParaRPr lang="ru-RU" sz="2300" b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3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1.Определите</a:t>
                      </a:r>
                      <a:r>
                        <a:rPr lang="ru-RU" sz="23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массу оконного стекла длиной</a:t>
                      </a:r>
                    </a:p>
                    <a:p>
                      <a:r>
                        <a:rPr lang="ru-RU" sz="23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3 м, высотой 2,5 м и толщиной 0,6 см.</a:t>
                      </a:r>
                      <a:endParaRPr lang="ru-RU" sz="23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36870">
                <a:tc>
                  <a:txBody>
                    <a:bodyPr/>
                    <a:lstStyle/>
                    <a:p>
                      <a:r>
                        <a:rPr lang="ru-RU" sz="2300" b="1" dirty="0" smtClean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</a:rPr>
                        <a:t>2.Стальная отливка объемом</a:t>
                      </a:r>
                      <a:r>
                        <a:rPr lang="ru-RU" sz="2300" b="1" baseline="0" dirty="0" smtClean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</a:rPr>
                        <a:t> 25 дм</a:t>
                      </a:r>
                      <a:r>
                        <a:rPr lang="ru-RU" sz="2300" b="1" baseline="30000" dirty="0" smtClean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ru-RU" sz="2300" b="1" baseline="0" dirty="0" smtClean="0">
                          <a:solidFill>
                            <a:srgbClr val="0000CC"/>
                          </a:solidFill>
                          <a:latin typeface="Arial" pitchFamily="34" charset="0"/>
                          <a:cs typeface="Arial" pitchFamily="34" charset="0"/>
                        </a:rPr>
                        <a:t> имеет массу 156 кг.   Эта отливка сплошная или полая? Определить объем полости.</a:t>
                      </a:r>
                      <a:endParaRPr lang="ru-RU" sz="2300" b="1" dirty="0">
                        <a:solidFill>
                          <a:srgbClr val="0000CC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3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2. Чугунный шар массой </a:t>
                      </a:r>
                    </a:p>
                    <a:p>
                      <a:r>
                        <a:rPr lang="ru-RU" sz="2300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2,8 кг  имеет объем 500</a:t>
                      </a:r>
                      <a:r>
                        <a:rPr lang="ru-RU" sz="23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 см</a:t>
                      </a:r>
                      <a:r>
                        <a:rPr lang="ru-RU" sz="2300" b="1" baseline="300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ru-RU" sz="2300" b="1" baseline="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. Этот шар сплошной или полый? Определить объем полости.</a:t>
                      </a:r>
                      <a:endParaRPr lang="ru-RU" sz="23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23728" y="404664"/>
            <a:ext cx="53308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Самостоятельная работа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5536" y="1268760"/>
            <a:ext cx="820891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kern="10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Расчет массы и объёма  </a:t>
            </a:r>
            <a:r>
              <a:rPr lang="ru-RU" sz="5400" b="1" kern="10" dirty="0" smtClean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тела</a:t>
            </a:r>
            <a:r>
              <a:rPr lang="ru-RU" sz="5400" b="1" kern="10" dirty="0" smtClean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 </a:t>
            </a:r>
            <a:endParaRPr lang="ru-RU" sz="5400" b="1" kern="10" dirty="0">
              <a:ln w="1905">
                <a:solidFill>
                  <a:srgbClr val="800000"/>
                </a:solidFill>
              </a:ln>
              <a:gradFill flip="none" rotWithShape="1">
                <a:gsLst>
                  <a:gs pos="0">
                    <a:srgbClr val="C00000"/>
                  </a:gs>
                  <a:gs pos="4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C00000"/>
                  </a:gs>
                </a:gsLst>
                <a:lin ang="0" scaled="0"/>
                <a:tileRect/>
              </a:gradFill>
              <a:latin typeface="Impact" pitchFamily="34" charset="0"/>
              <a:cs typeface="Arial"/>
            </a:endParaRPr>
          </a:p>
          <a:p>
            <a:pPr algn="ctr"/>
            <a:r>
              <a:rPr lang="ru-RU" sz="5400" b="1" kern="10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по его плотности</a:t>
            </a:r>
            <a:endParaRPr lang="ru-RU" sz="5400" b="1" dirty="0">
              <a:ln w="1905">
                <a:solidFill>
                  <a:srgbClr val="800000"/>
                </a:solidFill>
              </a:ln>
              <a:gradFill flip="none" rotWithShape="1">
                <a:gsLst>
                  <a:gs pos="0">
                    <a:srgbClr val="C00000"/>
                  </a:gs>
                  <a:gs pos="4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C00000"/>
                  </a:gs>
                </a:gsLst>
                <a:lin ang="0" scaled="0"/>
                <a:tileRect/>
              </a:gradFill>
            </a:endParaRPr>
          </a:p>
        </p:txBody>
      </p:sp>
      <p:grpSp>
        <p:nvGrpSpPr>
          <p:cNvPr id="2" name="Группа 13"/>
          <p:cNvGrpSpPr/>
          <p:nvPr/>
        </p:nvGrpSpPr>
        <p:grpSpPr>
          <a:xfrm>
            <a:off x="2339752" y="4077072"/>
            <a:ext cx="4896544" cy="2232248"/>
            <a:chOff x="1619672" y="3645024"/>
            <a:chExt cx="6481539" cy="2592288"/>
          </a:xfrm>
        </p:grpSpPr>
        <p:pic>
          <p:nvPicPr>
            <p:cNvPr id="15" name="Picture 2" descr="vec1"/>
            <p:cNvPicPr>
              <a:picLocks noChangeAspect="1" noChangeArrowheads="1"/>
            </p:cNvPicPr>
            <p:nvPr/>
          </p:nvPicPr>
          <p:blipFill>
            <a:blip r:embed="rId2" cstate="print">
              <a:lum bright="-12000" contrast="40000"/>
            </a:blip>
            <a:srcRect r="1895" b="2068"/>
            <a:stretch>
              <a:fillRect/>
            </a:stretch>
          </p:blipFill>
          <p:spPr bwMode="auto">
            <a:xfrm>
              <a:off x="1619672" y="3645024"/>
              <a:ext cx="2736304" cy="259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3" descr="vec2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40000"/>
            </a:blip>
            <a:srcRect r="-740" b="3001"/>
            <a:stretch>
              <a:fillRect/>
            </a:stretch>
          </p:blipFill>
          <p:spPr bwMode="auto">
            <a:xfrm>
              <a:off x="4427984" y="3645024"/>
              <a:ext cx="3673227" cy="25758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67544" y="548680"/>
            <a:ext cx="88931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Д.з</a:t>
            </a:r>
            <a:r>
              <a:rPr lang="ru-RU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§</a:t>
            </a:r>
            <a:r>
              <a:rPr lang="ru-RU" sz="2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23; упр.8(3,4) Сб. № 218, 219, 223 </a:t>
            </a:r>
            <a:r>
              <a:rPr lang="ru-RU" sz="2800" b="1" dirty="0" err="1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письм</a:t>
            </a:r>
            <a:r>
              <a:rPr lang="ru-RU" sz="2800" b="1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251520" y="1487541"/>
            <a:ext cx="86409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 Масса  </a:t>
            </a:r>
            <a:r>
              <a:rPr lang="ru-RU" sz="2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сплошного  куба, сделанного  из  некоторого  вещества, равна  2,5 кг. Какую  массу  будет  иметь  этот  куб, если  длину  его  ребер  уменьшить в  два  раза? </a:t>
            </a:r>
            <a:r>
              <a:rPr lang="en-US" sz="2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[312,5 г] </a:t>
            </a:r>
            <a:endParaRPr lang="en-US" sz="2400" b="1" dirty="0" smtClean="0">
              <a:solidFill>
                <a:prstClr val="black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</a:pPr>
            <a:r>
              <a:rPr lang="ru-RU" sz="2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 Деревянный  макет  изделия, изготовленный  в  масштабе  1:10, имеет  массу  80 г. Какова  масса  самого  изделия, сделанного  из  стали? Плотность  дерева  400 кг/м</a:t>
            </a:r>
            <a:r>
              <a:rPr lang="ru-RU" sz="2400" b="1" baseline="30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ru-RU" sz="2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плотность  стали  7800 кг/м</a:t>
            </a:r>
            <a:r>
              <a:rPr lang="ru-RU" sz="2400" b="1" baseline="30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</a:t>
            </a:r>
            <a:r>
              <a:rPr lang="ru-RU" sz="2400" b="1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[1560 кг] </a:t>
            </a:r>
            <a:endParaRPr lang="ru-RU" sz="2400" b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836712"/>
            <a:ext cx="58766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Для тех, кто интересуется…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72" name="Object 8"/>
          <p:cNvGraphicFramePr>
            <a:graphicFrameLocks noChangeAspect="1"/>
          </p:cNvGraphicFramePr>
          <p:nvPr/>
        </p:nvGraphicFramePr>
        <p:xfrm>
          <a:off x="395536" y="5877272"/>
          <a:ext cx="1799878" cy="600386"/>
        </p:xfrm>
        <a:graphic>
          <a:graphicData uri="http://schemas.openxmlformats.org/presentationml/2006/ole">
            <p:oleObj spid="_x0000_s11266" name="Формула" r:id="rId3" imgW="685800" imgH="228600" progId="Equation.3">
              <p:embed/>
            </p:oleObj>
          </a:graphicData>
        </a:graphic>
      </p:graphicFrame>
      <p:graphicFrame>
        <p:nvGraphicFramePr>
          <p:cNvPr id="36873" name="Object 9"/>
          <p:cNvGraphicFramePr>
            <a:graphicFrameLocks noChangeAspect="1"/>
          </p:cNvGraphicFramePr>
          <p:nvPr/>
        </p:nvGraphicFramePr>
        <p:xfrm>
          <a:off x="2411760" y="5877272"/>
          <a:ext cx="1794231" cy="588293"/>
        </p:xfrm>
        <a:graphic>
          <a:graphicData uri="http://schemas.openxmlformats.org/presentationml/2006/ole">
            <p:oleObj spid="_x0000_s11267" name="Формула" r:id="rId4" imgW="698400" imgH="228600" progId="Equation.3">
              <p:embed/>
            </p:oleObj>
          </a:graphicData>
        </a:graphic>
      </p:graphicFrame>
      <p:graphicFrame>
        <p:nvGraphicFramePr>
          <p:cNvPr id="36874" name="Object 10"/>
          <p:cNvGraphicFramePr>
            <a:graphicFrameLocks noChangeAspect="1"/>
          </p:cNvGraphicFramePr>
          <p:nvPr/>
        </p:nvGraphicFramePr>
        <p:xfrm>
          <a:off x="6588224" y="2708920"/>
          <a:ext cx="2232248" cy="702849"/>
        </p:xfrm>
        <a:graphic>
          <a:graphicData uri="http://schemas.openxmlformats.org/presentationml/2006/ole">
            <p:oleObj spid="_x0000_s11268" name="Формула" r:id="rId5" imgW="685800" imgH="215640" progId="Equation.3">
              <p:embed/>
            </p:oleObj>
          </a:graphicData>
        </a:graphic>
      </p:graphicFrame>
      <p:graphicFrame>
        <p:nvGraphicFramePr>
          <p:cNvPr id="36875" name="Object 11"/>
          <p:cNvGraphicFramePr>
            <a:graphicFrameLocks noChangeAspect="1"/>
          </p:cNvGraphicFramePr>
          <p:nvPr/>
        </p:nvGraphicFramePr>
        <p:xfrm>
          <a:off x="4499992" y="3861048"/>
          <a:ext cx="4392488" cy="563563"/>
        </p:xfrm>
        <a:graphic>
          <a:graphicData uri="http://schemas.openxmlformats.org/presentationml/2006/ole">
            <p:oleObj spid="_x0000_s11269" name="Equation" r:id="rId6" imgW="1688760" imgH="203040" progId="Equation.DSMT4">
              <p:embed/>
            </p:oleObj>
          </a:graphicData>
        </a:graphic>
      </p:graphicFrame>
      <p:graphicFrame>
        <p:nvGraphicFramePr>
          <p:cNvPr id="36878" name="Object 14"/>
          <p:cNvGraphicFramePr>
            <a:graphicFrameLocks noChangeAspect="1"/>
          </p:cNvGraphicFramePr>
          <p:nvPr/>
        </p:nvGraphicFramePr>
        <p:xfrm>
          <a:off x="4572000" y="2492896"/>
          <a:ext cx="1440160" cy="1274872"/>
        </p:xfrm>
        <a:graphic>
          <a:graphicData uri="http://schemas.openxmlformats.org/presentationml/2006/ole">
            <p:oleObj spid="_x0000_s11270" name="Формула" r:id="rId7" imgW="444240" imgH="393480" progId="Equation.3">
              <p:embed/>
            </p:oleObj>
          </a:graphicData>
        </a:graphic>
      </p:graphicFrame>
      <p:graphicFrame>
        <p:nvGraphicFramePr>
          <p:cNvPr id="36879" name="Object 15"/>
          <p:cNvGraphicFramePr>
            <a:graphicFrameLocks noChangeAspect="1"/>
          </p:cNvGraphicFramePr>
          <p:nvPr/>
        </p:nvGraphicFramePr>
        <p:xfrm>
          <a:off x="4932040" y="4653136"/>
          <a:ext cx="3277317" cy="1080120"/>
        </p:xfrm>
        <a:graphic>
          <a:graphicData uri="http://schemas.openxmlformats.org/presentationml/2006/ole">
            <p:oleObj spid="_x0000_s11271" name="Формула" r:id="rId8" imgW="1193760" imgH="393480" progId="Equation.3">
              <p:embed/>
            </p:oleObj>
          </a:graphicData>
        </a:graphic>
      </p:graphicFrame>
      <p:pic>
        <p:nvPicPr>
          <p:cNvPr id="36881" name="Picture 17"/>
          <p:cNvPicPr>
            <a:picLocks noChangeAspect="1" noChangeArrowheads="1"/>
          </p:cNvPicPr>
          <p:nvPr/>
        </p:nvPicPr>
        <p:blipFill>
          <a:blip r:embed="rId9" cstate="print"/>
          <a:srcRect l="29532" t="16243" r="24400" b="21126"/>
          <a:stretch>
            <a:fillRect/>
          </a:stretch>
        </p:blipFill>
        <p:spPr bwMode="auto">
          <a:xfrm>
            <a:off x="395536" y="1988840"/>
            <a:ext cx="3672408" cy="3804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51520" y="692696"/>
            <a:ext cx="8532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Цилиндр опустили  в мензурку с жидкостью так, как показано на рисунке. Из какого вещества сделан цилиндр?</a:t>
            </a:r>
          </a:p>
          <a:p>
            <a:endParaRPr lang="ru-RU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9642" name="Object 10"/>
          <p:cNvGraphicFramePr>
            <a:graphicFrameLocks noChangeAspect="1"/>
          </p:cNvGraphicFramePr>
          <p:nvPr/>
        </p:nvGraphicFramePr>
        <p:xfrm>
          <a:off x="5436096" y="1988840"/>
          <a:ext cx="1776363" cy="468903"/>
        </p:xfrm>
        <a:graphic>
          <a:graphicData uri="http://schemas.openxmlformats.org/presentationml/2006/ole">
            <p:oleObj spid="_x0000_s11272" name="Equation" r:id="rId10" imgW="672840" imgH="177480" progId="Equation.DSMT4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788024" y="5733256"/>
            <a:ext cx="3685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Плотность 7 г/см</a:t>
            </a:r>
            <a:r>
              <a:rPr lang="ru-RU" sz="2400" b="1" baseline="30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имеет  чугун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1600" y="188640"/>
            <a:ext cx="7546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Повторение темы «Плотность вещества»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537" name="Object 1"/>
          <p:cNvGraphicFramePr>
            <a:graphicFrameLocks noChangeAspect="1"/>
          </p:cNvGraphicFramePr>
          <p:nvPr/>
        </p:nvGraphicFramePr>
        <p:xfrm>
          <a:off x="1043608" y="4581128"/>
          <a:ext cx="1021267" cy="904056"/>
        </p:xfrm>
        <a:graphic>
          <a:graphicData uri="http://schemas.openxmlformats.org/presentationml/2006/ole">
            <p:oleObj spid="_x0000_s47106" name="Формула" r:id="rId4" imgW="444240" imgH="393480" progId="Equation.3">
              <p:embed/>
            </p:oleObj>
          </a:graphicData>
        </a:graphic>
      </p:graphicFrame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" cstate="print"/>
          <a:srcRect l="27873" t="34983" r="53808" b="50609"/>
          <a:stretch>
            <a:fillRect/>
          </a:stretch>
        </p:blipFill>
        <p:spPr bwMode="auto">
          <a:xfrm>
            <a:off x="4644008" y="764704"/>
            <a:ext cx="352839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259632" y="2852936"/>
            <a:ext cx="31402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масса не меняется.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59632" y="3717032"/>
            <a:ext cx="3165034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объём уменьшается</a:t>
            </a:r>
            <a:endParaRPr lang="ru-RU" sz="23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043608" y="6165304"/>
            <a:ext cx="4244688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число молекул не меняется</a:t>
            </a:r>
            <a:endParaRPr lang="ru-RU" sz="23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483768" y="4653136"/>
            <a:ext cx="5112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плотность увеличивается </a:t>
            </a:r>
          </a:p>
          <a:p>
            <a:r>
              <a:rPr lang="ru-RU" sz="23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 счёт уменьшения объёма </a:t>
            </a:r>
            <a:endParaRPr lang="ru-RU" sz="2300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188640"/>
            <a:ext cx="7546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Повторение темы «Плотность вещества»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692696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kern="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 цилиндре под поршнем находится газ. Поршень</a:t>
            </a:r>
          </a:p>
          <a:p>
            <a:r>
              <a:rPr lang="ru-RU" sz="2400" b="1" kern="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начинают осторожно </a:t>
            </a:r>
          </a:p>
          <a:p>
            <a:r>
              <a:rPr lang="ru-RU" sz="2400" b="1" kern="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вдвигать в цилиндр.</a:t>
            </a:r>
          </a:p>
          <a:p>
            <a:endParaRPr lang="ru-RU" sz="24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endParaRPr lang="ru-RU" sz="24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420888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arenR"/>
            </a:pPr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Изменится ли при этом масса газа в цилиндре?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3284984"/>
            <a:ext cx="457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2)  …его объем?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7544" y="4149080"/>
            <a:ext cx="2797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3)  …плотность?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95536" y="5445224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4)  …число частиц (молекул) газа? (газ из цилиндра не вытекает)</a:t>
            </a:r>
            <a:endParaRPr lang="ru-RU" sz="2400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5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3347864" y="1700808"/>
          <a:ext cx="2305050" cy="1849437"/>
        </p:xfrm>
        <a:graphic>
          <a:graphicData uri="http://schemas.openxmlformats.org/presentationml/2006/ole">
            <p:oleObj spid="_x0000_s12290" name="Equation" r:id="rId3" imgW="444240" imgH="393480" progId="Equation.DSMT4">
              <p:embed/>
            </p:oleObj>
          </a:graphicData>
        </a:graphic>
      </p:graphicFrame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1547664" y="4725144"/>
          <a:ext cx="2449512" cy="1017588"/>
        </p:xfrm>
        <a:graphic>
          <a:graphicData uri="http://schemas.openxmlformats.org/presentationml/2006/ole">
            <p:oleObj spid="_x0000_s12291" name="Формула" r:id="rId4" imgW="583920" imgH="203040" progId="Equation.3">
              <p:embed/>
            </p:oleObj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5868144" y="4509120"/>
          <a:ext cx="2160240" cy="1652587"/>
        </p:xfrm>
        <a:graphic>
          <a:graphicData uri="http://schemas.openxmlformats.org/presentationml/2006/ole">
            <p:oleObj spid="_x0000_s12292" name="Формула" r:id="rId5" imgW="444240" imgH="419040" progId="Equation.3">
              <p:embed/>
            </p:oleObj>
          </a:graphicData>
        </a:graphic>
      </p:graphicFrame>
      <p:sp>
        <p:nvSpPr>
          <p:cNvPr id="20496" name="Line 16"/>
          <p:cNvSpPr>
            <a:spLocks noChangeShapeType="1"/>
          </p:cNvSpPr>
          <p:nvPr/>
        </p:nvSpPr>
        <p:spPr bwMode="auto">
          <a:xfrm flipH="1">
            <a:off x="2483768" y="3717032"/>
            <a:ext cx="1080120" cy="864096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5436096" y="3717032"/>
            <a:ext cx="1080120" cy="864096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0466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0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Расчет  массы  и  объёма   </a:t>
            </a:r>
            <a:r>
              <a:rPr lang="ru-RU" sz="3600" b="1" kern="10" dirty="0" smtClean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тела</a:t>
            </a:r>
            <a:r>
              <a:rPr lang="ru-RU" sz="3600" b="1" kern="10" dirty="0" smtClean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 </a:t>
            </a:r>
            <a:endParaRPr lang="ru-RU" sz="3600" b="1" kern="10" dirty="0">
              <a:ln w="1905">
                <a:solidFill>
                  <a:srgbClr val="800000"/>
                </a:solidFill>
              </a:ln>
              <a:gradFill flip="none" rotWithShape="1">
                <a:gsLst>
                  <a:gs pos="0">
                    <a:srgbClr val="C00000"/>
                  </a:gs>
                  <a:gs pos="4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C00000"/>
                  </a:gs>
                </a:gsLst>
                <a:lin ang="0" scaled="0"/>
                <a:tileRect/>
              </a:gradFill>
              <a:latin typeface="Impact" pitchFamily="34" charset="0"/>
              <a:cs typeface="Arial"/>
            </a:endParaRPr>
          </a:p>
          <a:p>
            <a:pPr algn="ctr"/>
            <a:r>
              <a:rPr lang="ru-RU" sz="3600" b="1" kern="10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rgbClr val="C00000"/>
                    </a:gs>
                    <a:gs pos="4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C00000"/>
                    </a:gs>
                  </a:gsLst>
                  <a:lin ang="0" scaled="0"/>
                  <a:tileRect/>
                </a:gradFill>
                <a:latin typeface="Impact" pitchFamily="34" charset="0"/>
                <a:cs typeface="Arial"/>
              </a:rPr>
              <a:t>по  его  плотности</a:t>
            </a:r>
            <a:endParaRPr lang="ru-RU" sz="3600" b="1" dirty="0">
              <a:ln w="1905">
                <a:solidFill>
                  <a:srgbClr val="800000"/>
                </a:solidFill>
              </a:ln>
              <a:gradFill flip="none" rotWithShape="1">
                <a:gsLst>
                  <a:gs pos="0">
                    <a:srgbClr val="C00000"/>
                  </a:gs>
                  <a:gs pos="4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C00000"/>
                  </a:gs>
                </a:gsLst>
                <a:lin ang="0" scaled="0"/>
                <a:tileRect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6" grpId="0" animBg="1"/>
      <p:bldP spid="2049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vec4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t="6813"/>
          <a:stretch>
            <a:fillRect/>
          </a:stretch>
        </p:blipFill>
        <p:spPr bwMode="auto">
          <a:xfrm>
            <a:off x="5436096" y="1916832"/>
            <a:ext cx="3384376" cy="339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51520" y="764704"/>
            <a:ext cx="88924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Медное 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тело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опустили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  в мензурку 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с жидкостью 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так, </a:t>
            </a:r>
            <a:r>
              <a:rPr lang="ru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как </a:t>
            </a:r>
            <a:r>
              <a:rPr lang="ru-RU" sz="2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показано на рисунке. Определите массу медного тела. </a:t>
            </a:r>
          </a:p>
        </p:txBody>
      </p:sp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5436096" y="5445224"/>
          <a:ext cx="1583184" cy="467098"/>
        </p:xfrm>
        <a:graphic>
          <a:graphicData uri="http://schemas.openxmlformats.org/presentationml/2006/ole">
            <p:oleObj spid="_x0000_s37890" name="Формула" r:id="rId4" imgW="774360" imgH="228600" progId="Equation.3">
              <p:embed/>
            </p:oleObj>
          </a:graphicData>
        </a:graphic>
      </p:graphicFrame>
      <p:graphicFrame>
        <p:nvGraphicFramePr>
          <p:cNvPr id="51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590831599"/>
              </p:ext>
            </p:extLst>
          </p:nvPr>
        </p:nvGraphicFramePr>
        <p:xfrm>
          <a:off x="7308304" y="5445225"/>
          <a:ext cx="1584176" cy="478612"/>
        </p:xfrm>
        <a:graphic>
          <a:graphicData uri="http://schemas.openxmlformats.org/presentationml/2006/ole">
            <p:oleObj spid="_x0000_s37891" name="Уравнение" r:id="rId5" imgW="672840" imgH="203040" progId="Equation.3">
              <p:embed/>
            </p:oleObj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1304494"/>
              </p:ext>
            </p:extLst>
          </p:nvPr>
        </p:nvGraphicFramePr>
        <p:xfrm>
          <a:off x="251520" y="2276872"/>
          <a:ext cx="1562100" cy="1800225"/>
        </p:xfrm>
        <a:graphic>
          <a:graphicData uri="http://schemas.openxmlformats.org/presentationml/2006/ole">
            <p:oleObj spid="_x0000_s37892" name="Уравнение" r:id="rId6" imgW="749160" imgH="863280" progId="Equation.3">
              <p:embed/>
            </p:oleObj>
          </a:graphicData>
        </a:graphic>
      </p:graphicFrame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1835696" y="2132856"/>
            <a:ext cx="0" cy="2519363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251520" y="4077072"/>
            <a:ext cx="151288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133" name="Object 13"/>
          <p:cNvGraphicFramePr>
            <a:graphicFrameLocks noChangeAspect="1"/>
          </p:cNvGraphicFramePr>
          <p:nvPr/>
        </p:nvGraphicFramePr>
        <p:xfrm>
          <a:off x="467544" y="4221088"/>
          <a:ext cx="935038" cy="450850"/>
        </p:xfrm>
        <a:graphic>
          <a:graphicData uri="http://schemas.openxmlformats.org/presentationml/2006/ole">
            <p:oleObj spid="_x0000_s37893" name="Формула" r:id="rId7" imgW="368280" imgH="177480" progId="Equation.3">
              <p:embed/>
            </p:oleObj>
          </a:graphicData>
        </a:graphic>
      </p:graphicFrame>
      <p:graphicFrame>
        <p:nvGraphicFramePr>
          <p:cNvPr id="5134" name="Object 14"/>
          <p:cNvGraphicFramePr>
            <a:graphicFrameLocks noChangeAspect="1"/>
          </p:cNvGraphicFramePr>
          <p:nvPr/>
        </p:nvGraphicFramePr>
        <p:xfrm>
          <a:off x="1979712" y="2276872"/>
          <a:ext cx="1296988" cy="377825"/>
        </p:xfrm>
        <a:graphic>
          <a:graphicData uri="http://schemas.openxmlformats.org/presentationml/2006/ole">
            <p:oleObj spid="_x0000_s37894" name="Формула" r:id="rId8" imgW="609480" imgH="177480" progId="Equation.3">
              <p:embed/>
            </p:oleObj>
          </a:graphicData>
        </a:graphic>
      </p:graphicFrame>
      <p:graphicFrame>
        <p:nvGraphicFramePr>
          <p:cNvPr id="5135" name="Object 15"/>
          <p:cNvGraphicFramePr>
            <a:graphicFrameLocks noChangeAspect="1"/>
          </p:cNvGraphicFramePr>
          <p:nvPr/>
        </p:nvGraphicFramePr>
        <p:xfrm>
          <a:off x="2123728" y="2708920"/>
          <a:ext cx="1079500" cy="955675"/>
        </p:xfrm>
        <a:graphic>
          <a:graphicData uri="http://schemas.openxmlformats.org/presentationml/2006/ole">
            <p:oleObj spid="_x0000_s37895" name="Формула" r:id="rId9" imgW="444240" imgH="393480" progId="Equation.3">
              <p:embed/>
            </p:oleObj>
          </a:graphicData>
        </a:graphic>
      </p:graphicFrame>
      <p:graphicFrame>
        <p:nvGraphicFramePr>
          <p:cNvPr id="5136" name="Object 16"/>
          <p:cNvGraphicFramePr>
            <a:graphicFrameLocks noChangeAspect="1"/>
          </p:cNvGraphicFramePr>
          <p:nvPr/>
        </p:nvGraphicFramePr>
        <p:xfrm>
          <a:off x="2051720" y="3789040"/>
          <a:ext cx="1475781" cy="576064"/>
        </p:xfrm>
        <a:graphic>
          <a:graphicData uri="http://schemas.openxmlformats.org/presentationml/2006/ole">
            <p:oleObj spid="_x0000_s37896" name="Формула" r:id="rId10" imgW="520560" imgH="203040" progId="Equation.3">
              <p:embed/>
            </p:oleObj>
          </a:graphicData>
        </a:graphic>
      </p:graphicFrame>
      <p:graphicFrame>
        <p:nvGraphicFramePr>
          <p:cNvPr id="513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17563481"/>
              </p:ext>
            </p:extLst>
          </p:nvPr>
        </p:nvGraphicFramePr>
        <p:xfrm>
          <a:off x="1907703" y="4293096"/>
          <a:ext cx="3651873" cy="864096"/>
        </p:xfrm>
        <a:graphic>
          <a:graphicData uri="http://schemas.openxmlformats.org/presentationml/2006/ole">
            <p:oleObj spid="_x0000_s37897" name="Уравнение" r:id="rId11" imgW="1663560" imgH="393480" progId="Equation.3">
              <p:embed/>
            </p:oleObj>
          </a:graphicData>
        </a:graphic>
      </p:graphicFrame>
      <p:graphicFrame>
        <p:nvGraphicFramePr>
          <p:cNvPr id="5138" name="Object 18"/>
          <p:cNvGraphicFramePr>
            <a:graphicFrameLocks noChangeAspect="1"/>
          </p:cNvGraphicFramePr>
          <p:nvPr/>
        </p:nvGraphicFramePr>
        <p:xfrm>
          <a:off x="1944688" y="5300663"/>
          <a:ext cx="2808287" cy="431800"/>
        </p:xfrm>
        <a:graphic>
          <a:graphicData uri="http://schemas.openxmlformats.org/presentationml/2006/ole">
            <p:oleObj spid="_x0000_s37898" name="Equation" r:id="rId12" imgW="1155600" imgH="177480" progId="Equation.DSMT4">
              <p:embed/>
            </p:oleObj>
          </a:graphicData>
        </a:graphic>
      </p:graphicFrame>
      <p:pic>
        <p:nvPicPr>
          <p:cNvPr id="19458" name="Picture 2" descr="vec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EF6E3"/>
              </a:clrFrom>
              <a:clrTo>
                <a:srgbClr val="FEF6E3">
                  <a:alpha val="0"/>
                </a:srgbClr>
              </a:clrTo>
            </a:clrChange>
            <a:lum contrast="30000"/>
          </a:blip>
          <a:srcRect l="12297" t="34299" r="13834" b="8606"/>
          <a:stretch>
            <a:fillRect/>
          </a:stretch>
        </p:blipFill>
        <p:spPr bwMode="auto">
          <a:xfrm>
            <a:off x="4716016" y="1844824"/>
            <a:ext cx="100806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619672" y="188640"/>
            <a:ext cx="5665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Определение массы вещества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  <p:bldP spid="51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395536" y="3068960"/>
          <a:ext cx="1439862" cy="657225"/>
        </p:xfrm>
        <a:graphic>
          <a:graphicData uri="http://schemas.openxmlformats.org/presentationml/2006/ole">
            <p:oleObj spid="_x0000_s14338" name="Формула" r:id="rId3" imgW="444240" imgH="203040" progId="Equation.3">
              <p:embed/>
            </p:oleObj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827584" y="5085184"/>
          <a:ext cx="944562" cy="455612"/>
        </p:xfrm>
        <a:graphic>
          <a:graphicData uri="http://schemas.openxmlformats.org/presentationml/2006/ole">
            <p:oleObj spid="_x0000_s14339" name="Формула" r:id="rId4" imgW="368280" imgH="177480" progId="Equation.3">
              <p:embed/>
            </p:oleObj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/>
        </p:nvGraphicFramePr>
        <p:xfrm>
          <a:off x="323528" y="3789040"/>
          <a:ext cx="1558925" cy="455613"/>
        </p:xfrm>
        <a:graphic>
          <a:graphicData uri="http://schemas.openxmlformats.org/presentationml/2006/ole">
            <p:oleObj spid="_x0000_s14340" name="Equation" r:id="rId5" imgW="609480" imgH="177480" progId="Equation.DSMT4">
              <p:embed/>
            </p:oleObj>
          </a:graphicData>
        </a:graphic>
      </p:graphicFrame>
      <p:sp>
        <p:nvSpPr>
          <p:cNvPr id="21513" name="Line 9"/>
          <p:cNvSpPr>
            <a:spLocks noChangeShapeType="1"/>
          </p:cNvSpPr>
          <p:nvPr/>
        </p:nvSpPr>
        <p:spPr bwMode="auto">
          <a:xfrm>
            <a:off x="2339752" y="2996952"/>
            <a:ext cx="0" cy="3384376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1514" name="Line 10"/>
          <p:cNvSpPr>
            <a:spLocks noChangeShapeType="1"/>
          </p:cNvSpPr>
          <p:nvPr/>
        </p:nvSpPr>
        <p:spPr bwMode="auto">
          <a:xfrm>
            <a:off x="251520" y="5085184"/>
            <a:ext cx="209073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2843808" y="3140968"/>
          <a:ext cx="2016224" cy="533216"/>
        </p:xfrm>
        <a:graphic>
          <a:graphicData uri="http://schemas.openxmlformats.org/presentationml/2006/ole">
            <p:oleObj spid="_x0000_s14341" name="Формула" r:id="rId6" imgW="672840" imgH="177480" progId="Equation.3">
              <p:embed/>
            </p:oleObj>
          </a:graphicData>
        </a:graphic>
      </p:graphicFrame>
      <p:graphicFrame>
        <p:nvGraphicFramePr>
          <p:cNvPr id="21521" name="Object 17"/>
          <p:cNvGraphicFramePr>
            <a:graphicFrameLocks noChangeAspect="1"/>
          </p:cNvGraphicFramePr>
          <p:nvPr/>
        </p:nvGraphicFramePr>
        <p:xfrm>
          <a:off x="2699792" y="3789040"/>
          <a:ext cx="1331911" cy="1178818"/>
        </p:xfrm>
        <a:graphic>
          <a:graphicData uri="http://schemas.openxmlformats.org/presentationml/2006/ole">
            <p:oleObj spid="_x0000_s14342" name="Формула" r:id="rId7" imgW="444240" imgH="393480" progId="Equation.3">
              <p:embed/>
            </p:oleObj>
          </a:graphicData>
        </a:graphic>
      </p:graphicFrame>
      <p:graphicFrame>
        <p:nvGraphicFramePr>
          <p:cNvPr id="21523" name="Object 19"/>
          <p:cNvGraphicFramePr>
            <a:graphicFrameLocks noChangeAspect="1"/>
          </p:cNvGraphicFramePr>
          <p:nvPr/>
        </p:nvGraphicFramePr>
        <p:xfrm>
          <a:off x="467544" y="5517232"/>
          <a:ext cx="1687512" cy="1106487"/>
        </p:xfrm>
        <a:graphic>
          <a:graphicData uri="http://schemas.openxmlformats.org/presentationml/2006/ole">
            <p:oleObj spid="_x0000_s14343" name="Формула" r:id="rId8" imgW="736560" imgH="482400" progId="Equation.3">
              <p:embed/>
            </p:oleObj>
          </a:graphicData>
        </a:graphic>
      </p:graphicFrame>
      <p:graphicFrame>
        <p:nvGraphicFramePr>
          <p:cNvPr id="21525" name="Object 21"/>
          <p:cNvGraphicFramePr>
            <a:graphicFrameLocks noChangeAspect="1"/>
          </p:cNvGraphicFramePr>
          <p:nvPr/>
        </p:nvGraphicFramePr>
        <p:xfrm>
          <a:off x="323528" y="4149080"/>
          <a:ext cx="1922463" cy="944563"/>
        </p:xfrm>
        <a:graphic>
          <a:graphicData uri="http://schemas.openxmlformats.org/presentationml/2006/ole">
            <p:oleObj spid="_x0000_s14344" name="Формула" r:id="rId9" imgW="799920" imgH="393480" progId="Equation.3">
              <p:embed/>
            </p:oleObj>
          </a:graphicData>
        </a:graphic>
      </p:graphicFrame>
      <p:graphicFrame>
        <p:nvGraphicFramePr>
          <p:cNvPr id="29710" name="Object 14"/>
          <p:cNvGraphicFramePr>
            <a:graphicFrameLocks noChangeAspect="1"/>
          </p:cNvGraphicFramePr>
          <p:nvPr/>
        </p:nvGraphicFramePr>
        <p:xfrm>
          <a:off x="5868144" y="3861048"/>
          <a:ext cx="1296516" cy="1222467"/>
        </p:xfrm>
        <a:graphic>
          <a:graphicData uri="http://schemas.openxmlformats.org/presentationml/2006/ole">
            <p:oleObj spid="_x0000_s14345" name="Формула" r:id="rId10" imgW="444240" imgH="419040" progId="Equation.3">
              <p:embed/>
            </p:oleObj>
          </a:graphicData>
        </a:graphic>
      </p:graphicFrame>
      <p:pic>
        <p:nvPicPr>
          <p:cNvPr id="8205" name="Picture 13" descr="Картинка 11 из 11270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 t="26523"/>
          <a:stretch>
            <a:fillRect/>
          </a:stretch>
        </p:blipFill>
        <p:spPr bwMode="auto">
          <a:xfrm>
            <a:off x="251520" y="908720"/>
            <a:ext cx="3024336" cy="1728192"/>
          </a:xfrm>
          <a:prstGeom prst="rect">
            <a:avLst/>
          </a:prstGeom>
          <a:noFill/>
        </p:spPr>
      </p:pic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3275856" y="908720"/>
            <a:ext cx="61206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7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Человек состоит в зависимости от ​возраста на </a:t>
            </a:r>
            <a:r>
              <a:rPr lang="ru-RU" sz="27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60 </a:t>
            </a:r>
            <a:r>
              <a:rPr lang="ru-RU" sz="27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- 80% из воды. </a:t>
            </a:r>
            <a:r>
              <a:rPr lang="ru-RU" sz="27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Определите </a:t>
            </a:r>
            <a:r>
              <a:rPr lang="ru-RU" sz="27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объём человека массой 40 кг.</a:t>
            </a:r>
          </a:p>
        </p:txBody>
      </p:sp>
      <p:graphicFrame>
        <p:nvGraphicFramePr>
          <p:cNvPr id="2" name="Object 14"/>
          <p:cNvGraphicFramePr>
            <a:graphicFrameLocks noChangeAspect="1"/>
          </p:cNvGraphicFramePr>
          <p:nvPr/>
        </p:nvGraphicFramePr>
        <p:xfrm>
          <a:off x="2627784" y="5085184"/>
          <a:ext cx="2916535" cy="1208691"/>
        </p:xfrm>
        <a:graphic>
          <a:graphicData uri="http://schemas.openxmlformats.org/presentationml/2006/ole">
            <p:oleObj spid="_x0000_s14346" name="Equation" r:id="rId13" imgW="1409400" imgH="583920" progId="Equation.DSMT4">
              <p:embed/>
            </p:oleObj>
          </a:graphicData>
        </a:graphic>
      </p:graphicFrame>
      <p:sp>
        <p:nvSpPr>
          <p:cNvPr id="16" name="AutoShape 29"/>
          <p:cNvSpPr>
            <a:spLocks noChangeArrowheads="1"/>
          </p:cNvSpPr>
          <p:nvPr/>
        </p:nvSpPr>
        <p:spPr bwMode="auto">
          <a:xfrm>
            <a:off x="4427984" y="4365104"/>
            <a:ext cx="1079500" cy="144016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19672" y="260648"/>
            <a:ext cx="5856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Определение объёма вещества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11"/>
          <p:cNvGraphicFramePr>
            <a:graphicFrameLocks noChangeAspect="1"/>
          </p:cNvGraphicFramePr>
          <p:nvPr/>
        </p:nvGraphicFramePr>
        <p:xfrm>
          <a:off x="5580112" y="5301208"/>
          <a:ext cx="939800" cy="423862"/>
        </p:xfrm>
        <a:graphic>
          <a:graphicData uri="http://schemas.openxmlformats.org/presentationml/2006/ole">
            <p:oleObj spid="_x0000_s14347" name="Equation" r:id="rId14" imgW="393480" imgH="177480" progId="Equation.DSMT4">
              <p:embed/>
            </p:oleObj>
          </a:graphicData>
        </a:graphic>
      </p:graphicFrame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5981700" y="6021388"/>
          <a:ext cx="2654300" cy="431800"/>
        </p:xfrm>
        <a:graphic>
          <a:graphicData uri="http://schemas.openxmlformats.org/presentationml/2006/ole">
            <p:oleObj spid="_x0000_s14348" name="Equation" r:id="rId15" imgW="1091880" imgH="177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ChangeArrowheads="1"/>
          </p:cNvSpPr>
          <p:nvPr/>
        </p:nvSpPr>
        <p:spPr bwMode="auto">
          <a:xfrm>
            <a:off x="250825" y="260350"/>
            <a:ext cx="2520950" cy="1800498"/>
          </a:xfrm>
          <a:prstGeom prst="rect">
            <a:avLst/>
          </a:prstGeom>
          <a:solidFill>
            <a:srgbClr val="E1F4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49" name="Oval 11"/>
          <p:cNvSpPr>
            <a:spLocks noChangeArrowheads="1"/>
          </p:cNvSpPr>
          <p:nvPr/>
        </p:nvSpPr>
        <p:spPr bwMode="auto">
          <a:xfrm>
            <a:off x="827088" y="1700213"/>
            <a:ext cx="144462" cy="144462"/>
          </a:xfrm>
          <a:prstGeom prst="ellipse">
            <a:avLst/>
          </a:prstGeom>
          <a:solidFill>
            <a:srgbClr val="33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50" name="Oval 12"/>
          <p:cNvSpPr>
            <a:spLocks noChangeArrowheads="1"/>
          </p:cNvSpPr>
          <p:nvPr/>
        </p:nvSpPr>
        <p:spPr bwMode="auto">
          <a:xfrm>
            <a:off x="1258888" y="184467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51" name="Oval 13"/>
          <p:cNvSpPr>
            <a:spLocks noChangeArrowheads="1"/>
          </p:cNvSpPr>
          <p:nvPr/>
        </p:nvSpPr>
        <p:spPr bwMode="auto">
          <a:xfrm>
            <a:off x="971550" y="1700213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52" name="Oval 14"/>
          <p:cNvSpPr>
            <a:spLocks noChangeArrowheads="1"/>
          </p:cNvSpPr>
          <p:nvPr/>
        </p:nvSpPr>
        <p:spPr bwMode="auto">
          <a:xfrm>
            <a:off x="1116013" y="1700213"/>
            <a:ext cx="142875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53" name="Oval 15"/>
          <p:cNvSpPr>
            <a:spLocks noChangeArrowheads="1"/>
          </p:cNvSpPr>
          <p:nvPr/>
        </p:nvSpPr>
        <p:spPr bwMode="auto">
          <a:xfrm>
            <a:off x="1476375" y="1700213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54" name="Oval 16"/>
          <p:cNvSpPr>
            <a:spLocks noChangeArrowheads="1"/>
          </p:cNvSpPr>
          <p:nvPr/>
        </p:nvSpPr>
        <p:spPr bwMode="auto">
          <a:xfrm>
            <a:off x="1258888" y="1700213"/>
            <a:ext cx="144462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55" name="Text Box 17"/>
          <p:cNvSpPr txBox="1">
            <a:spLocks noChangeArrowheads="1"/>
          </p:cNvSpPr>
          <p:nvPr/>
        </p:nvSpPr>
        <p:spPr bwMode="auto">
          <a:xfrm>
            <a:off x="3275856" y="260648"/>
            <a:ext cx="547211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Определите объем воды,  которая выльется из отливного стакана, если в него опустить свинцовую дробь массой 684 г.</a:t>
            </a:r>
          </a:p>
        </p:txBody>
      </p:sp>
      <p:graphicFrame>
        <p:nvGraphicFramePr>
          <p:cNvPr id="16403" name="Object 19"/>
          <p:cNvGraphicFramePr>
            <a:graphicFrameLocks noChangeAspect="1"/>
          </p:cNvGraphicFramePr>
          <p:nvPr/>
        </p:nvGraphicFramePr>
        <p:xfrm>
          <a:off x="395536" y="2276872"/>
          <a:ext cx="1223962" cy="558800"/>
        </p:xfrm>
        <a:graphic>
          <a:graphicData uri="http://schemas.openxmlformats.org/presentationml/2006/ole">
            <p:oleObj spid="_x0000_s15362" name="Формула" r:id="rId3" imgW="444240" imgH="203040" progId="Equation.3">
              <p:embed/>
            </p:oleObj>
          </a:graphicData>
        </a:graphic>
      </p:graphicFrame>
      <p:graphicFrame>
        <p:nvGraphicFramePr>
          <p:cNvPr id="16404" name="Object 20"/>
          <p:cNvGraphicFramePr>
            <a:graphicFrameLocks noChangeAspect="1"/>
          </p:cNvGraphicFramePr>
          <p:nvPr/>
        </p:nvGraphicFramePr>
        <p:xfrm>
          <a:off x="251520" y="2996952"/>
          <a:ext cx="1655763" cy="561975"/>
        </p:xfrm>
        <a:graphic>
          <a:graphicData uri="http://schemas.openxmlformats.org/presentationml/2006/ole">
            <p:oleObj spid="_x0000_s15363" name="Формула" r:id="rId4" imgW="672840" imgH="228600" progId="Equation.3">
              <p:embed/>
            </p:oleObj>
          </a:graphicData>
        </a:graphic>
      </p:graphicFrame>
      <p:graphicFrame>
        <p:nvGraphicFramePr>
          <p:cNvPr id="16405" name="Object 21"/>
          <p:cNvGraphicFramePr>
            <a:graphicFrameLocks noChangeAspect="1"/>
          </p:cNvGraphicFramePr>
          <p:nvPr/>
        </p:nvGraphicFramePr>
        <p:xfrm>
          <a:off x="251520" y="3501008"/>
          <a:ext cx="1800225" cy="798512"/>
        </p:xfrm>
        <a:graphic>
          <a:graphicData uri="http://schemas.openxmlformats.org/presentationml/2006/ole">
            <p:oleObj spid="_x0000_s15364" name="Формула" r:id="rId5" imgW="888840" imgH="393480" progId="Equation.3">
              <p:embed/>
            </p:oleObj>
          </a:graphicData>
        </a:graphic>
      </p:graphicFrame>
      <p:graphicFrame>
        <p:nvGraphicFramePr>
          <p:cNvPr id="16408" name="Object 24"/>
          <p:cNvGraphicFramePr>
            <a:graphicFrameLocks noChangeAspect="1"/>
          </p:cNvGraphicFramePr>
          <p:nvPr/>
        </p:nvGraphicFramePr>
        <p:xfrm>
          <a:off x="395536" y="4437112"/>
          <a:ext cx="1081087" cy="627063"/>
        </p:xfrm>
        <a:graphic>
          <a:graphicData uri="http://schemas.openxmlformats.org/presentationml/2006/ole">
            <p:oleObj spid="_x0000_s15365" name="Формула" r:id="rId6" imgW="393480" imgH="228600" progId="Equation.3">
              <p:embed/>
            </p:oleObj>
          </a:graphicData>
        </a:graphic>
      </p:graphicFrame>
      <p:graphicFrame>
        <p:nvGraphicFramePr>
          <p:cNvPr id="16409" name="Object 25"/>
          <p:cNvGraphicFramePr>
            <a:graphicFrameLocks noChangeAspect="1"/>
          </p:cNvGraphicFramePr>
          <p:nvPr/>
        </p:nvGraphicFramePr>
        <p:xfrm>
          <a:off x="3275856" y="2276872"/>
          <a:ext cx="1800101" cy="525856"/>
        </p:xfrm>
        <a:graphic>
          <a:graphicData uri="http://schemas.openxmlformats.org/presentationml/2006/ole">
            <p:oleObj spid="_x0000_s15366" name="Формула" r:id="rId7" imgW="609480" imgH="177480" progId="Equation.3">
              <p:embed/>
            </p:oleObj>
          </a:graphicData>
        </a:graphic>
      </p:graphicFrame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2051721" y="2852936"/>
            <a:ext cx="69847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Из стакана выльется объем воды равный </a:t>
            </a:r>
          </a:p>
          <a:p>
            <a:r>
              <a:rPr lang="ru-RU" sz="24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объему свинцовой дроби, опущенной в стакан.</a:t>
            </a:r>
          </a:p>
        </p:txBody>
      </p:sp>
      <p:graphicFrame>
        <p:nvGraphicFramePr>
          <p:cNvPr id="16411" name="Object 27"/>
          <p:cNvGraphicFramePr>
            <a:graphicFrameLocks noChangeAspect="1"/>
          </p:cNvGraphicFramePr>
          <p:nvPr/>
        </p:nvGraphicFramePr>
        <p:xfrm>
          <a:off x="3995936" y="3789040"/>
          <a:ext cx="1439862" cy="665163"/>
        </p:xfrm>
        <a:graphic>
          <a:graphicData uri="http://schemas.openxmlformats.org/presentationml/2006/ole">
            <p:oleObj spid="_x0000_s15367" name="Формула" r:id="rId8" imgW="495000" imgH="228600" progId="Equation.3">
              <p:embed/>
            </p:oleObj>
          </a:graphicData>
        </a:graphic>
      </p:graphicFrame>
      <p:graphicFrame>
        <p:nvGraphicFramePr>
          <p:cNvPr id="16412" name="Object 28"/>
          <p:cNvGraphicFramePr>
            <a:graphicFrameLocks noChangeAspect="1"/>
          </p:cNvGraphicFramePr>
          <p:nvPr/>
        </p:nvGraphicFramePr>
        <p:xfrm>
          <a:off x="2987824" y="4437112"/>
          <a:ext cx="1008063" cy="893763"/>
        </p:xfrm>
        <a:graphic>
          <a:graphicData uri="http://schemas.openxmlformats.org/presentationml/2006/ole">
            <p:oleObj spid="_x0000_s15368" name="Формула" r:id="rId9" imgW="444240" imgH="393480" progId="Equation.3">
              <p:embed/>
            </p:oleObj>
          </a:graphicData>
        </a:graphic>
      </p:graphicFrame>
      <p:sp>
        <p:nvSpPr>
          <p:cNvPr id="16413" name="AutoShape 29"/>
          <p:cNvSpPr>
            <a:spLocks noChangeArrowheads="1"/>
          </p:cNvSpPr>
          <p:nvPr/>
        </p:nvSpPr>
        <p:spPr bwMode="auto">
          <a:xfrm>
            <a:off x="4499992" y="4869160"/>
            <a:ext cx="1079500" cy="144016"/>
          </a:xfrm>
          <a:prstGeom prst="rightArrow">
            <a:avLst>
              <a:gd name="adj1" fmla="val 50000"/>
              <a:gd name="adj2" fmla="val 1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graphicFrame>
        <p:nvGraphicFramePr>
          <p:cNvPr id="16414" name="Object 30"/>
          <p:cNvGraphicFramePr>
            <a:graphicFrameLocks noChangeAspect="1"/>
          </p:cNvGraphicFramePr>
          <p:nvPr/>
        </p:nvGraphicFramePr>
        <p:xfrm>
          <a:off x="6012160" y="4437112"/>
          <a:ext cx="1512887" cy="1095375"/>
        </p:xfrm>
        <a:graphic>
          <a:graphicData uri="http://schemas.openxmlformats.org/presentationml/2006/ole">
            <p:oleObj spid="_x0000_s15369" name="Формула" r:id="rId10" imgW="596880" imgH="431640" progId="Equation.3">
              <p:embed/>
            </p:oleObj>
          </a:graphicData>
        </a:graphic>
      </p:graphicFrame>
      <p:graphicFrame>
        <p:nvGraphicFramePr>
          <p:cNvPr id="16415" name="Object 31"/>
          <p:cNvGraphicFramePr>
            <a:graphicFrameLocks noChangeAspect="1"/>
          </p:cNvGraphicFramePr>
          <p:nvPr/>
        </p:nvGraphicFramePr>
        <p:xfrm>
          <a:off x="2555776" y="5445224"/>
          <a:ext cx="3095625" cy="1187450"/>
        </p:xfrm>
        <a:graphic>
          <a:graphicData uri="http://schemas.openxmlformats.org/presentationml/2006/ole">
            <p:oleObj spid="_x0000_s15370" name="Формула" r:id="rId11" imgW="1523880" imgH="583920" progId="Equation.3">
              <p:embed/>
            </p:oleObj>
          </a:graphicData>
        </a:graphic>
      </p:graphicFrame>
      <p:sp>
        <p:nvSpPr>
          <p:cNvPr id="6167" name="Text Box 32"/>
          <p:cNvSpPr txBox="1">
            <a:spLocks noChangeArrowheads="1"/>
          </p:cNvSpPr>
          <p:nvPr/>
        </p:nvSpPr>
        <p:spPr bwMode="auto">
          <a:xfrm>
            <a:off x="6064250" y="53879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graphicFrame>
        <p:nvGraphicFramePr>
          <p:cNvPr id="16417" name="Object 33"/>
          <p:cNvGraphicFramePr>
            <a:graphicFrameLocks noChangeAspect="1"/>
          </p:cNvGraphicFramePr>
          <p:nvPr/>
        </p:nvGraphicFramePr>
        <p:xfrm>
          <a:off x="6012160" y="5949280"/>
          <a:ext cx="2736850" cy="490538"/>
        </p:xfrm>
        <a:graphic>
          <a:graphicData uri="http://schemas.openxmlformats.org/presentationml/2006/ole">
            <p:oleObj spid="_x0000_s15371" name="Equation" r:id="rId12" imgW="1346040" imgH="241200" progId="Equation.DSMT4">
              <p:embed/>
            </p:oleObj>
          </a:graphicData>
        </a:graphic>
      </p:graphicFrame>
      <p:sp>
        <p:nvSpPr>
          <p:cNvPr id="6169" name="Oval 28"/>
          <p:cNvSpPr>
            <a:spLocks noChangeArrowheads="1"/>
          </p:cNvSpPr>
          <p:nvPr/>
        </p:nvSpPr>
        <p:spPr bwMode="auto">
          <a:xfrm>
            <a:off x="1331913" y="1700213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70" name="Oval 29"/>
          <p:cNvSpPr>
            <a:spLocks noChangeArrowheads="1"/>
          </p:cNvSpPr>
          <p:nvPr/>
        </p:nvSpPr>
        <p:spPr bwMode="auto">
          <a:xfrm>
            <a:off x="755650" y="184467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71" name="Oval 30"/>
          <p:cNvSpPr>
            <a:spLocks noChangeArrowheads="1"/>
          </p:cNvSpPr>
          <p:nvPr/>
        </p:nvSpPr>
        <p:spPr bwMode="auto">
          <a:xfrm>
            <a:off x="1547813" y="184467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72" name="Oval 31"/>
          <p:cNvSpPr>
            <a:spLocks noChangeArrowheads="1"/>
          </p:cNvSpPr>
          <p:nvPr/>
        </p:nvSpPr>
        <p:spPr bwMode="auto">
          <a:xfrm>
            <a:off x="611188" y="177323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73" name="Line 32"/>
          <p:cNvSpPr>
            <a:spLocks noChangeShapeType="1"/>
          </p:cNvSpPr>
          <p:nvPr/>
        </p:nvSpPr>
        <p:spPr bwMode="auto">
          <a:xfrm>
            <a:off x="2051720" y="2204864"/>
            <a:ext cx="0" cy="396044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174" name="Line 33"/>
          <p:cNvSpPr>
            <a:spLocks noChangeShapeType="1"/>
          </p:cNvSpPr>
          <p:nvPr/>
        </p:nvSpPr>
        <p:spPr bwMode="auto">
          <a:xfrm>
            <a:off x="251520" y="4365104"/>
            <a:ext cx="1800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6147" name="Picture 5" descr="Картинка 3 из 5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lum bright="-100000"/>
            <a:grayscl/>
            <a:biLevel thresh="50000"/>
          </a:blip>
          <a:srcRect/>
          <a:stretch>
            <a:fillRect/>
          </a:stretch>
        </p:blipFill>
        <p:spPr bwMode="auto">
          <a:xfrm>
            <a:off x="539750" y="404813"/>
            <a:ext cx="2159000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Oval 9"/>
          <p:cNvSpPr>
            <a:spLocks noChangeArrowheads="1"/>
          </p:cNvSpPr>
          <p:nvPr/>
        </p:nvSpPr>
        <p:spPr bwMode="auto">
          <a:xfrm>
            <a:off x="1907704" y="1700213"/>
            <a:ext cx="649759" cy="72603"/>
          </a:xfrm>
          <a:prstGeom prst="ellipse">
            <a:avLst/>
          </a:prstGeom>
          <a:solidFill>
            <a:srgbClr val="CCE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611188" y="1125538"/>
            <a:ext cx="1081087" cy="358775"/>
          </a:xfrm>
          <a:prstGeom prst="rect">
            <a:avLst/>
          </a:prstGeom>
          <a:solidFill>
            <a:srgbClr val="E1F4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611188" y="549275"/>
            <a:ext cx="0" cy="13668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177" name="Oval 33"/>
          <p:cNvSpPr>
            <a:spLocks noChangeArrowheads="1"/>
          </p:cNvSpPr>
          <p:nvPr/>
        </p:nvSpPr>
        <p:spPr bwMode="auto">
          <a:xfrm>
            <a:off x="611188" y="908050"/>
            <a:ext cx="1081087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178" name="Oval 15"/>
          <p:cNvSpPr>
            <a:spLocks noChangeArrowheads="1"/>
          </p:cNvSpPr>
          <p:nvPr/>
        </p:nvSpPr>
        <p:spPr bwMode="auto">
          <a:xfrm>
            <a:off x="1042988" y="184467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79" name="Oval 15"/>
          <p:cNvSpPr>
            <a:spLocks noChangeArrowheads="1"/>
          </p:cNvSpPr>
          <p:nvPr/>
        </p:nvSpPr>
        <p:spPr bwMode="auto">
          <a:xfrm>
            <a:off x="1403350" y="184467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80" name="Oval 15"/>
          <p:cNvSpPr>
            <a:spLocks noChangeArrowheads="1"/>
          </p:cNvSpPr>
          <p:nvPr/>
        </p:nvSpPr>
        <p:spPr bwMode="auto">
          <a:xfrm>
            <a:off x="1187450" y="184467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  <p:sp>
        <p:nvSpPr>
          <p:cNvPr id="6181" name="Oval 15"/>
          <p:cNvSpPr>
            <a:spLocks noChangeArrowheads="1"/>
          </p:cNvSpPr>
          <p:nvPr/>
        </p:nvSpPr>
        <p:spPr bwMode="auto">
          <a:xfrm>
            <a:off x="900113" y="184467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prstClr val="black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/>
      <p:bldP spid="164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251520" y="116632"/>
            <a:ext cx="842563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itchFamily="34" charset="0"/>
                <a:cs typeface="Arial" pitchFamily="34" charset="0"/>
              </a:rPr>
              <a:t>Цинковый шар при объеме 120 см</a:t>
            </a:r>
            <a:r>
              <a:rPr lang="ru-RU" sz="2800" b="1" baseline="30000" dirty="0">
                <a:latin typeface="Arial" pitchFamily="34" charset="0"/>
                <a:cs typeface="Arial" pitchFamily="34" charset="0"/>
              </a:rPr>
              <a:t>3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имеет массу 710г. Определить объем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полости </a:t>
            </a:r>
            <a:r>
              <a:rPr lang="ru-RU" sz="2800" b="1" dirty="0" smtClean="0">
                <a:latin typeface="Times New Roman"/>
                <a:cs typeface="Times New Roman"/>
              </a:rPr>
              <a:t>∆</a:t>
            </a:r>
            <a:r>
              <a:rPr lang="en-US" sz="2800" b="1" dirty="0" smtClean="0">
                <a:latin typeface="Times New Roman"/>
                <a:cs typeface="Times New Roman"/>
              </a:rPr>
              <a:t>V</a:t>
            </a:r>
            <a:r>
              <a:rPr lang="ru-RU" sz="2800" b="1" dirty="0" smtClean="0"/>
              <a:t>.</a:t>
            </a:r>
            <a:r>
              <a:rPr lang="ru-RU" sz="2400" b="1" dirty="0" smtClean="0">
                <a:solidFill>
                  <a:srgbClr val="0000FF"/>
                </a:solidFill>
                <a:latin typeface="Tahoma" pitchFamily="34" charset="0"/>
              </a:rPr>
              <a:t>  </a:t>
            </a:r>
            <a:endParaRPr lang="ru-RU" sz="2400" b="1" dirty="0">
              <a:solidFill>
                <a:srgbClr val="0000FF"/>
              </a:solidFill>
              <a:latin typeface="Tahoma" pitchFamily="34" charset="0"/>
            </a:endParaRPr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395536" y="1340768"/>
          <a:ext cx="1151359" cy="526259"/>
        </p:xfrm>
        <a:graphic>
          <a:graphicData uri="http://schemas.openxmlformats.org/presentationml/2006/ole">
            <p:oleObj spid="_x0000_s36866" name="Формула" r:id="rId3" imgW="444240" imgH="203040" progId="Equation.3">
              <p:embed/>
            </p:oleObj>
          </a:graphicData>
        </a:graphic>
      </p:graphicFrame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251520" y="1988840"/>
          <a:ext cx="1873250" cy="574675"/>
        </p:xfrm>
        <a:graphic>
          <a:graphicData uri="http://schemas.openxmlformats.org/presentationml/2006/ole">
            <p:oleObj spid="_x0000_s36867" name="Формула" r:id="rId4" imgW="787320" imgH="241200" progId="Equation.3">
              <p:embed/>
            </p:oleObj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251520" y="2636912"/>
          <a:ext cx="1714599" cy="855103"/>
        </p:xfrm>
        <a:graphic>
          <a:graphicData uri="http://schemas.openxmlformats.org/presentationml/2006/ole">
            <p:oleObj spid="_x0000_s36868" name="Формула" r:id="rId5" imgW="787320" imgH="393480" progId="Equation.3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251520" y="3501008"/>
          <a:ext cx="1717675" cy="627062"/>
        </p:xfrm>
        <a:graphic>
          <a:graphicData uri="http://schemas.openxmlformats.org/presentationml/2006/ole">
            <p:oleObj spid="_x0000_s36869" name="Формула" r:id="rId6" imgW="660240" imgH="241200" progId="Equation.3">
              <p:embed/>
            </p:oleObj>
          </a:graphicData>
        </a:graphic>
      </p:graphicFrame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2051720" y="1340768"/>
            <a:ext cx="0" cy="532859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79512" y="4149080"/>
            <a:ext cx="172819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9707" name="Object 11"/>
          <p:cNvGraphicFramePr>
            <a:graphicFrameLocks noChangeAspect="1"/>
          </p:cNvGraphicFramePr>
          <p:nvPr/>
        </p:nvGraphicFramePr>
        <p:xfrm>
          <a:off x="2555875" y="1268413"/>
          <a:ext cx="2016125" cy="531993"/>
        </p:xfrm>
        <a:graphic>
          <a:graphicData uri="http://schemas.openxmlformats.org/presentationml/2006/ole">
            <p:oleObj spid="_x0000_s36870" name="Формула" r:id="rId7" imgW="672840" imgH="177480" progId="Equation.3">
              <p:embed/>
            </p:oleObj>
          </a:graphicData>
        </a:graphic>
      </p:graphicFrame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2339975" y="1700213"/>
          <a:ext cx="1583953" cy="1211673"/>
        </p:xfrm>
        <a:graphic>
          <a:graphicData uri="http://schemas.openxmlformats.org/presentationml/2006/ole">
            <p:oleObj spid="_x0000_s36871" name="Формула" r:id="rId8" imgW="13532760" imgH="9011880" progId="Equation.3">
              <p:embed/>
            </p:oleObj>
          </a:graphicData>
        </a:graphic>
      </p:graphicFrame>
      <p:sp>
        <p:nvSpPr>
          <p:cNvPr id="29709" name="AutoShape 13"/>
          <p:cNvSpPr>
            <a:spLocks noChangeArrowheads="1"/>
          </p:cNvSpPr>
          <p:nvPr/>
        </p:nvSpPr>
        <p:spPr bwMode="auto">
          <a:xfrm>
            <a:off x="4139952" y="2205039"/>
            <a:ext cx="1079748" cy="143842"/>
          </a:xfrm>
          <a:prstGeom prst="rightArrow">
            <a:avLst>
              <a:gd name="adj1" fmla="val 50000"/>
              <a:gd name="adj2" fmla="val 68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graphicFrame>
        <p:nvGraphicFramePr>
          <p:cNvPr id="29710" name="Object 14"/>
          <p:cNvGraphicFramePr>
            <a:graphicFrameLocks noChangeAspect="1"/>
          </p:cNvGraphicFramePr>
          <p:nvPr/>
        </p:nvGraphicFramePr>
        <p:xfrm>
          <a:off x="5508104" y="1772816"/>
          <a:ext cx="1296144" cy="1080715"/>
        </p:xfrm>
        <a:graphic>
          <a:graphicData uri="http://schemas.openxmlformats.org/presentationml/2006/ole">
            <p:oleObj spid="_x0000_s36872" name="Формула" r:id="rId9" imgW="556200" imgH="390960" progId="Equation.3">
              <p:embed/>
            </p:oleObj>
          </a:graphicData>
        </a:graphic>
      </p:graphicFrame>
      <p:graphicFrame>
        <p:nvGraphicFramePr>
          <p:cNvPr id="29711" name="Object 15"/>
          <p:cNvGraphicFramePr>
            <a:graphicFrameLocks noChangeAspect="1"/>
          </p:cNvGraphicFramePr>
          <p:nvPr/>
        </p:nvGraphicFramePr>
        <p:xfrm>
          <a:off x="2267744" y="3429000"/>
          <a:ext cx="2736304" cy="1200886"/>
        </p:xfrm>
        <a:graphic>
          <a:graphicData uri="http://schemas.openxmlformats.org/presentationml/2006/ole">
            <p:oleObj spid="_x0000_s36873" name="Формула" r:id="rId10" imgW="1333440" imgH="583920" progId="Equation.3">
              <p:embed/>
            </p:oleObj>
          </a:graphicData>
        </a:graphic>
      </p:graphicFrame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5148064" y="3501008"/>
            <a:ext cx="33131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- объём </a:t>
            </a:r>
            <a:r>
              <a:rPr lang="ru-RU" sz="2800" b="1" i="1" dirty="0" smtClean="0">
                <a:latin typeface="Times New Roman" pitchFamily="18" charset="0"/>
              </a:rPr>
              <a:t>цинка</a:t>
            </a:r>
            <a:endParaRPr lang="ru-RU" sz="2800" b="1" i="1" dirty="0">
              <a:latin typeface="Times New Roman" pitchFamily="18" charset="0"/>
            </a:endParaRPr>
          </a:p>
        </p:txBody>
      </p:sp>
      <p:graphicFrame>
        <p:nvGraphicFramePr>
          <p:cNvPr id="29713" name="Object 17"/>
          <p:cNvGraphicFramePr>
            <a:graphicFrameLocks noChangeAspect="1"/>
          </p:cNvGraphicFramePr>
          <p:nvPr/>
        </p:nvGraphicFramePr>
        <p:xfrm>
          <a:off x="2483768" y="4653136"/>
          <a:ext cx="1152525" cy="592137"/>
        </p:xfrm>
        <a:graphic>
          <a:graphicData uri="http://schemas.openxmlformats.org/presentationml/2006/ole">
            <p:oleObj spid="_x0000_s36874" name="Формула" r:id="rId11" imgW="13532760" imgH="5229000" progId="Equation.3">
              <p:embed/>
            </p:oleObj>
          </a:graphicData>
        </a:graphic>
      </p:graphicFrame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3707904" y="4725144"/>
            <a:ext cx="4968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>
                <a:solidFill>
                  <a:srgbClr val="CC0000"/>
                </a:solidFill>
                <a:latin typeface="Times New Roman" pitchFamily="18" charset="0"/>
              </a:rPr>
              <a:t>- шар имеет полость</a:t>
            </a:r>
          </a:p>
        </p:txBody>
      </p:sp>
      <p:graphicFrame>
        <p:nvGraphicFramePr>
          <p:cNvPr id="9233" name="Object 1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6875" name="Формула" r:id="rId12" imgW="114120" imgH="215640" progId="Equation.3">
              <p:embed/>
            </p:oleObj>
          </a:graphicData>
        </a:graphic>
      </p:graphicFrame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2051720" y="5373216"/>
            <a:ext cx="39608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dirty="0">
                <a:latin typeface="Times New Roman" pitchFamily="18" charset="0"/>
              </a:rPr>
              <a:t>Объём полости:</a:t>
            </a:r>
          </a:p>
        </p:txBody>
      </p:sp>
      <p:graphicFrame>
        <p:nvGraphicFramePr>
          <p:cNvPr id="29717" name="Object 21"/>
          <p:cNvGraphicFramePr>
            <a:graphicFrameLocks noChangeAspect="1"/>
          </p:cNvGraphicFramePr>
          <p:nvPr/>
        </p:nvGraphicFramePr>
        <p:xfrm>
          <a:off x="4788024" y="5445224"/>
          <a:ext cx="4176464" cy="453697"/>
        </p:xfrm>
        <a:graphic>
          <a:graphicData uri="http://schemas.openxmlformats.org/presentationml/2006/ole">
            <p:oleObj spid="_x0000_s36876" name="Формула" r:id="rId13" imgW="1942920" imgH="203040" progId="Equation.3">
              <p:embed/>
            </p:oleObj>
          </a:graphicData>
        </a:graphic>
      </p:graphicFrame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2771800" y="6093296"/>
            <a:ext cx="50145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CC0000"/>
                </a:solidFill>
                <a:latin typeface="Times New Roman" pitchFamily="18" charset="0"/>
              </a:rPr>
              <a:t>Ответ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 pitchFamily="18" charset="0"/>
              </a:rPr>
              <a:t>: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объём полости 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/>
                <a:cs typeface="Times New Roman"/>
              </a:rPr>
              <a:t>∆</a:t>
            </a:r>
            <a:r>
              <a:rPr lang="en-US" sz="2400" b="1" i="1" dirty="0" smtClean="0">
                <a:solidFill>
                  <a:srgbClr val="CC0000"/>
                </a:solidFill>
                <a:latin typeface="Times New Roman"/>
                <a:cs typeface="Times New Roman"/>
              </a:rPr>
              <a:t>V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i="1" dirty="0" smtClean="0">
                <a:solidFill>
                  <a:srgbClr val="CC0000"/>
                </a:solidFill>
                <a:latin typeface="Times New Roman"/>
                <a:cs typeface="Times New Roman"/>
              </a:rPr>
              <a:t>=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lang="en-US" sz="2400" b="1" i="1" dirty="0" smtClean="0">
                <a:solidFill>
                  <a:srgbClr val="CC0000"/>
                </a:solidFill>
                <a:latin typeface="Times New Roman"/>
                <a:cs typeface="Times New Roman"/>
              </a:rPr>
              <a:t>20c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/>
                <a:cs typeface="Times New Roman"/>
              </a:rPr>
              <a:t>м</a:t>
            </a:r>
            <a:r>
              <a:rPr lang="ru-RU" sz="2400" b="1" i="1" baseline="30000" dirty="0" smtClean="0">
                <a:solidFill>
                  <a:srgbClr val="CC0000"/>
                </a:solidFill>
                <a:latin typeface="Times New Roman"/>
                <a:cs typeface="Times New Roman"/>
              </a:rPr>
              <a:t>3</a:t>
            </a:r>
            <a:r>
              <a:rPr lang="ru-RU" sz="2400" b="1" i="1" dirty="0" smtClean="0"/>
              <a:t> </a:t>
            </a:r>
            <a:endParaRPr lang="ru-RU" sz="2400" b="1" i="1" dirty="0">
              <a:latin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9239" name="Object 23"/>
          <p:cNvGraphicFramePr>
            <a:graphicFrameLocks noChangeAspect="1"/>
          </p:cNvGraphicFramePr>
          <p:nvPr/>
        </p:nvGraphicFramePr>
        <p:xfrm>
          <a:off x="467544" y="4293096"/>
          <a:ext cx="1368152" cy="517459"/>
        </p:xfrm>
        <a:graphic>
          <a:graphicData uri="http://schemas.openxmlformats.org/presentationml/2006/ole">
            <p:oleObj spid="_x0000_s36878" name="Формула" r:id="rId14" imgW="469800" imgH="177480" progId="Equation.3">
              <p:embed/>
            </p:oleObj>
          </a:graphicData>
        </a:graphic>
      </p:graphicFrame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2195736" y="2852936"/>
            <a:ext cx="65527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</a:rPr>
              <a:t>Если бы шар был сплошным</a:t>
            </a:r>
            <a:r>
              <a:rPr lang="ru-RU" sz="3200" b="1" i="1" dirty="0" smtClean="0">
                <a:latin typeface="Times New Roman" pitchFamily="18" charset="0"/>
              </a:rPr>
              <a:t>:</a:t>
            </a:r>
            <a:endParaRPr lang="ru-RU" sz="3200" b="1" i="1" dirty="0">
              <a:latin typeface="Times New Roman" pitchFamily="18" charset="0"/>
            </a:endParaRPr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251520" y="4797152"/>
            <a:ext cx="17281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i="1" dirty="0" smtClean="0">
                <a:latin typeface="Times New Roman" pitchFamily="18" charset="0"/>
              </a:rPr>
              <a:t>(объём полости)</a:t>
            </a:r>
            <a:endParaRPr lang="ru-RU" sz="2800" i="1" dirty="0">
              <a:latin typeface="Times New Roman" pitchFamily="18" charset="0"/>
            </a:endParaRPr>
          </a:p>
        </p:txBody>
      </p:sp>
      <p:pic>
        <p:nvPicPr>
          <p:cNvPr id="26" name="Picture 35"/>
          <p:cNvPicPr>
            <a:picLocks noChangeAspect="1" noChangeArrowheads="1"/>
          </p:cNvPicPr>
          <p:nvPr/>
        </p:nvPicPr>
        <p:blipFill>
          <a:blip r:embed="rId15" cstate="print"/>
          <a:srcRect l="70087" t="25900" r="18889" b="53100"/>
          <a:stretch>
            <a:fillRect/>
          </a:stretch>
        </p:blipFill>
        <p:spPr bwMode="auto">
          <a:xfrm>
            <a:off x="7164288" y="1340768"/>
            <a:ext cx="127694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 animBg="1"/>
      <p:bldP spid="29706" grpId="0" animBg="1"/>
      <p:bldP spid="29709" grpId="0" animBg="1"/>
      <p:bldP spid="29712" grpId="0"/>
      <p:bldP spid="29714" grpId="0"/>
      <p:bldP spid="29716" grpId="0"/>
      <p:bldP spid="29721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323528" y="188640"/>
            <a:ext cx="648072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3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Масса полого свинцового шара равна </a:t>
            </a:r>
          </a:p>
          <a:p>
            <a:r>
              <a:rPr lang="ru-RU" sz="23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3,39 кг, (см. рисунок). Объём полости равен 0,2 л. Определите наружный </a:t>
            </a:r>
          </a:p>
          <a:p>
            <a:r>
              <a:rPr lang="ru-RU" sz="23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объём шара. Плотность свинца 11,3 г/см</a:t>
            </a:r>
            <a:r>
              <a:rPr lang="ru-RU" sz="2300" b="1" baseline="300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3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.  </a:t>
            </a:r>
            <a:endParaRPr lang="ru-RU" sz="23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323528" y="2276872"/>
          <a:ext cx="1151359" cy="526259"/>
        </p:xfrm>
        <a:graphic>
          <a:graphicData uri="http://schemas.openxmlformats.org/presentationml/2006/ole">
            <p:oleObj spid="_x0000_s38914" name="Equation" r:id="rId3" imgW="444240" imgH="203040" progId="Equation.DSMT4">
              <p:embed/>
            </p:oleObj>
          </a:graphicData>
        </a:graphic>
      </p:graphicFrame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395536" y="3717032"/>
          <a:ext cx="1803400" cy="561975"/>
        </p:xfrm>
        <a:graphic>
          <a:graphicData uri="http://schemas.openxmlformats.org/presentationml/2006/ole">
            <p:oleObj spid="_x0000_s38915" name="Equation" r:id="rId4" imgW="761669" imgH="241195" progId="Equation.DSMT4">
              <p:embed/>
            </p:oleObj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251520" y="2852936"/>
          <a:ext cx="1936750" cy="850900"/>
        </p:xfrm>
        <a:graphic>
          <a:graphicData uri="http://schemas.openxmlformats.org/presentationml/2006/ole">
            <p:oleObj spid="_x0000_s38916" name="Equation" r:id="rId5" imgW="888614" imgH="393529" progId="Equation.DSMT4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323528" y="4293096"/>
          <a:ext cx="1854200" cy="533400"/>
        </p:xfrm>
        <a:graphic>
          <a:graphicData uri="http://schemas.openxmlformats.org/presentationml/2006/ole">
            <p:oleObj spid="_x0000_s38917" name="Equation" r:id="rId6" imgW="774364" imgH="228501" progId="Equation.DSMT4">
              <p:embed/>
            </p:oleObj>
          </a:graphicData>
        </a:graphic>
      </p:graphicFrame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2267744" y="2348880"/>
            <a:ext cx="0" cy="381642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79512" y="4941168"/>
            <a:ext cx="208823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9707" name="Object 11"/>
          <p:cNvGraphicFramePr>
            <a:graphicFrameLocks noChangeAspect="1"/>
          </p:cNvGraphicFramePr>
          <p:nvPr/>
        </p:nvGraphicFramePr>
        <p:xfrm>
          <a:off x="2699792" y="2348880"/>
          <a:ext cx="1910254" cy="504056"/>
        </p:xfrm>
        <a:graphic>
          <a:graphicData uri="http://schemas.openxmlformats.org/presentationml/2006/ole">
            <p:oleObj spid="_x0000_s38918" name="Equation" r:id="rId7" imgW="672840" imgH="177480" progId="Equation.DSMT4">
              <p:embed/>
            </p:oleObj>
          </a:graphicData>
        </a:graphic>
      </p:graphicFrame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2699792" y="3789040"/>
          <a:ext cx="1300906" cy="864096"/>
        </p:xfrm>
        <a:graphic>
          <a:graphicData uri="http://schemas.openxmlformats.org/presentationml/2006/ole">
            <p:oleObj spid="_x0000_s38919" name="Формула" r:id="rId8" imgW="622030" imgH="431613" progId="Equation.3">
              <p:embed/>
            </p:oleObj>
          </a:graphicData>
        </a:graphic>
      </p:graphicFrame>
      <p:sp>
        <p:nvSpPr>
          <p:cNvPr id="29709" name="AutoShape 13"/>
          <p:cNvSpPr>
            <a:spLocks noChangeArrowheads="1"/>
          </p:cNvSpPr>
          <p:nvPr/>
        </p:nvSpPr>
        <p:spPr bwMode="auto">
          <a:xfrm>
            <a:off x="4572000" y="4005064"/>
            <a:ext cx="1080120" cy="144016"/>
          </a:xfrm>
          <a:prstGeom prst="rightArrow">
            <a:avLst>
              <a:gd name="adj1" fmla="val 50000"/>
              <a:gd name="adj2" fmla="val 685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ahoma" pitchFamily="34" charset="0"/>
            </a:endParaRPr>
          </a:p>
        </p:txBody>
      </p:sp>
      <p:graphicFrame>
        <p:nvGraphicFramePr>
          <p:cNvPr id="29711" name="Object 15"/>
          <p:cNvGraphicFramePr>
            <a:graphicFrameLocks noChangeAspect="1"/>
          </p:cNvGraphicFramePr>
          <p:nvPr/>
        </p:nvGraphicFramePr>
        <p:xfrm>
          <a:off x="5148064" y="4581128"/>
          <a:ext cx="2880320" cy="1134303"/>
        </p:xfrm>
        <a:graphic>
          <a:graphicData uri="http://schemas.openxmlformats.org/presentationml/2006/ole">
            <p:oleObj spid="_x0000_s38920" name="Формула" r:id="rId9" imgW="1485255" imgH="583947" progId="Equation.3">
              <p:embed/>
            </p:oleObj>
          </a:graphicData>
        </a:graphic>
      </p:graphicFrame>
      <p:graphicFrame>
        <p:nvGraphicFramePr>
          <p:cNvPr id="9233" name="Object 1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38921" name="Формула" r:id="rId10" imgW="114120" imgH="215640" progId="Equation.3">
              <p:embed/>
            </p:oleObj>
          </a:graphicData>
        </a:graphic>
      </p:graphicFrame>
      <p:graphicFrame>
        <p:nvGraphicFramePr>
          <p:cNvPr id="29717" name="Object 21"/>
          <p:cNvGraphicFramePr>
            <a:graphicFrameLocks noChangeAspect="1"/>
          </p:cNvGraphicFramePr>
          <p:nvPr/>
        </p:nvGraphicFramePr>
        <p:xfrm>
          <a:off x="2699792" y="5661248"/>
          <a:ext cx="4230687" cy="511175"/>
        </p:xfrm>
        <a:graphic>
          <a:graphicData uri="http://schemas.openxmlformats.org/presentationml/2006/ole">
            <p:oleObj spid="_x0000_s38922" name="Формула" r:id="rId11" imgW="1968500" imgH="228600" progId="Equation.3">
              <p:embed/>
            </p:oleObj>
          </a:graphicData>
        </a:graphic>
      </p:graphicFrame>
      <p:sp>
        <p:nvSpPr>
          <p:cNvPr id="29721" name="Text Box 25"/>
          <p:cNvSpPr txBox="1">
            <a:spLocks noChangeArrowheads="1"/>
          </p:cNvSpPr>
          <p:nvPr/>
        </p:nvSpPr>
        <p:spPr bwMode="auto">
          <a:xfrm>
            <a:off x="2555776" y="6093296"/>
            <a:ext cx="55242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CC0000"/>
                </a:solidFill>
                <a:latin typeface="Times New Roman" pitchFamily="18" charset="0"/>
              </a:rPr>
              <a:t>Ответ: 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 pitchFamily="18" charset="0"/>
              </a:rPr>
              <a:t>наружный объём шара </a:t>
            </a:r>
            <a:r>
              <a:rPr lang="ru-RU" sz="24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500см</a:t>
            </a:r>
            <a:r>
              <a:rPr lang="ru-RU" sz="2400" b="1" i="1" baseline="30000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/>
              <a:t> </a:t>
            </a:r>
            <a:endParaRPr lang="ru-RU" sz="2400" b="1" i="1" dirty="0">
              <a:latin typeface="Times New Roman" pitchFamily="18" charset="0"/>
              <a:cs typeface="Tahoma" pitchFamily="34" charset="0"/>
            </a:endParaRPr>
          </a:p>
        </p:txBody>
      </p:sp>
      <p:graphicFrame>
        <p:nvGraphicFramePr>
          <p:cNvPr id="9239" name="Object 23"/>
          <p:cNvGraphicFramePr>
            <a:graphicFrameLocks noChangeAspect="1"/>
          </p:cNvGraphicFramePr>
          <p:nvPr/>
        </p:nvGraphicFramePr>
        <p:xfrm>
          <a:off x="395536" y="5013176"/>
          <a:ext cx="1138237" cy="617538"/>
        </p:xfrm>
        <a:graphic>
          <a:graphicData uri="http://schemas.openxmlformats.org/presentationml/2006/ole">
            <p:oleObj spid="_x0000_s38923" name="Equation" r:id="rId12" imgW="393359" imgH="215713" progId="Equation.DSMT4">
              <p:embed/>
            </p:oleObj>
          </a:graphicData>
        </a:graphic>
      </p:graphicFrame>
      <p:graphicFrame>
        <p:nvGraphicFramePr>
          <p:cNvPr id="15403" name="Object 43"/>
          <p:cNvGraphicFramePr>
            <a:graphicFrameLocks noChangeAspect="1"/>
          </p:cNvGraphicFramePr>
          <p:nvPr/>
        </p:nvGraphicFramePr>
        <p:xfrm>
          <a:off x="6372200" y="2996952"/>
          <a:ext cx="2203450" cy="654050"/>
        </p:xfrm>
        <a:graphic>
          <a:graphicData uri="http://schemas.openxmlformats.org/presentationml/2006/ole">
            <p:oleObj spid="_x0000_s38925" name="Формула" r:id="rId13" imgW="761669" imgH="228501" progId="Equation.3">
              <p:embed/>
            </p:oleObj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411760" y="3068960"/>
            <a:ext cx="3851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Наружный объём шара: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404" name="Object 44"/>
          <p:cNvGraphicFramePr>
            <a:graphicFrameLocks noChangeAspect="1"/>
          </p:cNvGraphicFramePr>
          <p:nvPr/>
        </p:nvGraphicFramePr>
        <p:xfrm>
          <a:off x="6012160" y="3717032"/>
          <a:ext cx="1246187" cy="863600"/>
        </p:xfrm>
        <a:graphic>
          <a:graphicData uri="http://schemas.openxmlformats.org/presentationml/2006/ole">
            <p:oleObj spid="_x0000_s38926" name="Формула" r:id="rId14" imgW="596900" imgH="431800" progId="Equation.3">
              <p:embed/>
            </p:oleObj>
          </a:graphicData>
        </a:graphic>
      </p:graphicFrame>
      <p:grpSp>
        <p:nvGrpSpPr>
          <p:cNvPr id="24" name="Группа 23"/>
          <p:cNvGrpSpPr/>
          <p:nvPr/>
        </p:nvGrpSpPr>
        <p:grpSpPr>
          <a:xfrm>
            <a:off x="7020272" y="332656"/>
            <a:ext cx="1817687" cy="2303313"/>
            <a:chOff x="6948264" y="764704"/>
            <a:chExt cx="1817687" cy="2303313"/>
          </a:xfrm>
        </p:grpSpPr>
        <p:pic>
          <p:nvPicPr>
            <p:cNvPr id="26" name="Picture 35"/>
            <p:cNvPicPr>
              <a:picLocks noChangeAspect="1" noChangeArrowheads="1"/>
            </p:cNvPicPr>
            <p:nvPr/>
          </p:nvPicPr>
          <p:blipFill>
            <a:blip r:embed="rId15" cstate="print"/>
            <a:srcRect l="70087" t="25900" r="20596" b="53100"/>
            <a:stretch>
              <a:fillRect/>
            </a:stretch>
          </p:blipFill>
          <p:spPr bwMode="auto">
            <a:xfrm>
              <a:off x="6948264" y="764704"/>
              <a:ext cx="1368152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5402" name="Object 42"/>
            <p:cNvGraphicFramePr>
              <a:graphicFrameLocks noChangeAspect="1"/>
            </p:cNvGraphicFramePr>
            <p:nvPr/>
          </p:nvGraphicFramePr>
          <p:xfrm>
            <a:off x="7380312" y="1052736"/>
            <a:ext cx="360363" cy="511175"/>
          </p:xfrm>
          <a:graphic>
            <a:graphicData uri="http://schemas.openxmlformats.org/presentationml/2006/ole">
              <p:oleObj spid="_x0000_s38924" name="Формула" r:id="rId16" imgW="152268" imgH="215713" progId="Equation.3">
                <p:embed/>
              </p:oleObj>
            </a:graphicData>
          </a:graphic>
        </p:graphicFrame>
        <p:graphicFrame>
          <p:nvGraphicFramePr>
            <p:cNvPr id="15405" name="Object 45"/>
            <p:cNvGraphicFramePr>
              <a:graphicFrameLocks noChangeAspect="1"/>
            </p:cNvGraphicFramePr>
            <p:nvPr/>
          </p:nvGraphicFramePr>
          <p:xfrm>
            <a:off x="6948264" y="2348880"/>
            <a:ext cx="1817687" cy="719137"/>
          </p:xfrm>
          <a:graphic>
            <a:graphicData uri="http://schemas.openxmlformats.org/presentationml/2006/ole">
              <p:oleObj spid="_x0000_s38927" name="Формула" r:id="rId17" imgW="1015559" imgH="406224" progId="Equation.3">
                <p:embed/>
              </p:oleObj>
            </a:graphicData>
          </a:graphic>
        </p:graphicFrame>
      </p:grpSp>
      <p:sp>
        <p:nvSpPr>
          <p:cNvPr id="34" name="TextBox 33"/>
          <p:cNvSpPr txBox="1"/>
          <p:nvPr/>
        </p:nvSpPr>
        <p:spPr>
          <a:xfrm>
            <a:off x="2483768" y="4725144"/>
            <a:ext cx="2521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Объём свинца: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536" y="1700808"/>
            <a:ext cx="3963136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Проверяем решение!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 animBg="1"/>
      <p:bldP spid="29706" grpId="0" animBg="1"/>
      <p:bldP spid="29709" grpId="0" animBg="1"/>
      <p:bldP spid="29721" grpId="0"/>
      <p:bldP spid="31" grpId="0"/>
      <p:bldP spid="34" grpId="0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578</Words>
  <Application>Microsoft Office PowerPoint</Application>
  <PresentationFormat>Экран (4:3)</PresentationFormat>
  <Paragraphs>78</Paragraphs>
  <Slides>16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1_Тема Office</vt:lpstr>
      <vt:lpstr>Формула</vt:lpstr>
      <vt:lpstr>Equation</vt:lpstr>
      <vt:lpstr>Уравнение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 Гончарова</dc:creator>
  <cp:lastModifiedBy>Лариса Гончарова</cp:lastModifiedBy>
  <cp:revision>10</cp:revision>
  <dcterms:created xsi:type="dcterms:W3CDTF">2018-11-29T17:30:12Z</dcterms:created>
  <dcterms:modified xsi:type="dcterms:W3CDTF">2018-12-14T08:16:09Z</dcterms:modified>
</cp:coreProperties>
</file>