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58" r:id="rId4"/>
    <p:sldId id="261" r:id="rId5"/>
    <p:sldId id="262" r:id="rId6"/>
    <p:sldId id="273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8" r:id="rId17"/>
    <p:sldId id="280" r:id="rId18"/>
    <p:sldId id="285" r:id="rId19"/>
    <p:sldId id="286" r:id="rId20"/>
    <p:sldId id="287" r:id="rId21"/>
    <p:sldId id="288" r:id="rId22"/>
    <p:sldId id="289" r:id="rId23"/>
    <p:sldId id="290" r:id="rId24"/>
    <p:sldId id="281" r:id="rId25"/>
    <p:sldId id="279" r:id="rId26"/>
    <p:sldId id="282" r:id="rId27"/>
    <p:sldId id="283" r:id="rId28"/>
    <p:sldId id="284" r:id="rId29"/>
    <p:sldId id="274" r:id="rId30"/>
    <p:sldId id="276" r:id="rId31"/>
    <p:sldId id="277" r:id="rId32"/>
    <p:sldId id="27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classlit.ru/publ/zarubezhnaja_literatura/drugie_avtori/kukolnyj_dom_ibsen_opisanie_i_analiz_pesy/62-1-0-1330" TargetMode="External"/><Relationship Id="rId3" Type="http://schemas.openxmlformats.org/officeDocument/2006/relationships/hyperlink" Target="https://24smi.org/celebrity/6037-genrik-ibsen.html" TargetMode="External"/><Relationship Id="rId7" Type="http://schemas.openxmlformats.org/officeDocument/2006/relationships/hyperlink" Target="http://fb.ru/article/193572/ibsen-kukolnyiy-dom-kratkoe-soderjanie-analiz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brazovaka.ru/questions/ibsen-kukolnyj-dom-analiz-proizvedeniya-60287" TargetMode="External"/><Relationship Id="rId5" Type="http://schemas.openxmlformats.org/officeDocument/2006/relationships/hyperlink" Target="https://ru.wikipedia.org/wiki/%D0%98%D0%B1%D1%81%D0%B5%D0%BD,_%D0%93%D0%B5%D0%BD%D1%80%D0%B8%D0%BA" TargetMode="External"/><Relationship Id="rId4" Type="http://schemas.openxmlformats.org/officeDocument/2006/relationships/hyperlink" Target="https://www.yandex.ru/turbo?text=https://worldofaphorism.ru/kratkie-biografii/genrik-ibsen&amp;d=1" TargetMode="External"/><Relationship Id="rId9" Type="http://schemas.openxmlformats.org/officeDocument/2006/relationships/hyperlink" Target="http://chelgmt.ru/spectacles/all/kukolnyj-do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3\Desktop\jytb07jJtC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54" y="0"/>
            <a:ext cx="914124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и творчество Генрика Ибсена</a:t>
            </a:r>
            <a:b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Пьеса «Кукольный дом»</a:t>
            </a:r>
            <a:b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литературы в 10 классе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220072" y="5661248"/>
            <a:ext cx="3780928" cy="100811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Презентацию подготовила: </a:t>
            </a:r>
          </a:p>
          <a:p>
            <a:pPr>
              <a:buNone/>
            </a:pPr>
            <a:r>
              <a:rPr lang="ru-RU" sz="1600" b="1" dirty="0" smtClean="0"/>
              <a:t>учитель русского языка и литературы </a:t>
            </a:r>
          </a:p>
          <a:p>
            <a:pPr>
              <a:buNone/>
            </a:pPr>
            <a:r>
              <a:rPr lang="ru-RU" sz="1600" b="1" dirty="0" err="1" smtClean="0"/>
              <a:t>Ольнева</a:t>
            </a:r>
            <a:r>
              <a:rPr lang="ru-RU" sz="1600" b="1" dirty="0" smtClean="0"/>
              <a:t> Наталья Юрьевна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4690864" cy="60486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 1857 по 1862 годы Ибсен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руководил Норвежским театром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 Христиании и боролся с</a:t>
            </a:r>
          </a:p>
          <a:p>
            <a:pPr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Христианийским</a:t>
            </a:r>
            <a:r>
              <a:rPr lang="ru-RU" dirty="0" smtClean="0">
                <a:solidFill>
                  <a:srgbClr val="002060"/>
                </a:solidFill>
              </a:rPr>
              <a:t> театром, в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котором спектакли ставились на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датском, а актеры были сплошь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датчане. Ну и, конечно, не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прекращал творить, при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написании пьес беря за основу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норвежские саги. В 1863 году,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когда Генрик Ибсен уже оставил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пост руководителя, два театра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слились в один, и спектакли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теперь шли только на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норвежском.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332656"/>
            <a:ext cx="6347048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Генрик Ибсен за работой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ÐÐµÐ½ÑÐ¸Ðº ÐÐ±ÑÐµÐ½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628800"/>
            <a:ext cx="6912767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4690864" cy="5904656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Бурная деятельность драматурга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имела под собой желание жить в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достатке, обладая должным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социальным уровнем, в том числе –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общественным признанием. Тут,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несомненно, сказалось тяжелое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детство. Полтора года Ибсен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добивался писательской стипендии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от стортинга (парламент Норвегии).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Наконец получив желаемое в 1864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году, с помощью друзей Ибсен с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семьей покинул родину и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обосновался в Италии. Там за два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года создал две пьесы, «</a:t>
            </a:r>
            <a:r>
              <a:rPr lang="ru-RU" dirty="0" err="1" smtClean="0">
                <a:solidFill>
                  <a:srgbClr val="002060"/>
                </a:solidFill>
              </a:rPr>
              <a:t>Бранд</a:t>
            </a:r>
            <a:r>
              <a:rPr lang="ru-RU" dirty="0" smtClean="0">
                <a:solidFill>
                  <a:srgbClr val="002060"/>
                </a:solidFill>
              </a:rPr>
              <a:t>» и 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«Пер </a:t>
            </a:r>
            <a:r>
              <a:rPr lang="ru-RU" dirty="0" err="1" smtClean="0">
                <a:solidFill>
                  <a:srgbClr val="002060"/>
                </a:solidFill>
              </a:rPr>
              <a:t>Гюнт</a:t>
            </a:r>
            <a:r>
              <a:rPr lang="ru-RU" dirty="0" smtClean="0">
                <a:solidFill>
                  <a:srgbClr val="002060"/>
                </a:solidFill>
              </a:rPr>
              <a:t>», вложив в них всю душу,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весь накопленный опыт, как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жизненный, так и литературный.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4690864" cy="5649491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«Пера </a:t>
            </a:r>
            <a:r>
              <a:rPr lang="ru-RU" dirty="0" err="1" smtClean="0">
                <a:solidFill>
                  <a:srgbClr val="002060"/>
                </a:solidFill>
              </a:rPr>
              <a:t>Гюнта</a:t>
            </a:r>
            <a:r>
              <a:rPr lang="ru-RU" dirty="0" smtClean="0">
                <a:solidFill>
                  <a:srgbClr val="002060"/>
                </a:solidFill>
              </a:rPr>
              <a:t>» датчане и норвежцы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восприняли отрицательно. </a:t>
            </a:r>
            <a:r>
              <a:rPr lang="ru-RU" b="1" dirty="0" err="1" smtClean="0">
                <a:solidFill>
                  <a:srgbClr val="002060"/>
                </a:solidFill>
              </a:rPr>
              <a:t>Ганс</a:t>
            </a:r>
            <a:endParaRPr lang="ru-RU" b="1" dirty="0" smtClean="0">
              <a:solidFill>
                <a:srgbClr val="002060"/>
              </a:solidFill>
            </a:endParaRPr>
          </a:p>
          <a:p>
            <a:pPr fontAlgn="base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Христиан Андерсен</a:t>
            </a:r>
            <a:r>
              <a:rPr lang="ru-RU" dirty="0" smtClean="0">
                <a:solidFill>
                  <a:srgbClr val="002060"/>
                </a:solidFill>
              </a:rPr>
              <a:t> отзывался о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пьесе как о худшем произведении,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какое когда-либо читал. Спасла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ситуацию </a:t>
            </a:r>
            <a:r>
              <a:rPr lang="ru-RU" dirty="0" err="1" smtClean="0">
                <a:solidFill>
                  <a:srgbClr val="002060"/>
                </a:solidFill>
              </a:rPr>
              <a:t>Сольвейг</a:t>
            </a:r>
            <a:r>
              <a:rPr lang="ru-RU" dirty="0" smtClean="0">
                <a:solidFill>
                  <a:srgbClr val="002060"/>
                </a:solidFill>
              </a:rPr>
              <a:t>. А еще – </a:t>
            </a:r>
            <a:r>
              <a:rPr lang="ru-RU" b="1" dirty="0" smtClean="0">
                <a:solidFill>
                  <a:srgbClr val="002060"/>
                </a:solidFill>
              </a:rPr>
              <a:t>Эдвард</a:t>
            </a:r>
          </a:p>
          <a:p>
            <a:pPr fontAlgn="base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Григ</a:t>
            </a:r>
            <a:r>
              <a:rPr lang="ru-RU" dirty="0" smtClean="0">
                <a:solidFill>
                  <a:srgbClr val="002060"/>
                </a:solidFill>
              </a:rPr>
              <a:t>, написавший музыку к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спектаклю «Пер </a:t>
            </a:r>
            <a:r>
              <a:rPr lang="ru-RU" dirty="0" err="1" smtClean="0">
                <a:solidFill>
                  <a:srgbClr val="002060"/>
                </a:solidFill>
              </a:rPr>
              <a:t>Гюнт</a:t>
            </a:r>
            <a:r>
              <a:rPr lang="ru-RU" dirty="0" smtClean="0">
                <a:solidFill>
                  <a:srgbClr val="002060"/>
                </a:solidFill>
              </a:rPr>
              <a:t>» по просьбе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драматурга.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 Дальнейшее творчество Ибсена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попало из сетей норвежских саг в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русло реализма. О социальных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проблемах говорят шедевры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драматургии «Кукольный дом»,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«Привидения», «Дикая утка»,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«Строитель </a:t>
            </a:r>
            <a:r>
              <a:rPr lang="ru-RU" dirty="0" err="1" smtClean="0">
                <a:solidFill>
                  <a:srgbClr val="002060"/>
                </a:solidFill>
              </a:rPr>
              <a:t>Сольнес</a:t>
            </a:r>
            <a:r>
              <a:rPr lang="ru-RU" dirty="0" smtClean="0">
                <a:solidFill>
                  <a:srgbClr val="002060"/>
                </a:solidFill>
              </a:rPr>
              <a:t>» и другие пьесы.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6156176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Постановка пьесы «Кукольный дом»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ÐÐ¾ÑÑÐ°Ð½Ð¾Ð²ÐºÐ° Ð¿ÑÐµÑÑ ÐÐµÐ½ÑÐ¸ÐºÐ° ÐÐ±ÑÐµÐ½Ð° Â«ÐÑÐºÐ¾Ð»ÑÐ½ÑÐ¹ Ð´Ð¾Ð¼Â»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268760"/>
            <a:ext cx="7920880" cy="5280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4464496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Пьеса </a:t>
            </a:r>
            <a:r>
              <a:rPr lang="ru-RU" sz="2000" dirty="0" smtClean="0">
                <a:solidFill>
                  <a:srgbClr val="C00000"/>
                </a:solidFill>
              </a:rPr>
              <a:t> «Кукольный дом» </a:t>
            </a:r>
            <a:r>
              <a:rPr lang="ru-RU" sz="2000" dirty="0" smtClean="0"/>
              <a:t>написана в 1879 году, впервые поставлена в декабре того же года на сцене Королевского театра в Копенгагене</a:t>
            </a:r>
            <a:r>
              <a:rPr lang="ru-RU" sz="2200" dirty="0" smtClean="0"/>
              <a:t>.</a:t>
            </a:r>
            <a:endParaRPr lang="ru-RU" sz="2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4690864" cy="4785395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>
                <a:solidFill>
                  <a:srgbClr val="C00000"/>
                </a:solidFill>
              </a:rPr>
              <a:t>В основу драмы легли реальные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C00000"/>
                </a:solidFill>
              </a:rPr>
              <a:t>события. Основная тема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C00000"/>
                </a:solidFill>
              </a:rPr>
              <a:t>произведения – «женский вопрос»,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C00000"/>
                </a:solidFill>
              </a:rPr>
              <a:t>но затрагивается не только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C00000"/>
                </a:solidFill>
              </a:rPr>
              <a:t>положение женщин в обществе. Речь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C00000"/>
                </a:solidFill>
              </a:rPr>
              <a:t>идет и о свободе личности в целом. А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C00000"/>
                </a:solidFill>
              </a:rPr>
              <a:t>прототипом главной героини стала</a:t>
            </a:r>
          </a:p>
          <a:p>
            <a:pPr fontAlgn="base"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Лаура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Килер</a:t>
            </a:r>
            <a:r>
              <a:rPr lang="ru-RU" dirty="0" smtClean="0">
                <a:solidFill>
                  <a:srgbClr val="C00000"/>
                </a:solidFill>
              </a:rPr>
              <a:t> – писательница,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C00000"/>
                </a:solidFill>
              </a:rPr>
              <a:t>дружившая с Ибсеном, который,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C00000"/>
                </a:solidFill>
              </a:rPr>
              <a:t>собственно, и посоветовал юной 19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C00000"/>
                </a:solidFill>
              </a:rPr>
              <a:t>летней девице заниматься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C00000"/>
                </a:solidFill>
              </a:rPr>
              <a:t>литературой</a:t>
            </a:r>
            <a:r>
              <a:rPr lang="ru-RU" dirty="0" smtClean="0"/>
              <a:t>.</a:t>
            </a:r>
          </a:p>
          <a:p>
            <a:pPr fontAlgn="base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1143000"/>
          </a:xfrm>
        </p:spPr>
        <p:txBody>
          <a:bodyPr>
            <a:noAutofit/>
          </a:bodyPr>
          <a:lstStyle/>
          <a:p>
            <a:r>
              <a:rPr lang="ru-RU" sz="1800" b="1" dirty="0" err="1" smtClean="0">
                <a:solidFill>
                  <a:srgbClr val="C00000"/>
                </a:solidFill>
              </a:rPr>
              <a:t>Лаура</a:t>
            </a: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1800" b="1" dirty="0" err="1" smtClean="0">
                <a:solidFill>
                  <a:srgbClr val="C00000"/>
                </a:solidFill>
              </a:rPr>
              <a:t>Килер</a:t>
            </a:r>
            <a:r>
              <a:rPr lang="ru-RU" sz="1800" b="1" dirty="0" smtClean="0">
                <a:solidFill>
                  <a:srgbClr val="C00000"/>
                </a:solidFill>
              </a:rPr>
              <a:t/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Датская писательница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en-US" sz="1800" dirty="0" smtClean="0">
                <a:solidFill>
                  <a:srgbClr val="C00000"/>
                </a:solidFill>
              </a:rPr>
              <a:t/>
            </a:r>
            <a:br>
              <a:rPr lang="en-US" sz="1800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Родилась: </a:t>
            </a:r>
            <a:r>
              <a:rPr lang="ru-RU" sz="1800" dirty="0" smtClean="0">
                <a:solidFill>
                  <a:srgbClr val="C00000"/>
                </a:solidFill>
              </a:rPr>
              <a:t>9 января 1849 г., </a:t>
            </a:r>
            <a:r>
              <a:rPr lang="ru-RU" sz="1800" dirty="0" err="1" smtClean="0">
                <a:solidFill>
                  <a:srgbClr val="C00000"/>
                </a:solidFill>
              </a:rPr>
              <a:t>Тромсе</a:t>
            </a:r>
            <a:r>
              <a:rPr lang="ru-RU" sz="1800" dirty="0" smtClean="0">
                <a:solidFill>
                  <a:srgbClr val="C00000"/>
                </a:solidFill>
              </a:rPr>
              <a:t>̈, Норвегия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Умерла: </a:t>
            </a:r>
            <a:r>
              <a:rPr lang="ru-RU" sz="1800" dirty="0" smtClean="0">
                <a:solidFill>
                  <a:srgbClr val="C00000"/>
                </a:solidFill>
              </a:rPr>
              <a:t>23 апреля 1932 г. (83 года), Дания</a:t>
            </a: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8914" name="Picture 2" descr="https://aesthesis.ru/image/February2019/laura-kile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1700807"/>
            <a:ext cx="3528392" cy="4443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4618856" cy="572149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Главная тема пьесы </a:t>
            </a:r>
            <a:r>
              <a:rPr lang="ru-RU" dirty="0" smtClean="0">
                <a:solidFill>
                  <a:srgbClr val="002060"/>
                </a:solidFill>
              </a:rPr>
              <a:t>– отношение в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обществе к женщине и ее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социальный статус. Именно к этой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проблеме стремился привлечь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внимание Ибсен. «Кукольный дом»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сегодня многими воспринимается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как гимн феминизму. Однако это не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вся проблематика произведения.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Автор писал о свободе человека как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личности вообще. И основные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нападки звучат не в адрес мужчин,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а, скорее, в адрес самого общества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70-х годов XIX века. Мертвые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законы, закоснелые установки 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нормы буржуазного мира – вот что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хотел обличить Ибсен.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4618856" cy="464137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Сюжет пьесы «Кукольный дом» Ибсена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разворачивается в течение трех дней в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гостиной в доме </a:t>
            </a:r>
            <a:r>
              <a:rPr lang="ru-RU" dirty="0" err="1" smtClean="0">
                <a:solidFill>
                  <a:srgbClr val="002060"/>
                </a:solidFill>
              </a:rPr>
              <a:t>Хельмеров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Камерность, замкнутость пространства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контрастирует с интенсивностью развития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сюжета. 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Главное в этой пьесе — внутренняя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динамика. Прежде всего это касается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характера героини, Норы </a:t>
            </a:r>
            <a:r>
              <a:rPr lang="ru-RU" dirty="0" err="1" smtClean="0">
                <a:solidFill>
                  <a:srgbClr val="002060"/>
                </a:solidFill>
              </a:rPr>
              <a:t>Хельмер</a:t>
            </a:r>
            <a:r>
              <a:rPr lang="ru-RU" dirty="0" smtClean="0">
                <a:solidFill>
                  <a:srgbClr val="002060"/>
                </a:solidFill>
              </a:rPr>
              <a:t>, которая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из «жаворонка» и «белочки» превращается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 совершенно новое, отличное от себя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прежней, существо. Оказавшись загнанной в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угол, Нора борется за свое счастье всеми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средствами.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9154" name="Picture 2" descr="https://img-fotki.yandex.ru/get/16117/97833783.1161/0_171e6b_fe8ae447_XX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93107" y="1484784"/>
            <a:ext cx="4350893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5040560" cy="550547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Образ «кукольного дома», прежде всего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характеризующий героиню, по-разному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высвечивает динамику развития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характеров пьесы. Их пятеро —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основных персонажей: сама Нора</a:t>
            </a:r>
          </a:p>
          <a:p>
            <a:pPr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Хельмер</a:t>
            </a:r>
            <a:r>
              <a:rPr lang="ru-RU" dirty="0" smtClean="0">
                <a:solidFill>
                  <a:srgbClr val="002060"/>
                </a:solidFill>
              </a:rPr>
              <a:t>, ее муж </a:t>
            </a:r>
            <a:r>
              <a:rPr lang="ru-RU" dirty="0" err="1" smtClean="0">
                <a:solidFill>
                  <a:srgbClr val="002060"/>
                </a:solidFill>
              </a:rPr>
              <a:t>Торвальд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Хельмер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подруга Кристина </a:t>
            </a:r>
            <a:r>
              <a:rPr lang="ru-RU" dirty="0" err="1" smtClean="0">
                <a:solidFill>
                  <a:srgbClr val="002060"/>
                </a:solidFill>
              </a:rPr>
              <a:t>Линне</a:t>
            </a:r>
            <a:r>
              <a:rPr lang="ru-RU" dirty="0" smtClean="0">
                <a:solidFill>
                  <a:srgbClr val="002060"/>
                </a:solidFill>
              </a:rPr>
              <a:t>, Нильс</a:t>
            </a:r>
          </a:p>
          <a:p>
            <a:pPr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Крогстад</a:t>
            </a:r>
            <a:r>
              <a:rPr lang="ru-RU" dirty="0" smtClean="0">
                <a:solidFill>
                  <a:srgbClr val="002060"/>
                </a:solidFill>
              </a:rPr>
              <a:t>, однокашник </a:t>
            </a:r>
            <a:r>
              <a:rPr lang="ru-RU" dirty="0" err="1" smtClean="0">
                <a:solidFill>
                  <a:srgbClr val="002060"/>
                </a:solidFill>
              </a:rPr>
              <a:t>Хельмера</a:t>
            </a:r>
            <a:r>
              <a:rPr lang="ru-RU" dirty="0" smtClean="0">
                <a:solidFill>
                  <a:srgbClr val="002060"/>
                </a:solidFill>
              </a:rPr>
              <a:t> 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кредитор Норы, и доктор </a:t>
            </a:r>
            <a:r>
              <a:rPr lang="ru-RU" dirty="0" err="1" smtClean="0">
                <a:solidFill>
                  <a:srgbClr val="002060"/>
                </a:solidFill>
              </a:rPr>
              <a:t>Ранк</a:t>
            </a:r>
            <a:r>
              <a:rPr lang="ru-RU" dirty="0" smtClean="0">
                <a:solidFill>
                  <a:srgbClr val="002060"/>
                </a:solidFill>
              </a:rPr>
              <a:t>, сосед 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друг семьи.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Все они обнаруживают собственное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отношение к миру «кукольного дома»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— миру видимого, во многом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призрачного благополучия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8130" name="Picture 2" descr="http://lennyleibowitz.com/wp-content/uploads/2013/06/lenny.portfolio.nora3_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5" y="1124743"/>
            <a:ext cx="3995936" cy="2252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4896544" cy="5721499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Генрик Ибсен – </a:t>
            </a:r>
            <a:r>
              <a:rPr lang="ru-RU" dirty="0" smtClean="0">
                <a:solidFill>
                  <a:srgbClr val="C00000"/>
                </a:solidFill>
              </a:rPr>
              <a:t>первое имя, которое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вспомнит каждый культурный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человек, как только речь зайдет о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литературе Норвегии. Но творчество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Ибсена - уже не норвежское, а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мировое достояние. Ратуя за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возрождение норвежской культуры, с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трепетом относясь к фольклору,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драматург покинул родину на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Двадцать семь лет.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Пьесы, после которых Ибсен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получил всемирное признание,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создавались в Германии и Италии. 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А персонажи Ибсена, загнанные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автором в жесткие рамки сюжета,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всегда были живыми.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1746" name="Picture 2" descr="http://album.foto.ru/photos/pr0/231891/34268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404664"/>
            <a:ext cx="4067944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4968552" cy="593752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Нора</a:t>
            </a:r>
            <a:r>
              <a:rPr lang="ru-RU" dirty="0" smtClean="0">
                <a:solidFill>
                  <a:srgbClr val="002060"/>
                </a:solidFill>
              </a:rPr>
              <a:t> — главная обитательница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«кукольного дома»,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инстинктивно пытающаяся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поддерживать в нем «порядок».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Нора — «куколка-игрушка» —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сначала для отца, потом для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мужа, по-разному в нее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«играющих». Но Нора 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«куколка», из которой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постепенно образуется иное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существо — бабочка, которой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места в «кукольном доме» быть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уже не может, а потому она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«вылетает» на волю.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7108" name="Picture 4" descr="https://images.bwwstatic.com/upload10/481251/tn-1000_dolls_house22_prin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7" y="188641"/>
            <a:ext cx="2414188" cy="3384376"/>
          </a:xfrm>
          <a:prstGeom prst="rect">
            <a:avLst/>
          </a:prstGeom>
          <a:noFill/>
        </p:spPr>
      </p:pic>
      <p:pic>
        <p:nvPicPr>
          <p:cNvPr id="47110" name="Picture 6" descr="http://chelgmt.ru/static/spectacles/2013/02/03/3_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06783" y="3861048"/>
            <a:ext cx="3837217" cy="2556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4968552" cy="59375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err="1" smtClean="0">
                <a:solidFill>
                  <a:srgbClr val="002060"/>
                </a:solidFill>
              </a:rPr>
              <a:t>Хельмер</a:t>
            </a:r>
            <a:r>
              <a:rPr lang="ru-RU" sz="2800" dirty="0" smtClean="0">
                <a:solidFill>
                  <a:srgbClr val="002060"/>
                </a:solidFill>
              </a:rPr>
              <a:t> — самый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яростный охранитель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устоев «кукольного дома» —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его внешней, фасадной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части. Может быть, он самый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уязвимый персонаж пьесы, в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своей зависимости от догмы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общественного мнения, с ее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механическими устоями и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призрачным кодексом чести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6082" name="Picture 2" descr="http://chelgmt.ru/static/spectacles/2013/02/03/8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128" y="1052736"/>
            <a:ext cx="3025195" cy="4523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5112568" cy="593752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Напротив, Фру </a:t>
            </a:r>
            <a:r>
              <a:rPr lang="ru-RU" dirty="0" err="1" smtClean="0">
                <a:solidFill>
                  <a:srgbClr val="002060"/>
                </a:solidFill>
              </a:rPr>
              <a:t>Линне</a:t>
            </a:r>
            <a:r>
              <a:rPr lang="ru-RU" dirty="0" smtClean="0">
                <a:solidFill>
                  <a:srgbClr val="002060"/>
                </a:solidFill>
              </a:rPr>
              <a:t> и </a:t>
            </a:r>
            <a:r>
              <a:rPr lang="ru-RU" dirty="0" err="1" smtClean="0">
                <a:solidFill>
                  <a:srgbClr val="002060"/>
                </a:solidFill>
              </a:rPr>
              <a:t>Крогстад</a:t>
            </a:r>
            <a:r>
              <a:rPr lang="ru-RU" dirty="0" smtClean="0">
                <a:solidFill>
                  <a:srgbClr val="002060"/>
                </a:solidFill>
              </a:rPr>
              <a:t> -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разрушители благополучия «кукольного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дома», пришедшие извне. Несмотря на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общность функции — разрушение — мотивы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у них разные. </a:t>
            </a:r>
            <a:r>
              <a:rPr lang="ru-RU" dirty="0" err="1" smtClean="0">
                <a:solidFill>
                  <a:srgbClr val="002060"/>
                </a:solidFill>
              </a:rPr>
              <a:t>Крогстад-разрушитель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действует в своем амплуа только до тех пор,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пока чувствует себя — условно — вне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«кукольного дома» — мира прочного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положения и внешнего благополучия. Как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только перед ним забрезжит возможность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обретения подобия «кукольного дома» — он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из разрушителя превратится в благодетеля,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отказываясь от шантажа. Фру </a:t>
            </a:r>
            <a:r>
              <a:rPr lang="ru-RU" dirty="0" err="1" smtClean="0">
                <a:solidFill>
                  <a:srgbClr val="002060"/>
                </a:solidFill>
              </a:rPr>
              <a:t>Линне</a:t>
            </a:r>
            <a:r>
              <a:rPr lang="ru-RU" dirty="0" smtClean="0">
                <a:solidFill>
                  <a:srgbClr val="002060"/>
                </a:solidFill>
              </a:rPr>
              <a:t> —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разрушитель последовательный. Она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помогает ей увидеть мир реальным, не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кукольным. Именно в этом образе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транспонируется «образ автора», самого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Ибсена, чью позицию неприятия лжи она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выражает.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4968552" cy="593752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Конец «кукольного дома»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означает перемену участи для всех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персонажей. Ибсен не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рассматривал драму Норы как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чисто женскую. В пьесе речь идет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об освобождении человека,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независимо от пола. Ведь все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здесь освобождаются (или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пытаются освободиться) от чего-то:</a:t>
            </a:r>
          </a:p>
          <a:p>
            <a:pPr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Хельмер</a:t>
            </a:r>
            <a:r>
              <a:rPr lang="ru-RU" dirty="0" smtClean="0">
                <a:solidFill>
                  <a:srgbClr val="002060"/>
                </a:solidFill>
              </a:rPr>
              <a:t> от косности восприятия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мира, доктор </a:t>
            </a:r>
            <a:r>
              <a:rPr lang="ru-RU" dirty="0" err="1" smtClean="0">
                <a:solidFill>
                  <a:srgbClr val="002060"/>
                </a:solidFill>
              </a:rPr>
              <a:t>Ранк</a:t>
            </a:r>
            <a:r>
              <a:rPr lang="ru-RU" dirty="0" smtClean="0">
                <a:solidFill>
                  <a:srgbClr val="002060"/>
                </a:solidFill>
              </a:rPr>
              <a:t> — от страха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перед скорой смертью, </a:t>
            </a:r>
            <a:r>
              <a:rPr lang="ru-RU" dirty="0" err="1" smtClean="0">
                <a:solidFill>
                  <a:srgbClr val="002060"/>
                </a:solidFill>
              </a:rPr>
              <a:t>Крогстад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— от шлейфа неблаговидного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прошлого, фру </a:t>
            </a:r>
            <a:r>
              <a:rPr lang="ru-RU" dirty="0" err="1" smtClean="0">
                <a:solidFill>
                  <a:srgbClr val="002060"/>
                </a:solidFill>
              </a:rPr>
              <a:t>Линне</a:t>
            </a:r>
            <a:r>
              <a:rPr lang="ru-RU" dirty="0" smtClean="0">
                <a:solidFill>
                  <a:srgbClr val="002060"/>
                </a:solidFill>
              </a:rPr>
              <a:t> — от одиночества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и никчемности существования.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4034" name="Picture 2" descr="http://chelgmt.ru/static/spectacles/2013/02/03/5_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476672"/>
            <a:ext cx="3672408" cy="2446742"/>
          </a:xfrm>
          <a:prstGeom prst="rect">
            <a:avLst/>
          </a:prstGeom>
          <a:noFill/>
        </p:spPr>
      </p:pic>
      <p:pic>
        <p:nvPicPr>
          <p:cNvPr id="44036" name="Picture 4" descr="http://chelgmt.ru/static/spectacles/2013/02/03/10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4" y="3429000"/>
            <a:ext cx="3456384" cy="230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4690864" cy="619268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Генрик Ибсен поднимает тему не только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“людей-кукол”, что играют друг другом, но 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вопрос о морали и законе. Что важнее в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современном мире, и какие ценности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приемлемы в обществе. Ради чего или кого,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каждый готов поступиться своими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принципами. Основ семьи, краеугольным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каменеем которых вступает межличностные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взаимоотношения супругов, основанных на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доверии.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“Кукольный дом” в понятии Ибсена – это не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только место жительства четы </a:t>
            </a:r>
            <a:r>
              <a:rPr lang="ru-RU" dirty="0" err="1" smtClean="0">
                <a:solidFill>
                  <a:srgbClr val="002060"/>
                </a:solidFill>
              </a:rPr>
              <a:t>Хельмеров</a:t>
            </a:r>
            <a:r>
              <a:rPr lang="ru-RU" dirty="0" smtClean="0">
                <a:solidFill>
                  <a:srgbClr val="002060"/>
                </a:solidFill>
              </a:rPr>
              <a:t>, где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описаны события пьесы. Это весь мир, где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люди играют роли, которые им придумали 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навязали, и они несчастные, потому что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проживают не свою жизнь, они не могут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полноценно раскрыться, быть полезным 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обществу, и семье, и самому себе.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https://i.pinimg.com/736x/39/ee/08/39ee08c0ce90c82885d479565b974deb--house-dress-doll-house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1052736"/>
            <a:ext cx="3240360" cy="4537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4762872" cy="547260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 библиографии Генрика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Ибсена читатель не найдет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ни романов, ни рассказов –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только поэмы, стихи 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пьесы. Не оставил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драматург и дневники. Зато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пьесы вошли в «золотой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фонд» мировой драматургии.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Книги с произведениями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Ибсена издаются на разных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языках, а его афоризмы давно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ушли в народ.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489654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Постановки и экранизации пьес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4546848" cy="456937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Драмы Ибсена пользуются популярностью в театрах.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Многие из них были поставлены в начале XX века К.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С. Станиславским и Вл. И. Немировичем-Данченко на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сцене Художественного театра, а роль </a:t>
            </a:r>
            <a:r>
              <a:rPr lang="ru-RU" dirty="0" err="1" smtClean="0">
                <a:solidFill>
                  <a:srgbClr val="002060"/>
                </a:solidFill>
              </a:rPr>
              <a:t>Стокмана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считалась одной из лучших в репертуаре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Станиславского. В настоящее время пьесы Ибсена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можно увидеть, например, в МХТ им. Чехова, МДТ —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Театре Европы.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Фильмы по произведениям Г. Ибсена регулярно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снимаются на его родине. Среди них можно назвать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такие, как: два фильма «Дикая утка» (1963 и 1970),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«Норма (Кукольный дом)» (1973), «Фру </a:t>
            </a:r>
            <a:r>
              <a:rPr lang="ru-RU" dirty="0" err="1" smtClean="0">
                <a:solidFill>
                  <a:srgbClr val="002060"/>
                </a:solidFill>
              </a:rPr>
              <a:t>Ингер</a:t>
            </a:r>
            <a:r>
              <a:rPr lang="ru-RU" dirty="0" smtClean="0">
                <a:solidFill>
                  <a:srgbClr val="002060"/>
                </a:solidFill>
              </a:rPr>
              <a:t> из</a:t>
            </a:r>
          </a:p>
          <a:p>
            <a:pPr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Эстрота</a:t>
            </a:r>
            <a:r>
              <a:rPr lang="ru-RU" dirty="0" smtClean="0">
                <a:solidFill>
                  <a:srgbClr val="002060"/>
                </a:solidFill>
              </a:rPr>
              <a:t>» (1975), «Женщина с моря» (1979), «Враг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народа» (2004). За пределами Норвегии были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экранизированы «</a:t>
            </a:r>
            <a:r>
              <a:rPr lang="ru-RU" dirty="0" err="1" smtClean="0">
                <a:solidFill>
                  <a:srgbClr val="002060"/>
                </a:solidFill>
              </a:rPr>
              <a:t>Терье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Виген</a:t>
            </a:r>
            <a:r>
              <a:rPr lang="ru-RU" dirty="0" smtClean="0">
                <a:solidFill>
                  <a:srgbClr val="002060"/>
                </a:solidFill>
              </a:rPr>
              <a:t>» (Швеция, 1917),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«Кукольный дом» (Франция/Великобритания, 1973),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dirty="0" err="1" smtClean="0">
                <a:solidFill>
                  <a:srgbClr val="002060"/>
                </a:solidFill>
              </a:rPr>
              <a:t>Гедда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Габлер</a:t>
            </a:r>
            <a:r>
              <a:rPr lang="ru-RU" dirty="0" smtClean="0">
                <a:solidFill>
                  <a:srgbClr val="002060"/>
                </a:solidFill>
              </a:rPr>
              <a:t>» (Великобритания, 1993).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4690864" cy="11569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Ибсен и Россия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4618856" cy="4857403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Почтовая марка СССР, 1956 год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 России Ибсен в начале XX века стал одним из властителей дум интеллигенции; его пьесы шли во многих театрах. Русский дипломат М. Э. </a:t>
            </a:r>
            <a:r>
              <a:rPr lang="ru-RU" dirty="0" err="1" smtClean="0">
                <a:solidFill>
                  <a:srgbClr val="002060"/>
                </a:solidFill>
              </a:rPr>
              <a:t>Прозор</a:t>
            </a:r>
            <a:r>
              <a:rPr lang="ru-RU" dirty="0" smtClean="0">
                <a:solidFill>
                  <a:srgbClr val="002060"/>
                </a:solidFill>
              </a:rPr>
              <a:t> был официальным переводчиком нескольких пьес Ибсена на французский язык.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Ибсену посвящали статьи и исследования Иннокентий Анненский, Леонид Андреев, Андрей Белый, Александр Блок, Зинаида Венгерова, Анатолий Луначарский, Всеволод Мейерхольд, Дмитрий Мережковский, Николай Минский, Лев Шестов.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На советской сцене чаще всего ставились «Кукольный дом», «Привидения» и, в концертном исполнении, «Пер </a:t>
            </a:r>
            <a:r>
              <a:rPr lang="ru-RU" dirty="0" err="1" smtClean="0">
                <a:solidFill>
                  <a:srgbClr val="002060"/>
                </a:solidFill>
              </a:rPr>
              <a:t>Гюнт</a:t>
            </a:r>
            <a:r>
              <a:rPr lang="ru-RU" dirty="0" smtClean="0">
                <a:solidFill>
                  <a:srgbClr val="002060"/>
                </a:solidFill>
              </a:rPr>
              <a:t>» с музыкой Эдварда Грига.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 1956 году была выпущена почтовая марка СССР, посвященная Ибсену.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2006 году массово отмечалось столетие смерти Ибсена.</a:t>
            </a:r>
          </a:p>
          <a:p>
            <a:endParaRPr lang="ru-RU" dirty="0"/>
          </a:p>
        </p:txBody>
      </p:sp>
      <p:pic>
        <p:nvPicPr>
          <p:cNvPr id="41986" name="Picture 2" descr="https://upload.wikimedia.org/wikipedia/commons/a/a1/Stamp_of_USSR_19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1052736"/>
            <a:ext cx="3168351" cy="4409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Интересные факты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4618856" cy="4857403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Сын Генрика Ибсена </a:t>
            </a:r>
            <a:r>
              <a:rPr lang="ru-RU" dirty="0" err="1" smtClean="0">
                <a:solidFill>
                  <a:srgbClr val="002060"/>
                </a:solidFill>
              </a:rPr>
              <a:t>Сигурд</a:t>
            </a:r>
            <a:r>
              <a:rPr lang="ru-RU" dirty="0" smtClean="0">
                <a:solidFill>
                  <a:srgbClr val="002060"/>
                </a:solidFill>
              </a:rPr>
              <a:t> Ибсен был известным политическим деятелем и журналистом (1859 — 1930), внук </a:t>
            </a:r>
            <a:r>
              <a:rPr lang="ru-RU" dirty="0" err="1" smtClean="0">
                <a:solidFill>
                  <a:srgbClr val="002060"/>
                </a:solidFill>
              </a:rPr>
              <a:t>Танкред</a:t>
            </a:r>
            <a:r>
              <a:rPr lang="ru-RU" dirty="0" smtClean="0">
                <a:solidFill>
                  <a:srgbClr val="002060"/>
                </a:solidFill>
              </a:rPr>
              <a:t> Ибсен (1893 — 1978) — режиссером.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 честь Генрика Ибсена назван кратер на Меркурии.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 1986 года в Норвегии вручается национальная Премия Ибсена за вклад в драматургию, а с 2008 года — Международная премия Ибсена.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 городе </a:t>
            </a:r>
            <a:r>
              <a:rPr lang="ru-RU" dirty="0" err="1" smtClean="0">
                <a:solidFill>
                  <a:srgbClr val="002060"/>
                </a:solidFill>
              </a:rPr>
              <a:t>Шиен</a:t>
            </a:r>
            <a:r>
              <a:rPr lang="ru-RU" dirty="0" smtClean="0">
                <a:solidFill>
                  <a:srgbClr val="002060"/>
                </a:solidFill>
              </a:rPr>
              <a:t> действует Театр Ибсена.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Генрик Ибсен был очень молчаливым человеком. Отказываясь из-за этого от частых приглашений на званые обеды, он говорил: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— Я в гостях почти не разговариваю. Остальные гости, глядя на меня, тоже умолкают. Хозяева становятся раздражительными. Зачем мне это? Когда же я не прихожу в гости, общество имеет замечательную тему для разговоров.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Лечащий врач Ибсена, доктор Эдвард Булл, рассказывал, что семья Ибсена собралась у постели писателя перед его смертью. Видимо, чтобы успокоить родственников, сиделка заметила, что Ибсен сегодня выглядит немного лучше. При этом Ибсен, привстав, сказал ясно и чётко: «Напротив!» — и умер.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Смерть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4896544" cy="478539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 1891 году, став знаменитым в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Европе, Ибсен вернулся из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добровольной ссылки,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продлившейся 27 лет. В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Христиании Генрик прожил 15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лет, успев написать четыре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последние пьесы. 23 мая 1906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года после продолжительной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тяжелой болезни завершилась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биография норвежского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драматурга.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889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Биография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5112568" cy="46805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Генрик Ибсен</a:t>
            </a:r>
            <a:r>
              <a:rPr lang="ru-RU" dirty="0" smtClean="0"/>
              <a:t> </a:t>
            </a:r>
            <a:r>
              <a:rPr lang="ru-RU" dirty="0" smtClean="0">
                <a:solidFill>
                  <a:srgbClr val="002060"/>
                </a:solidFill>
              </a:rPr>
              <a:t>- норвежский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драматург, публицист, один из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основателей национального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норвежского театра, а также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европейской новой драмы.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Появился на свет в Южной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Норвегии, небольшом городке</a:t>
            </a:r>
          </a:p>
          <a:p>
            <a:pPr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Скиен</a:t>
            </a:r>
            <a:r>
              <a:rPr lang="ru-RU" dirty="0" smtClean="0">
                <a:solidFill>
                  <a:srgbClr val="002060"/>
                </a:solidFill>
              </a:rPr>
              <a:t>, расположенном на берегу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Христиании, 20 марта 1828 г. Был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потомком знатной и состоятельной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семьи датского происхождения.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123\Desktop\pln7amcbvlzd-genrik-ibse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692696"/>
            <a:ext cx="3551042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569897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Цитаты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«Большинство людей умирает, так по-настоящему и не пожив. К счастью для них, они этого просто не осознают».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«Чтобы согрешить по-настоящему, к этому делу надо отнестись серьезно».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«Самый сильный тот, кто борется в одиночку».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«…некоторых людей любишь больше всего на свете, а с другими как-то больше всего хочется бывать».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94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Библиография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4474840" cy="4525963"/>
          </a:xfrm>
        </p:spPr>
        <p:txBody>
          <a:bodyPr>
            <a:normAutofit fontScale="25000" lnSpcReduction="20000"/>
          </a:bodyPr>
          <a:lstStyle/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1850 – «Катилина»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1850 – «Богатырский курган»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1852 – «Норма, или Любовь политика»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1853 – «Иванова ночь»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1855 – «Фру </a:t>
            </a:r>
            <a:r>
              <a:rPr lang="ru-RU" sz="4800" b="1" dirty="0" err="1" smtClean="0">
                <a:solidFill>
                  <a:srgbClr val="C00000"/>
                </a:solidFill>
              </a:rPr>
              <a:t>Ингер</a:t>
            </a:r>
            <a:r>
              <a:rPr lang="ru-RU" sz="4800" b="1" dirty="0" smtClean="0">
                <a:solidFill>
                  <a:srgbClr val="C00000"/>
                </a:solidFill>
              </a:rPr>
              <a:t> из </a:t>
            </a:r>
            <a:r>
              <a:rPr lang="ru-RU" sz="4800" b="1" dirty="0" err="1" smtClean="0">
                <a:solidFill>
                  <a:srgbClr val="C00000"/>
                </a:solidFill>
              </a:rPr>
              <a:t>Эстрота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1856 – «Пир в </a:t>
            </a:r>
            <a:r>
              <a:rPr lang="ru-RU" sz="4800" b="1" dirty="0" err="1" smtClean="0">
                <a:solidFill>
                  <a:srgbClr val="C00000"/>
                </a:solidFill>
              </a:rPr>
              <a:t>Сульхауге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1856 – «Воители в </a:t>
            </a:r>
            <a:r>
              <a:rPr lang="ru-RU" sz="4800" b="1" dirty="0" err="1" smtClean="0">
                <a:solidFill>
                  <a:srgbClr val="C00000"/>
                </a:solidFill>
              </a:rPr>
              <a:t>Хельгеланде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1857 – «Улаф </a:t>
            </a:r>
            <a:r>
              <a:rPr lang="ru-RU" sz="4800" b="1" dirty="0" err="1" smtClean="0">
                <a:solidFill>
                  <a:srgbClr val="C00000"/>
                </a:solidFill>
              </a:rPr>
              <a:t>Лильекранс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1862 – «Комедия любви»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1863 – «Борьба за престол»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1866 – «</a:t>
            </a:r>
            <a:r>
              <a:rPr lang="ru-RU" sz="4800" b="1" dirty="0" err="1" smtClean="0">
                <a:solidFill>
                  <a:srgbClr val="C00000"/>
                </a:solidFill>
              </a:rPr>
              <a:t>Бранд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1867 – «Пер </a:t>
            </a:r>
            <a:r>
              <a:rPr lang="ru-RU" sz="4800" b="1" dirty="0" err="1" smtClean="0">
                <a:solidFill>
                  <a:srgbClr val="C00000"/>
                </a:solidFill>
              </a:rPr>
              <a:t>Гюнт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1869 – «Союз молодежи»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1873 – дилогия «Кесарь и галилеянин»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1877 – «Столпы общества»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1879 – «Кукольный дом»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1881 – «Привидения»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1882 – «Враг народа»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1884 – «Дикая утка»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1886 – «</a:t>
            </a:r>
            <a:r>
              <a:rPr lang="ru-RU" sz="4800" b="1" dirty="0" err="1" smtClean="0">
                <a:solidFill>
                  <a:srgbClr val="C00000"/>
                </a:solidFill>
              </a:rPr>
              <a:t>Росмерсхольм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1888 – «Женщина с моря»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1890 – «</a:t>
            </a:r>
            <a:r>
              <a:rPr lang="ru-RU" sz="4800" b="1" dirty="0" err="1" smtClean="0">
                <a:solidFill>
                  <a:srgbClr val="C00000"/>
                </a:solidFill>
              </a:rPr>
              <a:t>Гедда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 err="1" smtClean="0">
                <a:solidFill>
                  <a:srgbClr val="C00000"/>
                </a:solidFill>
              </a:rPr>
              <a:t>Габлер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1892 – «Строитель </a:t>
            </a:r>
            <a:r>
              <a:rPr lang="ru-RU" sz="4800" b="1" dirty="0" err="1" smtClean="0">
                <a:solidFill>
                  <a:srgbClr val="C00000"/>
                </a:solidFill>
              </a:rPr>
              <a:t>Сольнес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1894 – «Маленький </a:t>
            </a:r>
            <a:r>
              <a:rPr lang="ru-RU" sz="4800" b="1" dirty="0" err="1" smtClean="0">
                <a:solidFill>
                  <a:srgbClr val="C00000"/>
                </a:solidFill>
              </a:rPr>
              <a:t>Эйольфе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1896 – «</a:t>
            </a:r>
            <a:r>
              <a:rPr lang="ru-RU" sz="4800" b="1" dirty="0" err="1" smtClean="0">
                <a:solidFill>
                  <a:srgbClr val="C00000"/>
                </a:solidFill>
              </a:rPr>
              <a:t>Йун</a:t>
            </a:r>
            <a:r>
              <a:rPr lang="ru-RU" sz="4800" b="1" dirty="0" smtClean="0">
                <a:solidFill>
                  <a:srgbClr val="C00000"/>
                </a:solidFill>
              </a:rPr>
              <a:t> Габриель </a:t>
            </a:r>
            <a:r>
              <a:rPr lang="ru-RU" sz="4800" b="1" dirty="0" err="1" smtClean="0">
                <a:solidFill>
                  <a:srgbClr val="C00000"/>
                </a:solidFill>
              </a:rPr>
              <a:t>Боркман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fontAlgn="base"/>
            <a:r>
              <a:rPr lang="ru-RU" sz="4800" b="1" dirty="0" smtClean="0">
                <a:solidFill>
                  <a:srgbClr val="C00000"/>
                </a:solidFill>
              </a:rPr>
              <a:t>1899 – «Когда мы, мертвые, пробуждаемся»</a:t>
            </a:r>
          </a:p>
          <a:p>
            <a:endParaRPr lang="ru-RU" dirty="0"/>
          </a:p>
        </p:txBody>
      </p:sp>
      <p:pic>
        <p:nvPicPr>
          <p:cNvPr id="2050" name="Picture 2" descr="https://get.pxhere.com/photo/tree-rock-monument-statue-sculpture-memorial-art-poet-playwright-henrik-ibsen-11598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1700808"/>
            <a:ext cx="4536504" cy="3047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Список используемых источников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4906888" cy="4641379"/>
          </a:xfrm>
        </p:spPr>
        <p:txBody>
          <a:bodyPr>
            <a:normAutofit/>
          </a:bodyPr>
          <a:lstStyle/>
          <a:p>
            <a:r>
              <a:rPr lang="en-US" sz="1200" dirty="0" smtClean="0">
                <a:hlinkClick r:id="rId3"/>
              </a:rPr>
              <a:t>https://24smi.org/celebrity/6037-genrik-ibsen.html</a:t>
            </a:r>
            <a:endParaRPr lang="ru-RU" sz="1200" dirty="0" smtClean="0"/>
          </a:p>
          <a:p>
            <a:endParaRPr lang="ru-RU" sz="1200" dirty="0" smtClean="0"/>
          </a:p>
          <a:p>
            <a:r>
              <a:rPr lang="en-US" sz="1200" dirty="0" smtClean="0">
                <a:hlinkClick r:id="rId4"/>
              </a:rPr>
              <a:t>https://www.yandex.ru/turbo?text=https%3A%2F%2Fworldofaphorism.ru%2Fkratkie-biografii%2Fgenrik-ibsen&amp;d=1</a:t>
            </a:r>
            <a:endParaRPr lang="ru-RU" sz="1200" dirty="0" smtClean="0"/>
          </a:p>
          <a:p>
            <a:endParaRPr lang="ru-RU" sz="1200" dirty="0" smtClean="0"/>
          </a:p>
          <a:p>
            <a:r>
              <a:rPr lang="en-US" sz="1200" dirty="0" smtClean="0">
                <a:hlinkClick r:id="rId5"/>
              </a:rPr>
              <a:t>https://ru.wikipedia.org/wiki/%D0%98%D0%B1%D1%81%D0%B5%D0%BD,_%D0%93%D0%B5%D0%BD%D1%80%D0%B8%D0%BA</a:t>
            </a:r>
            <a:endParaRPr lang="ru-RU" sz="1200" dirty="0" smtClean="0"/>
          </a:p>
          <a:p>
            <a:endParaRPr lang="ru-RU" sz="1200" dirty="0" smtClean="0"/>
          </a:p>
          <a:p>
            <a:r>
              <a:rPr lang="ru-RU" sz="1200" dirty="0" smtClean="0">
                <a:hlinkClick r:id="rId6"/>
              </a:rPr>
              <a:t>https://obrazovaka.ru/questions/ibsen-kukolnyj-dom-analiz-proizvedeniya-60287#ixzz5p2nMFyj0</a:t>
            </a:r>
            <a:endParaRPr lang="ru-RU" sz="1200" dirty="0" smtClean="0"/>
          </a:p>
          <a:p>
            <a:endParaRPr lang="ru-RU" sz="1200" dirty="0" smtClean="0"/>
          </a:p>
          <a:p>
            <a:r>
              <a:rPr lang="ru-RU" sz="1200" dirty="0" smtClean="0">
                <a:hlinkClick r:id="rId7"/>
              </a:rPr>
              <a:t>http://fb.ru/article/193572/ibsen-kukolnyiy-dom-kratkoe-soderjanie-analiz</a:t>
            </a:r>
            <a:endParaRPr lang="ru-RU" sz="1200" dirty="0" smtClean="0"/>
          </a:p>
          <a:p>
            <a:endParaRPr lang="ru-RU" sz="1200" dirty="0" smtClean="0"/>
          </a:p>
          <a:p>
            <a:r>
              <a:rPr lang="en-US" sz="1200" dirty="0" smtClean="0">
                <a:hlinkClick r:id="rId8"/>
              </a:rPr>
              <a:t>http://classlit.ru/publ/zarubezhnaja_literatura/drugie_avtori/kukolnyj_dom_ibsen_opisanie_i_analiz_pesy/62-1-0-1330</a:t>
            </a:r>
            <a:endParaRPr lang="ru-RU" sz="1200" dirty="0" smtClean="0"/>
          </a:p>
          <a:p>
            <a:endParaRPr lang="ru-RU" sz="1200" dirty="0" smtClean="0"/>
          </a:p>
          <a:p>
            <a:r>
              <a:rPr lang="en-US" sz="1200" dirty="0" smtClean="0">
                <a:hlinkClick r:id="rId9"/>
              </a:rPr>
              <a:t>http://chelgmt.ru/spectacles/all/kukolnyj-dom</a:t>
            </a:r>
            <a:endParaRPr lang="ru-RU" sz="1200" dirty="0" smtClean="0"/>
          </a:p>
          <a:p>
            <a:endParaRPr lang="ru-RU" sz="1200" dirty="0" smtClean="0"/>
          </a:p>
          <a:p>
            <a:r>
              <a:rPr lang="ru-RU" sz="1200" i="1" dirty="0" smtClean="0">
                <a:solidFill>
                  <a:srgbClr val="002060"/>
                </a:solidFill>
              </a:rPr>
              <a:t>Энциклопедия литературных произведений / Под ред. С.В. </a:t>
            </a:r>
            <a:r>
              <a:rPr lang="ru-RU" sz="1200" i="1" dirty="0" err="1" smtClean="0">
                <a:solidFill>
                  <a:srgbClr val="002060"/>
                </a:solidFill>
              </a:rPr>
              <a:t>Стахорского</a:t>
            </a:r>
            <a:r>
              <a:rPr lang="ru-RU" sz="1200" i="1" dirty="0" smtClean="0">
                <a:solidFill>
                  <a:srgbClr val="002060"/>
                </a:solidFill>
              </a:rPr>
              <a:t>. - М.: ВАГРИУС, 1998</a:t>
            </a:r>
          </a:p>
          <a:p>
            <a:endParaRPr lang="ru-RU" sz="12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522007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Детство и юность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4968552" cy="5001419"/>
          </a:xfrm>
        </p:spPr>
        <p:txBody>
          <a:bodyPr>
            <a:normAutofit fontScale="55000" lnSpcReduction="20000"/>
          </a:bodyPr>
          <a:lstStyle/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1836 году семья </a:t>
            </a:r>
            <a:r>
              <a:rPr lang="ru-RU" dirty="0" err="1" smtClean="0">
                <a:solidFill>
                  <a:srgbClr val="002060"/>
                </a:solidFill>
              </a:rPr>
              <a:t>Ибсенов</a:t>
            </a:r>
            <a:r>
              <a:rPr lang="ru-RU" dirty="0" smtClean="0">
                <a:solidFill>
                  <a:srgbClr val="002060"/>
                </a:solidFill>
              </a:rPr>
              <a:t> обанкротилась,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пришлось заложить все имущество, чтобы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расплатиться с кредиторами.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 Такая перемена социального положения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больно ударила по маленькому Генрику. И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раньше не отличавшийся общительностью,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мальчик и вовсе замкнулся в собственном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мирке. Тем ярче проявился талант – еще в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гимназии Ибсен начал облекать фантазии,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порой жутковато-сказочные, в слова.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В Норвегии, пусть она и была 400 лет датской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колонией, учиться могли даже бедняки. Но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Генрику пришлось вместо учебы зарабатывать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на жизнь. Пятнадцатилетнего парня родители в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1843 году отправили в соседний город</a:t>
            </a:r>
          </a:p>
          <a:p>
            <a:pPr fontAlgn="base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Гримстад</a:t>
            </a:r>
            <a:r>
              <a:rPr lang="ru-RU" dirty="0" smtClean="0">
                <a:solidFill>
                  <a:srgbClr val="002060"/>
                </a:solidFill>
              </a:rPr>
              <a:t>, где тот стал учеником аптекаря.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4680520" cy="5217443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Работа в аптеке не мешала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творчеству, наоборот, душа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требовала самореализации.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Благодаря стихам, эпиграммам и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карикатурам на горожан к 1847-му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Генрик обрел популярность у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радикально настроенной молодежи</a:t>
            </a:r>
          </a:p>
          <a:p>
            <a:pPr fontAlgn="base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Гримстада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После революционных событий в 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Европе 1848 года Ибсен взялся за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политическую лирику и написал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первую пьесу «Катилина», которая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не пользовалась популярностью.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Личная жизнь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268760"/>
            <a:ext cx="4007296" cy="478539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Молодой Ибсен был робок с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женщинами. Тем не менее,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Генрику повезло встретить</a:t>
            </a:r>
          </a:p>
          <a:p>
            <a:pPr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Сюзанну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Торесен</a:t>
            </a:r>
            <a:r>
              <a:rPr lang="ru-RU" dirty="0" smtClean="0">
                <a:solidFill>
                  <a:srgbClr val="002060"/>
                </a:solidFill>
              </a:rPr>
              <a:t>. Энергичная дочь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священника стала женой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драматурга в 1858 году, а в 1859-м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родила Ибсену единственного сына –</a:t>
            </a:r>
          </a:p>
          <a:p>
            <a:pPr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Сигурда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Генрик Ибсен ни разу не оказывался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вовлеченным в скандалы, связанные с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личной жизнью. Творческие натуры –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люди увлекающиеся и влюбчивые, 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Ибсен – не исключение. Но, несмотря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на это, </a:t>
            </a:r>
            <a:r>
              <a:rPr lang="ru-RU" dirty="0" err="1" smtClean="0">
                <a:solidFill>
                  <a:srgbClr val="002060"/>
                </a:solidFill>
              </a:rPr>
              <a:t>Сюзанна</a:t>
            </a:r>
            <a:r>
              <a:rPr lang="ru-RU" dirty="0" smtClean="0">
                <a:solidFill>
                  <a:srgbClr val="002060"/>
                </a:solidFill>
              </a:rPr>
              <a:t> оставалась его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единственной женщиной до самой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смерти.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4818" name="Picture 2" descr="ÐÐµÐ½ÑÐ¸Ðº ÐÐ±ÑÐµÐ½ Ð¸ ÐµÐ³Ð¾ Ð¶ÐµÐ½Ð° Ð¡ÑÐ·Ð°Ð½Ð½Ð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47456" y="1484784"/>
            <a:ext cx="4896544" cy="3264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Литература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525963"/>
          </a:xfrm>
        </p:spPr>
        <p:txBody>
          <a:bodyPr>
            <a:normAutofit fontScale="70000" lnSpcReduction="20000"/>
          </a:bodyPr>
          <a:lstStyle/>
          <a:p>
            <a:pPr algn="just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В 1850 году молодой человек</a:t>
            </a:r>
          </a:p>
          <a:p>
            <a:pPr algn="just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поехал в Христианию (так до</a:t>
            </a:r>
          </a:p>
          <a:p>
            <a:pPr algn="just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1924 года называли Осло), чтобы </a:t>
            </a:r>
          </a:p>
          <a:p>
            <a:pPr algn="just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поступить в университет, но</a:t>
            </a:r>
          </a:p>
          <a:p>
            <a:pPr algn="just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место учебы заняла</a:t>
            </a:r>
          </a:p>
          <a:p>
            <a:pPr algn="just" fontAlgn="base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Околополитическая</a:t>
            </a:r>
            <a:endParaRPr lang="ru-RU" dirty="0" smtClean="0">
              <a:solidFill>
                <a:srgbClr val="002060"/>
              </a:solidFill>
            </a:endParaRPr>
          </a:p>
          <a:p>
            <a:pPr algn="just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деятельность: преподавание в</a:t>
            </a:r>
          </a:p>
          <a:p>
            <a:pPr algn="just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воскресной школе рабочего</a:t>
            </a:r>
          </a:p>
          <a:p>
            <a:pPr algn="just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объединения, демонстрации</a:t>
            </a:r>
          </a:p>
          <a:p>
            <a:pPr algn="just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протеста, сотрудничество с</a:t>
            </a:r>
          </a:p>
          <a:p>
            <a:pPr algn="just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рабочей газетой и студенческим</a:t>
            </a:r>
          </a:p>
          <a:p>
            <a:pPr algn="just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журналом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4690864" cy="5721499"/>
          </a:xfrm>
        </p:spPr>
        <p:txBody>
          <a:bodyPr>
            <a:normAutofit fontScale="55000" lnSpcReduction="20000"/>
          </a:bodyPr>
          <a:lstStyle/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 За три года написаны три пьесы, и тогда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же состоялось знакомство с</a:t>
            </a:r>
          </a:p>
          <a:p>
            <a:pPr fontAlgn="base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Бьёрнстьерне</a:t>
            </a:r>
            <a:r>
              <a:rPr lang="ru-RU" dirty="0" smtClean="0">
                <a:solidFill>
                  <a:srgbClr val="002060"/>
                </a:solidFill>
              </a:rPr>
              <a:t> Бьёрнсоном –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драматургом, театральным и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общественным деятелем. С ним Ибсен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быстро сошелся, так как оба верили в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необходимость национального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самосознания норвежцев.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 В 1852 году удача повернулась лицом к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молодому драматургу – Ибсена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пригласили в Берген, в первый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Норвежский национальный театр, где тот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и прослужил художественным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руководителем до 1857 года. Свежие пьесы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Ибсена сразу обретали сценическое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воплощение, а еще появилась возможность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изучить театральную кухню, что однозначно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позволило вырасти драматургическому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мастерству.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stopka-kn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458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5987008" cy="10129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Постановка пьесы Генрика Ибсена «Привидения»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ÐÐ¾ÑÑÐ°Ð½Ð¾Ð²ÐºÐ° Ð¿ÑÐµÑÑ ÐÐµÐ½ÑÐ¸ÐºÐ° ÐÐ±ÑÐµÐ½Ð° Â«ÐÑÐ¸Ð²Ð¸Ð´ÐµÐ½Ð¸ÑÂ»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844824"/>
            <a:ext cx="6156683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2070</Words>
  <Application>Microsoft Office PowerPoint</Application>
  <PresentationFormat>Экран (4:3)</PresentationFormat>
  <Paragraphs>421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Жизнь и творчество Генрика Ибсена Пьеса «Кукольный дом»  Урок литературы в 10 классе  </vt:lpstr>
      <vt:lpstr>Слайд 2</vt:lpstr>
      <vt:lpstr>Биография</vt:lpstr>
      <vt:lpstr>Детство и юность </vt:lpstr>
      <vt:lpstr>Слайд 5</vt:lpstr>
      <vt:lpstr>Личная жизнь </vt:lpstr>
      <vt:lpstr>Литература </vt:lpstr>
      <vt:lpstr>Слайд 8</vt:lpstr>
      <vt:lpstr>Постановка пьесы Генрика Ибсена «Привидения»</vt:lpstr>
      <vt:lpstr>Слайд 10</vt:lpstr>
      <vt:lpstr>Генрик Ибсен за работой</vt:lpstr>
      <vt:lpstr>Слайд 12</vt:lpstr>
      <vt:lpstr>Слайд 13</vt:lpstr>
      <vt:lpstr>Постановка пьесы «Кукольный дом»</vt:lpstr>
      <vt:lpstr>Пьеса  «Кукольный дом» написана в 1879 году, впервые поставлена в декабре того же года на сцене Королевского театра в Копенгагене.</vt:lpstr>
      <vt:lpstr>Лаура Килер Датская писательница  Родилась: 9 января 1849 г., Тромсё, Норвегия Умерла: 23 апреля 1932 г. (83 года), Дания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Постановки и экранизации пьес </vt:lpstr>
      <vt:lpstr>Ибсен и Россия </vt:lpstr>
      <vt:lpstr>Интересные факты </vt:lpstr>
      <vt:lpstr>Смерть </vt:lpstr>
      <vt:lpstr>Цитаты </vt:lpstr>
      <vt:lpstr>Библиография </vt:lpstr>
      <vt:lpstr>Список используемых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творчество Генрика Ибсена</dc:title>
  <dc:creator>123</dc:creator>
  <cp:lastModifiedBy>123</cp:lastModifiedBy>
  <cp:revision>26</cp:revision>
  <dcterms:created xsi:type="dcterms:W3CDTF">2019-05-26T12:18:19Z</dcterms:created>
  <dcterms:modified xsi:type="dcterms:W3CDTF">2019-06-11T14:37:57Z</dcterms:modified>
</cp:coreProperties>
</file>