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FB48B-4FEC-428B-8B5D-49904B97EF15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E10A5-A567-427C-83F0-00E2C2648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0688-2A7B-478A-8DF0-53080F4C5E68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D21F-7A3C-4804-9A5D-FF15A1DB6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2FF17-FE00-4D2A-BD72-8D9AE73F2A39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07215-2227-4F3D-A032-3A0D135B3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8EE6-E74F-47BB-BD93-5A6535967D5D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B55E-B7CA-4699-B76C-C61BF210E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DAB50-602D-4C3F-9006-EFCA8396CCF1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27BA8-7867-4B45-A0C0-6AFF50DB4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4B285-C2B6-4D14-895D-3A7EADE9BD20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352DF-F8FF-442F-885F-813C989FF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1B023-B456-4DDE-80EC-1E4180583410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F125-F804-45CC-A300-640891920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46933-BF2B-4FF4-8576-9E405B3AE9A6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E521C-1BBD-4B32-83B5-0DD68A96F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438A4-7515-4087-808D-A90EEEDBB8A9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B33-BA27-4CDB-8913-A17AD9647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13547-0CD3-4583-AC6D-D9A9C96A777A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5976-F586-4E52-A18C-2032F446C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11912-16B4-41DC-B9DF-9000412B375F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AC773-C2FB-4765-83B0-ABBB0AA1F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6C8FF7-087C-4575-9E02-AF20175DB598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47E0E-9957-4441-98F9-59F25CFDE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0" y="785813"/>
            <a:ext cx="9144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Научно-практическая работа</a:t>
            </a:r>
          </a:p>
          <a:p>
            <a:pPr algn="ctr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>
                <a:latin typeface="Times New Roman" pitchFamily="18" charset="0"/>
                <a:cs typeface="Calibri" pitchFamily="34" charset="0"/>
              </a:rPr>
              <a:t>Влияние искусственного освещения</a:t>
            </a:r>
          </a:p>
          <a:p>
            <a:pPr algn="ctr"/>
            <a:r>
              <a:rPr lang="ru-RU" sz="2800">
                <a:latin typeface="Times New Roman" pitchFamily="18" charset="0"/>
                <a:cs typeface="Calibri" pitchFamily="34" charset="0"/>
              </a:rPr>
              <a:t> на зрение школьников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ctr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Автор: Макаров Роман, ученик 3 Б класса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ГБОУ СОШ №2 с. Приволжье.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Руководитель: Сухопрудская Лариса Ивановна, учитель начальных классов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ГБОУ СОШ №2 с. Приволжье</a:t>
            </a: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с. Приволжье 2019 г.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57188" y="428625"/>
            <a:ext cx="8501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Светодиодная лампа </a:t>
            </a:r>
          </a:p>
        </p:txBody>
      </p:sp>
      <p:pic>
        <p:nvPicPr>
          <p:cNvPr id="22531" name="Picture 2" descr="https://avatars.mds.yandex.net/get-marketpic/205818/market_97aSlVHi-BHMOJj5EOaLkg/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38"/>
            <a:ext cx="43211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s://avatars.mds.yandex.net/get-pdb/49816/67878a92-e52e-4fbc-a581-ae008e398a2d/s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643063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214313" y="571500"/>
            <a:ext cx="8786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Было проведено анкетирование среди учащихся 3 Б класса, в нем приняли участие 25 человек, в том числе и я. Результаты показали: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555" name="Диаграмма 4"/>
          <p:cNvGraphicFramePr>
            <a:graphicFrameLocks/>
          </p:cNvGraphicFramePr>
          <p:nvPr/>
        </p:nvGraphicFramePr>
        <p:xfrm>
          <a:off x="449263" y="1306513"/>
          <a:ext cx="4630737" cy="2244725"/>
        </p:xfrm>
        <a:graphic>
          <a:graphicData uri="http://schemas.openxmlformats.org/presentationml/2006/ole">
            <p:oleObj spid="_x0000_s23555" r:id="rId4" imgW="4627265" imgH="2249619" progId="Excel.Chart.8">
              <p:embed/>
            </p:oleObj>
          </a:graphicData>
        </a:graphic>
      </p:graphicFrame>
      <p:graphicFrame>
        <p:nvGraphicFramePr>
          <p:cNvPr id="23556" name="Диаграмма 5"/>
          <p:cNvGraphicFramePr>
            <a:graphicFrameLocks/>
          </p:cNvGraphicFramePr>
          <p:nvPr/>
        </p:nvGraphicFramePr>
        <p:xfrm>
          <a:off x="4021138" y="3663950"/>
          <a:ext cx="4587875" cy="2816225"/>
        </p:xfrm>
        <a:graphic>
          <a:graphicData uri="http://schemas.openxmlformats.org/presentationml/2006/ole">
            <p:oleObj spid="_x0000_s23556" r:id="rId5" imgW="4584589" imgH="281659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78" name="Диаграмма 3"/>
          <p:cNvGraphicFramePr>
            <a:graphicFrameLocks/>
          </p:cNvGraphicFramePr>
          <p:nvPr/>
        </p:nvGraphicFramePr>
        <p:xfrm>
          <a:off x="-50800" y="234950"/>
          <a:ext cx="5030788" cy="2459038"/>
        </p:xfrm>
        <a:graphic>
          <a:graphicData uri="http://schemas.openxmlformats.org/presentationml/2006/ole">
            <p:oleObj spid="_x0000_s24578" r:id="rId4" imgW="5029636" imgH="2456901" progId="Excel.Chart.8">
              <p:embed/>
            </p:oleObj>
          </a:graphicData>
        </a:graphic>
      </p:graphicFrame>
      <p:graphicFrame>
        <p:nvGraphicFramePr>
          <p:cNvPr id="24579" name="Диаграмма 4"/>
          <p:cNvGraphicFramePr>
            <a:graphicFrameLocks/>
          </p:cNvGraphicFramePr>
          <p:nvPr/>
        </p:nvGraphicFramePr>
        <p:xfrm>
          <a:off x="3092450" y="2520950"/>
          <a:ext cx="5588000" cy="3302000"/>
        </p:xfrm>
        <a:graphic>
          <a:graphicData uri="http://schemas.openxmlformats.org/presentationml/2006/ole">
            <p:oleObj spid="_x0000_s24579" r:id="rId5" imgW="5590517" imgH="3298222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02" name="Диаграмма 2"/>
          <p:cNvGraphicFramePr>
            <a:graphicFrameLocks/>
          </p:cNvGraphicFramePr>
          <p:nvPr/>
        </p:nvGraphicFramePr>
        <p:xfrm>
          <a:off x="1306513" y="1163638"/>
          <a:ext cx="6745287" cy="4244975"/>
        </p:xfrm>
        <a:graphic>
          <a:graphicData uri="http://schemas.openxmlformats.org/presentationml/2006/ole">
            <p:oleObj spid="_x0000_s25602" r:id="rId4" imgW="6748857" imgH="424318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63" y="500063"/>
            <a:ext cx="8358187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того, чтобы подтвердить или опровергнуть свою гипотезу, я решил провести эксперимент с применением учебно-лабораторного оборудования  модульной системы экспериментов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PROLog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Один и торт же школьник с 11.00 ч. до 11.20 ч. должен читать определённый текст.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первый день данный процесс будет проходить при освещении лампы накаливания, во второй при освещении люминесцентной лампы, в третий при освещении светодиодной лампы. Уровень освещенности своего рабочего места буду измерять с помощью модульной системы экспериментов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PROLog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(об общепринятых нормах освещенности рабочего места мне рассказала классный руководитель Сухопрудская Лариса Ивановна: «Для чтения и выполнения письменных заданий необходима освещенность рабочей зоны в диапазоне 500-600 люкс»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 прочтения определю свои ощущения: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	Не испытываю напряжения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	Легкое напряжение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	Сильное напряжение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Резь в глазах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чистоты эксперимента - участвую сам.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214313" y="500063"/>
            <a:ext cx="8786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0"/>
            <a:ext cx="7556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оказались такими:</a:t>
            </a:r>
          </a:p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при освещении лампы накаливания(106 Лк) и люминесцентной(361 Лк) </a:t>
            </a:r>
          </a:p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вызвало у меня лёгкое напряжение глаз.</a:t>
            </a: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вот чтение при освещении светодиодной лампы (430 Лк) </a:t>
            </a:r>
            <a:r>
              <a:rPr lang="ru-RU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вызвало никакого дискомфорта.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7652" name="Рисунок 6"/>
          <p:cNvPicPr>
            <a:picLocks noChangeAspect="1" noChangeArrowheads="1"/>
          </p:cNvPicPr>
          <p:nvPr/>
        </p:nvPicPr>
        <p:blipFill>
          <a:blip r:embed="rId3"/>
          <a:srcRect r="1109" b="6068"/>
          <a:stretch>
            <a:fillRect/>
          </a:stretch>
        </p:blipFill>
        <p:spPr bwMode="auto">
          <a:xfrm>
            <a:off x="500063" y="1357313"/>
            <a:ext cx="35306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7" descr="C:\Users\Admin\Desktop\3502.png"/>
          <p:cNvPicPr>
            <a:picLocks noChangeAspect="1" noChangeArrowheads="1"/>
          </p:cNvPicPr>
          <p:nvPr/>
        </p:nvPicPr>
        <p:blipFill>
          <a:blip r:embed="rId4"/>
          <a:srcRect b="5405"/>
          <a:stretch>
            <a:fillRect/>
          </a:stretch>
        </p:blipFill>
        <p:spPr bwMode="auto">
          <a:xfrm>
            <a:off x="4429125" y="1357313"/>
            <a:ext cx="35004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8"/>
          <p:cNvPicPr>
            <a:picLocks noChangeAspect="1" noChangeArrowheads="1"/>
          </p:cNvPicPr>
          <p:nvPr/>
        </p:nvPicPr>
        <p:blipFill>
          <a:blip r:embed="rId5"/>
          <a:srcRect l="-2" r="-44" b="11008"/>
          <a:stretch>
            <a:fillRect/>
          </a:stretch>
        </p:blipFill>
        <p:spPr bwMode="auto">
          <a:xfrm>
            <a:off x="2143125" y="4429125"/>
            <a:ext cx="500221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313" y="571500"/>
            <a:ext cx="8643937" cy="51704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Таким образом, целью моей работы было изучить влияние искусственного освещения на зрение школьников. Я прочитал достаточное количество научной литературы, провел анкетирование, эксперимент с применением учебно-лабораторного оборудования – всё это  позволило сделать вывод, что для человеческого глаза при выполнении домашнего задания в вечернее время лучше подходит освещение светодиодной лампы,  тем самым,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гипотеза подтвердилась частично.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в данном направлении была для меня очень интересна и познавательна. Я узнал много нового в разных областях знаний.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https://khimki.kartasporta.ru/files/img/photo_27134_42504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643063"/>
            <a:ext cx="35718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mamairebenok.com/wp-content/uploads/2016/06/vyibor-sekcyi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643063"/>
            <a:ext cx="35718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s://krasgmu.net/_bl/16/s217526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4214813"/>
            <a:ext cx="35353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www.phoenix-school.org/upload/Rukodelie-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0" y="4143375"/>
            <a:ext cx="36734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428625" y="785813"/>
            <a:ext cx="8358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современном мире каждый школьник ведет мега активный образ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214313" y="0"/>
            <a:ext cx="8786812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исследование влияния искусственного освещения(электрических ламп)на зрение школьников.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электрические лампы не могут отрицательно воздействовать на зрение школьника.   </a:t>
            </a:r>
            <a:endParaRPr lang="ru-RU">
              <a:cs typeface="Calibri" pitchFamily="34" charset="0"/>
            </a:endParaRPr>
          </a:p>
          <a:p>
            <a:pPr algn="just" eaLnBrk="0" hangingPunct="0"/>
            <a:endParaRPr lang="ru-RU">
              <a:latin typeface="Times New Roman" pitchFamily="18" charset="0"/>
              <a:cs typeface="Calibri" pitchFamily="34" charset="0"/>
            </a:endParaRPr>
          </a:p>
          <a:p>
            <a:pPr algn="just" eaLnBrk="0" hangingPunct="0"/>
            <a:r>
              <a:rPr lang="ru-RU" b="1">
                <a:latin typeface="Times New Roman" pitchFamily="18" charset="0"/>
                <a:cs typeface="Calibri" pitchFamily="34" charset="0"/>
              </a:rPr>
              <a:t>Задачи:</a:t>
            </a:r>
          </a:p>
          <a:p>
            <a:pPr algn="just" eaLnBrk="0" hangingPunct="0"/>
            <a:endParaRPr lang="ru-RU" b="1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Изучить строение глаза человека, роль в его жизни;</a:t>
            </a:r>
            <a:endParaRPr lang="ru-RU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Узнать основные виды электроламп;</a:t>
            </a:r>
            <a:endParaRPr lang="ru-RU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Провести анкетирование и эксперимент;</a:t>
            </a:r>
            <a:endParaRPr lang="ru-RU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Сделать соответствующие выводы.</a:t>
            </a:r>
            <a:endParaRPr lang="ru-RU"/>
          </a:p>
          <a:p>
            <a:pPr algn="just" eaLnBrk="0" hangingPunct="0"/>
            <a:endParaRPr lang="ru-RU">
              <a:latin typeface="Times New Roman" pitchFamily="18" charset="0"/>
              <a:cs typeface="Calibri" pitchFamily="34" charset="0"/>
            </a:endParaRPr>
          </a:p>
          <a:p>
            <a:pPr algn="just" eaLnBrk="0" hangingPunct="0"/>
            <a:r>
              <a:rPr lang="ru-RU" b="1">
                <a:latin typeface="Times New Roman" pitchFamily="18" charset="0"/>
                <a:cs typeface="Calibri" pitchFamily="34" charset="0"/>
              </a:rPr>
              <a:t>Методы, используемые в нашей работе:</a:t>
            </a:r>
          </a:p>
          <a:p>
            <a:pPr algn="just" eaLnBrk="0" hangingPunct="0"/>
            <a:endParaRPr lang="ru-RU" b="1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Работа с научной литературой и другими источниками информации;</a:t>
            </a:r>
            <a:endParaRPr lang="ru-RU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Анкетирование;</a:t>
            </a:r>
            <a:endParaRPr lang="ru-RU"/>
          </a:p>
          <a:p>
            <a:pPr algn="just" eaLnBrk="0" hangingPunct="0"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Calibri" pitchFamily="34" charset="0"/>
              </a:rPr>
              <a:t>	Эксперимент с применением учебно-лабораторного оборудования  модульной системы экспериментов PROLog.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3" descr="https://zglaza.ru/wp-content/uploads/2017/05/Shema-stoeniya-glaz-chelove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643063"/>
            <a:ext cx="5157788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071563" y="57150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Строение глаза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0"/>
            <a:ext cx="9144000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Занимательные факты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не можете чихнуть с открытыми глазами</a:t>
            </a: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 человека видит только три цвета: красный, синий и зеленый. Остальные цвета являются сочетанием этих цветов;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Ваши глаза всегда останутся такого же размера, что и при рождении;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Наши глаза моргают в среднем 17 раз в минуту;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Космонавты не могут плакать в космосе из-за гравитации. Слезы собираются в маленькие шарики и начинают пощипывать глаза;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 дети рождаются с серо-голубыми глазами, и только спустя два года глаза приобретают свой настоящий цвет.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present5.com/presentation/1/4479840_134599335.pdf-img/4479840_134599335.pdf-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642938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s://econet.ua/uploads/pictures/126873/content_22__econet_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571625"/>
            <a:ext cx="67056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714375" y="642938"/>
            <a:ext cx="7215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Томас Алва Эдисон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0" y="428625"/>
            <a:ext cx="90011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Лампа накаливания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483" name="Picture 2" descr="http://cofelab.ru/wp-content/uploads/2018/05/c9bfda197d028532f64ccc31ca4b8c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1500188"/>
            <a:ext cx="35004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Админ\Downloads\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 r="-166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285750" y="500063"/>
            <a:ext cx="8501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Люминесцентная лампа</a:t>
            </a:r>
          </a:p>
        </p:txBody>
      </p:sp>
      <p:pic>
        <p:nvPicPr>
          <p:cNvPr id="21507" name="Picture 2" descr="https://avatars.mds.yandex.net/get-marketpic/204557/market_tn6zyrCS4pomCFaIQrQ5Vw/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214438"/>
            <a:ext cx="283845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s://avatars.mds.yandex.net/get-marketpic/486815/market_cMEjYnNQXMffhaMguTd3aw/or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2487613"/>
            <a:ext cx="534352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443</Words>
  <PresentationFormat>Экран (4:3)</PresentationFormat>
  <Paragraphs>91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Arial</vt:lpstr>
      <vt:lpstr>Times New Roman</vt:lpstr>
      <vt:lpstr>Wingdings</vt:lpstr>
      <vt:lpstr>Тема Office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2019-01-08T10:24:06Z</dcterms:created>
  <dcterms:modified xsi:type="dcterms:W3CDTF">2019-06-11T19:20:47Z</dcterms:modified>
</cp:coreProperties>
</file>