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7" r:id="rId2"/>
    <p:sldId id="258" r:id="rId3"/>
    <p:sldId id="259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72" r:id="rId12"/>
    <p:sldId id="280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015" autoAdjust="0"/>
    <p:restoredTop sz="94660"/>
  </p:normalViewPr>
  <p:slideViewPr>
    <p:cSldViewPr snapToGrid="0">
      <p:cViewPr varScale="1">
        <p:scale>
          <a:sx n="69" d="100"/>
          <a:sy n="69" d="100"/>
        </p:scale>
        <p:origin x="37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5A66-C0EC-4576-BD25-654C732F8468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D6B6-3A2E-469C-9219-1D31F8ED4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43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5A66-C0EC-4576-BD25-654C732F8468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D6B6-3A2E-469C-9219-1D31F8ED4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490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5A66-C0EC-4576-BD25-654C732F8468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D6B6-3A2E-469C-9219-1D31F8ED4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624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5A66-C0EC-4576-BD25-654C732F8468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D6B6-3A2E-469C-9219-1D31F8ED4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720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5A66-C0EC-4576-BD25-654C732F8468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D6B6-3A2E-469C-9219-1D31F8ED4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7432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5A66-C0EC-4576-BD25-654C732F8468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D6B6-3A2E-469C-9219-1D31F8ED4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50155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5A66-C0EC-4576-BD25-654C732F8468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D6B6-3A2E-469C-9219-1D31F8ED4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231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5A66-C0EC-4576-BD25-654C732F8468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D6B6-3A2E-469C-9219-1D31F8ED4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204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5A66-C0EC-4576-BD25-654C732F8468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D6B6-3A2E-469C-9219-1D31F8ED4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7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5A66-C0EC-4576-BD25-654C732F8468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D6B6-3A2E-469C-9219-1D31F8ED4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2664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AB5A66-C0EC-4576-BD25-654C732F8468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8D6B6-3A2E-469C-9219-1D31F8ED4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387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B5A66-C0EC-4576-BD25-654C732F8468}" type="datetimeFigureOut">
              <a:rPr lang="ru-RU" smtClean="0"/>
              <a:t>30.03.2019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8D6B6-3A2E-469C-9219-1D31F8ED41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14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hyperlink" Target="http://makerbot3d.ru/catalog/" TargetMode="External"/><Relationship Id="rId3" Type="http://schemas.openxmlformats.org/officeDocument/2006/relationships/slide" Target="slide10.xml"/><Relationship Id="rId7" Type="http://schemas.openxmlformats.org/officeDocument/2006/relationships/slide" Target="slide5.xml"/><Relationship Id="rId12" Type="http://schemas.openxmlformats.org/officeDocument/2006/relationships/hyperlink" Target="http://www.openscad.org/" TargetMode="External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hyperlink" Target="https://ru.wikibooks.org/wiki/%D0%A0%D1%83%D0%BA%D0%BE%D0%B2%D0%BE%D0%B4%D1%81%D1%82%D0%B2%D0%BE_%D0%BF%D0%BE%D0%BB%D1%8C%D0%B7%D0%BE%D0%B2%D0%B0%D1%82%D0%B5%D0%BB%D1%8F_%D0%BF%D0%BE_OpenSCAD" TargetMode="External"/><Relationship Id="rId5" Type="http://schemas.openxmlformats.org/officeDocument/2006/relationships/slide" Target="slide7.xml"/><Relationship Id="rId15" Type="http://schemas.openxmlformats.org/officeDocument/2006/relationships/hyperlink" Target="http://www.nashkolxoz.ru/openscad-lesson1" TargetMode="External"/><Relationship Id="rId10" Type="http://schemas.openxmlformats.org/officeDocument/2006/relationships/hyperlink" Target="http://www.nashkolxoz.ru/openscad-lesson2" TargetMode="External"/><Relationship Id="rId4" Type="http://schemas.openxmlformats.org/officeDocument/2006/relationships/slide" Target="slide8.xml"/><Relationship Id="rId9" Type="http://schemas.openxmlformats.org/officeDocument/2006/relationships/slide" Target="slide3.xml"/><Relationship Id="rId14" Type="http://schemas.openxmlformats.org/officeDocument/2006/relationships/hyperlink" Target="https://ru.wikipedia.org/wiki/OpenSCAD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9.xml"/><Relationship Id="rId7" Type="http://schemas.openxmlformats.org/officeDocument/2006/relationships/slide" Target="slide5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7.xml"/><Relationship Id="rId4" Type="http://schemas.openxmlformats.org/officeDocument/2006/relationships/slide" Target="slide8.xml"/><Relationship Id="rId9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slide" Target="slide9.xml"/><Relationship Id="rId7" Type="http://schemas.openxmlformats.org/officeDocument/2006/relationships/slide" Target="slide5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5" Type="http://schemas.openxmlformats.org/officeDocument/2006/relationships/slide" Target="slide7.xml"/><Relationship Id="rId4" Type="http://schemas.openxmlformats.org/officeDocument/2006/relationships/slide" Target="slide8.xml"/><Relationship Id="rId9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13" Type="http://schemas.openxmlformats.org/officeDocument/2006/relationships/hyperlink" Target="https://ru.wikipedia.org/wiki/Fedora" TargetMode="External"/><Relationship Id="rId3" Type="http://schemas.openxmlformats.org/officeDocument/2006/relationships/slide" Target="slide9.xml"/><Relationship Id="rId7" Type="http://schemas.openxmlformats.org/officeDocument/2006/relationships/slide" Target="slide4.xml"/><Relationship Id="rId12" Type="http://schemas.openxmlformats.org/officeDocument/2006/relationships/hyperlink" Target="https://ru.wikipedia.org/wiki/Debian" TargetMode="External"/><Relationship Id="rId17" Type="http://schemas.openxmlformats.org/officeDocument/2006/relationships/hyperlink" Target="https://ru.wikipedia.org/wiki/WebGL" TargetMode="External"/><Relationship Id="rId2" Type="http://schemas.openxmlformats.org/officeDocument/2006/relationships/slide" Target="slide10.xml"/><Relationship Id="rId16" Type="http://schemas.openxmlformats.org/officeDocument/2006/relationships/hyperlink" Target="http://openjscad.org/" TargetMode="Externa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hyperlink" Target="https://ru.wikipedia.org/wiki/%D0%A0%D0%B5%D0%BF%D0%BE%D0%B7%D0%B8%D1%82%D0%BE%D1%80%D0%B8%D0%B9" TargetMode="External"/><Relationship Id="rId5" Type="http://schemas.openxmlformats.org/officeDocument/2006/relationships/slide" Target="slide7.xml"/><Relationship Id="rId15" Type="http://schemas.openxmlformats.org/officeDocument/2006/relationships/hyperlink" Target="https://ru.wikipedia.org/wiki/Gentoo" TargetMode="External"/><Relationship Id="rId10" Type="http://schemas.openxmlformats.org/officeDocument/2006/relationships/hyperlink" Target="http://openscad.org/" TargetMode="External"/><Relationship Id="rId4" Type="http://schemas.openxmlformats.org/officeDocument/2006/relationships/slide" Target="slide8.xml"/><Relationship Id="rId9" Type="http://schemas.openxmlformats.org/officeDocument/2006/relationships/slide" Target="slide3.xml"/><Relationship Id="rId14" Type="http://schemas.openxmlformats.org/officeDocument/2006/relationships/hyperlink" Target="https://ru.wikipedia.org/wiki/Red_Hat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9.xml"/><Relationship Id="rId7" Type="http://schemas.openxmlformats.org/officeDocument/2006/relationships/slide" Target="slide6.xml"/><Relationship Id="rId12" Type="http://schemas.openxmlformats.org/officeDocument/2006/relationships/image" Target="../media/image4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11" Type="http://schemas.openxmlformats.org/officeDocument/2006/relationships/image" Target="../media/image3.jpeg"/><Relationship Id="rId5" Type="http://schemas.openxmlformats.org/officeDocument/2006/relationships/slide" Target="slide7.xml"/><Relationship Id="rId10" Type="http://schemas.openxmlformats.org/officeDocument/2006/relationships/image" Target="../media/image2.png"/><Relationship Id="rId4" Type="http://schemas.openxmlformats.org/officeDocument/2006/relationships/slide" Target="slide8.xml"/><Relationship Id="rId9" Type="http://schemas.openxmlformats.org/officeDocument/2006/relationships/slide" Target="slide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9.xml"/><Relationship Id="rId7" Type="http://schemas.openxmlformats.org/officeDocument/2006/relationships/slide" Target="slide5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8.xml"/><Relationship Id="rId9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13" Type="http://schemas.openxmlformats.org/officeDocument/2006/relationships/hyperlink" Target="https://ru.wikipedia.org/wiki/%D0%92%D1%8B%D0%BF%D1%83%D0%BA%D0%BB%D0%B0%D1%8F_%D0%BE%D0%B1%D0%BE%D0%BB%D0%BE%D1%87%D0%BA%D0%B0" TargetMode="External"/><Relationship Id="rId18" Type="http://schemas.openxmlformats.org/officeDocument/2006/relationships/image" Target="../media/image9.png"/><Relationship Id="rId3" Type="http://schemas.openxmlformats.org/officeDocument/2006/relationships/slide" Target="slide9.xml"/><Relationship Id="rId7" Type="http://schemas.openxmlformats.org/officeDocument/2006/relationships/slide" Target="slide5.xml"/><Relationship Id="rId12" Type="http://schemas.openxmlformats.org/officeDocument/2006/relationships/hyperlink" Target="https://ru.wikibooks.org/w/index.php?title=%D0%A0%D1%83%D0%BA%D0%BE%D0%B2%D0%BE%D0%B4%D1%81%D1%82%D0%B2%D0%BE_%D0%BF%D0%BE%D0%BB%D1%8C%D0%B7%D0%BE%D0%B2%D0%B0%D1%82%D0%B5%D0%BB%D1%8F_%D0%BF%D0%BE_OpenSCAD/%D0%9F%D1%80%D0%B5%D0%BE%D0%B1%D1%80%D0%B0%D0%B7%D0%BE%D0%B2%D0%B0%D0%BD%D0%B8%D1%8F&amp;action=edit&amp;section=3" TargetMode="External"/><Relationship Id="rId17" Type="http://schemas.openxmlformats.org/officeDocument/2006/relationships/image" Target="../media/image8.png"/><Relationship Id="rId2" Type="http://schemas.openxmlformats.org/officeDocument/2006/relationships/slide" Target="slide10.xml"/><Relationship Id="rId16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hyperlink" Target="https://ru.wikibooks.org/w/index.php?title=%D0%A0%D1%83%D0%BA%D0%BE%D0%B2%D0%BE%D0%B4%D1%81%D1%82%D0%B2%D0%BE_%D0%BF%D0%BE%D0%BB%D1%8C%D0%B7%D0%BE%D0%B2%D0%B0%D1%82%D0%B5%D0%BB%D1%8F_%D0%BF%D0%BE_OpenSCAD/%D0%9F%D1%80%D0%B5%D0%BE%D0%B1%D1%80%D0%B0%D0%B7%D0%BE%D0%B2%D0%B0%D0%BD%D0%B8%D1%8F&amp;action=edit&amp;section=2" TargetMode="External"/><Relationship Id="rId5" Type="http://schemas.openxmlformats.org/officeDocument/2006/relationships/slide" Target="slide8.xml"/><Relationship Id="rId15" Type="http://schemas.openxmlformats.org/officeDocument/2006/relationships/image" Target="../media/image6.png"/><Relationship Id="rId10" Type="http://schemas.openxmlformats.org/officeDocument/2006/relationships/hyperlink" Target="https://ru.wikibooks.org/w/index.php?title=%D0%A0%D1%83%D0%BA%D0%BE%D0%B2%D0%BE%D0%B4%D1%81%D1%82%D0%B2%D0%BE_%D0%BF%D0%BE%D0%BB%D1%8C%D0%B7%D0%BE%D0%B2%D0%B0%D1%82%D0%B5%D0%BB%D1%8F_%D0%BF%D0%BE_OpenSCAD/%D0%9F%D1%80%D0%B5%D0%BE%D0%B1%D1%80%D0%B0%D0%B7%D0%BE%D0%B2%D0%B0%D0%BD%D0%B8%D1%8F&amp;action=edit&amp;section=1" TargetMode="External"/><Relationship Id="rId4" Type="http://schemas.openxmlformats.org/officeDocument/2006/relationships/slide" Target="slide7.xml"/><Relationship Id="rId9" Type="http://schemas.openxmlformats.org/officeDocument/2006/relationships/slide" Target="slide3.xml"/><Relationship Id="rId1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8.xml"/><Relationship Id="rId7" Type="http://schemas.openxmlformats.org/officeDocument/2006/relationships/slide" Target="slide5.xml"/><Relationship Id="rId12" Type="http://schemas.openxmlformats.org/officeDocument/2006/relationships/image" Target="../media/image11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10.png"/><Relationship Id="rId5" Type="http://schemas.openxmlformats.org/officeDocument/2006/relationships/slide" Target="slide7.xml"/><Relationship Id="rId10" Type="http://schemas.openxmlformats.org/officeDocument/2006/relationships/hyperlink" Target="&#1085;&#1085;_&#1057;&#1054;%20&#1047;&#1042;&#1059;&#1050;&#1054;&#1052;.mp4" TargetMode="External"/><Relationship Id="rId4" Type="http://schemas.openxmlformats.org/officeDocument/2006/relationships/slide" Target="slide9.xml"/><Relationship Id="rId9" Type="http://schemas.openxmlformats.org/officeDocument/2006/relationships/slide" Target="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99438" y="6417276"/>
            <a:ext cx="12866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/>
              <a:t>Курск-2019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7DA8CB56-67DD-4B7F-925F-A60F626B93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82437" y="680775"/>
            <a:ext cx="7204364" cy="1666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112" tIns="717324" rIns="536406" bIns="536406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Проект по теме: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25" name="Picture 1">
            <a:extLst>
              <a:ext uri="{FF2B5EF4-FFF2-40B4-BE49-F238E27FC236}">
                <a16:creationId xmlns:a16="http://schemas.microsoft.com/office/drawing/2014/main" id="{9DBC5D5C-A7FE-4E13-8826-1AE0FA406E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6170" y="4003964"/>
            <a:ext cx="5114925" cy="1457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>
            <a:extLst>
              <a:ext uri="{FF2B5EF4-FFF2-40B4-BE49-F238E27FC236}">
                <a16:creationId xmlns:a16="http://schemas.microsoft.com/office/drawing/2014/main" id="{749C1CC6-F499-4150-94FB-9CA23FE6F9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20569" y="1175904"/>
            <a:ext cx="9631931" cy="5001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152352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ru-RU" sz="2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ru-RU" sz="2600" b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Программа для создания </a:t>
            </a:r>
            <a:r>
              <a:rPr kumimoji="0" lang="ru-RU" altLang="ru-RU" sz="3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solid</a:t>
            </a:r>
            <a:r>
              <a:rPr kumimoji="0" lang="ru-RU" altLang="ru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3D CAD </a:t>
            </a:r>
            <a:endParaRPr kumimoji="0" lang="en-US" altLang="ru-RU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объектов - </a:t>
            </a:r>
            <a:r>
              <a:rPr kumimoji="0" lang="ru-RU" alt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altLang="ru-RU" sz="36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OpenSCAD</a:t>
            </a:r>
            <a:endParaRPr kumimoji="0" lang="ru-RU" altLang="ru-RU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ru-RU" sz="36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ru-RU" sz="3600" i="1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ru-RU" sz="12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altLang="ru-RU" sz="1200" i="1" dirty="0"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ru-RU" sz="1200" b="0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Руководитель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Плешевцева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М.В.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Работу выполнил: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Здор Артемий,</a:t>
            </a: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ученик 7 «А» класса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</a:br>
            <a:endParaRPr kumimoji="0" lang="ru-RU" altLang="ru-RU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468BCDF-A53E-445A-905D-91E3639377CD}"/>
              </a:ext>
            </a:extLst>
          </p:cNvPr>
          <p:cNvSpPr/>
          <p:nvPr/>
        </p:nvSpPr>
        <p:spPr>
          <a:xfrm>
            <a:off x="4663909" y="275302"/>
            <a:ext cx="28641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МБОУ «Гимназия №44»</a:t>
            </a:r>
            <a:endParaRPr lang="ru-RU" altLang="ru-RU" sz="11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640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Скругленный прямоугольник 10">
            <a:hlinkClick r:id="rId2" action="ppaction://hlinksldjump"/>
            <a:extLst>
              <a:ext uri="{FF2B5EF4-FFF2-40B4-BE49-F238E27FC236}">
                <a16:creationId xmlns:a16="http://schemas.microsoft.com/office/drawing/2014/main" id="{F10A7A1D-1F6C-48A5-83FA-2580108ED095}"/>
              </a:ext>
            </a:extLst>
          </p:cNvPr>
          <p:cNvSpPr/>
          <p:nvPr/>
        </p:nvSpPr>
        <p:spPr>
          <a:xfrm>
            <a:off x="8869516" y="39997"/>
            <a:ext cx="1616400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chemeClr val="tx1"/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Тексты </a:t>
            </a:r>
            <a:r>
              <a:rPr lang="ru-RU" sz="900" b="1" dirty="0">
                <a:solidFill>
                  <a:schemeClr val="tx1"/>
                </a:solidFill>
              </a:rPr>
              <a:t>практических программ на языке </a:t>
            </a:r>
            <a:r>
              <a:rPr lang="ru-RU" sz="900" b="1" dirty="0" err="1">
                <a:solidFill>
                  <a:schemeClr val="tx1"/>
                </a:solidFill>
              </a:rPr>
              <a:t>OpenSCAD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2" name="Скругленный прямоугольник 10">
            <a:hlinkClick r:id="rId3" action="ppaction://hlinksldjump"/>
            <a:extLst>
              <a:ext uri="{FF2B5EF4-FFF2-40B4-BE49-F238E27FC236}">
                <a16:creationId xmlns:a16="http://schemas.microsoft.com/office/drawing/2014/main" id="{FCE18358-CB59-446A-B492-25197567F6C6}"/>
              </a:ext>
            </a:extLst>
          </p:cNvPr>
          <p:cNvSpPr/>
          <p:nvPr/>
        </p:nvSpPr>
        <p:spPr>
          <a:xfrm>
            <a:off x="10249030" y="39997"/>
            <a:ext cx="1616400" cy="580726"/>
          </a:xfrm>
          <a:prstGeom prst="roundRect">
            <a:avLst>
              <a:gd name="adj" fmla="val 30914"/>
            </a:avLst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>
                <a:solidFill>
                  <a:schemeClr val="tx1"/>
                </a:solidFill>
              </a:rPr>
              <a:t>Список используемой литературы и интернет ресурсов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10">
            <a:hlinkClick r:id="rId4" action="ppaction://hlinksldjump"/>
            <a:extLst>
              <a:ext uri="{FF2B5EF4-FFF2-40B4-BE49-F238E27FC236}">
                <a16:creationId xmlns:a16="http://schemas.microsoft.com/office/drawing/2014/main" id="{36F75FF6-480B-468E-B7CB-49EE94BE0BFC}"/>
              </a:ext>
            </a:extLst>
          </p:cNvPr>
          <p:cNvSpPr/>
          <p:nvPr/>
        </p:nvSpPr>
        <p:spPr>
          <a:xfrm>
            <a:off x="7365308" y="53852"/>
            <a:ext cx="1616400" cy="580726"/>
          </a:xfrm>
          <a:prstGeom prst="roundRect">
            <a:avLst>
              <a:gd name="adj" fmla="val 38071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chemeClr val="tx1"/>
                </a:solidFill>
                <a:hlinkClick r:id="rId2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Основные </a:t>
            </a:r>
            <a:r>
              <a:rPr lang="ru-RU" sz="900" b="1" dirty="0">
                <a:solidFill>
                  <a:schemeClr val="tx1"/>
                </a:solidFill>
              </a:rPr>
              <a:t>правила синтаксиса </a:t>
            </a:r>
            <a:r>
              <a:rPr lang="ru-RU" sz="900" b="1" dirty="0" err="1">
                <a:solidFill>
                  <a:schemeClr val="tx1"/>
                </a:solidFill>
              </a:rPr>
              <a:t>OpenSCAD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10">
            <a:hlinkClick r:id="rId5" action="ppaction://hlinksldjump"/>
            <a:extLst>
              <a:ext uri="{FF2B5EF4-FFF2-40B4-BE49-F238E27FC236}">
                <a16:creationId xmlns:a16="http://schemas.microsoft.com/office/drawing/2014/main" id="{6C2EF8EB-4ACE-4A76-8828-80438FF4D85A}"/>
              </a:ext>
            </a:extLst>
          </p:cNvPr>
          <p:cNvSpPr/>
          <p:nvPr/>
        </p:nvSpPr>
        <p:spPr>
          <a:xfrm>
            <a:off x="5930371" y="53852"/>
            <a:ext cx="1616400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Преимущества и недостатки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6" name="Скругленный прямоугольник 10">
            <a:hlinkClick r:id="rId6" action="ppaction://hlinksldjump"/>
            <a:extLst>
              <a:ext uri="{FF2B5EF4-FFF2-40B4-BE49-F238E27FC236}">
                <a16:creationId xmlns:a16="http://schemas.microsoft.com/office/drawing/2014/main" id="{7B179CF6-332C-4B7D-AAD9-315AC677796A}"/>
              </a:ext>
            </a:extLst>
          </p:cNvPr>
          <p:cNvSpPr/>
          <p:nvPr/>
        </p:nvSpPr>
        <p:spPr>
          <a:xfrm>
            <a:off x="4532804" y="58484"/>
            <a:ext cx="1616400" cy="580726"/>
          </a:xfrm>
          <a:prstGeom prst="roundRect">
            <a:avLst>
              <a:gd name="adj" fmla="val 35686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Сфера применения 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7" name="Скругленный прямоугольник 11">
            <a:hlinkClick r:id="rId7" action="ppaction://hlinksldjump"/>
            <a:extLst>
              <a:ext uri="{FF2B5EF4-FFF2-40B4-BE49-F238E27FC236}">
                <a16:creationId xmlns:a16="http://schemas.microsoft.com/office/drawing/2014/main" id="{27F13342-8F7E-44D8-B545-3E85A0831BB4}"/>
              </a:ext>
            </a:extLst>
          </p:cNvPr>
          <p:cNvSpPr/>
          <p:nvPr/>
        </p:nvSpPr>
        <p:spPr>
          <a:xfrm>
            <a:off x="3082261" y="53852"/>
            <a:ext cx="1616400" cy="580726"/>
          </a:xfrm>
          <a:prstGeom prst="roundRect">
            <a:avLst>
              <a:gd name="adj" fmla="val 28528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Общая </a:t>
            </a:r>
            <a:r>
              <a:rPr lang="ru-RU" sz="1100" b="1" dirty="0">
                <a:solidFill>
                  <a:schemeClr val="tx1"/>
                </a:solidFill>
              </a:rPr>
              <a:t>информация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9">
            <a:hlinkClick r:id="rId8" action="ppaction://hlinksldjump"/>
            <a:extLst>
              <a:ext uri="{FF2B5EF4-FFF2-40B4-BE49-F238E27FC236}">
                <a16:creationId xmlns:a16="http://schemas.microsoft.com/office/drawing/2014/main" id="{C6FBADA0-8BEC-4E51-853A-E93CE0B9639A}"/>
              </a:ext>
            </a:extLst>
          </p:cNvPr>
          <p:cNvSpPr/>
          <p:nvPr/>
        </p:nvSpPr>
        <p:spPr>
          <a:xfrm>
            <a:off x="1591908" y="53852"/>
            <a:ext cx="1616400" cy="580726"/>
          </a:xfrm>
          <a:prstGeom prst="roundRect">
            <a:avLst>
              <a:gd name="adj" fmla="val 30914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Основная часть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">
            <a:hlinkClick r:id="rId9" action="ppaction://hlinksldjump"/>
            <a:extLst>
              <a:ext uri="{FF2B5EF4-FFF2-40B4-BE49-F238E27FC236}">
                <a16:creationId xmlns:a16="http://schemas.microsoft.com/office/drawing/2014/main" id="{B36C0D16-F1D0-4A09-855C-953032040152}"/>
              </a:ext>
            </a:extLst>
          </p:cNvPr>
          <p:cNvSpPr/>
          <p:nvPr/>
        </p:nvSpPr>
        <p:spPr>
          <a:xfrm>
            <a:off x="238898" y="67707"/>
            <a:ext cx="1617612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Введение</a:t>
            </a:r>
            <a:r>
              <a:rPr lang="ru-RU" b="1" dirty="0"/>
              <a:t> </a:t>
            </a:r>
            <a:endParaRPr lang="ru-RU" sz="1200" dirty="0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DC18E8B5-1D79-4B4E-A0C2-16BE9AB7B00C}"/>
              </a:ext>
            </a:extLst>
          </p:cNvPr>
          <p:cNvSpPr/>
          <p:nvPr/>
        </p:nvSpPr>
        <p:spPr>
          <a:xfrm>
            <a:off x="238897" y="528615"/>
            <a:ext cx="11615352" cy="61451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>
              <a:solidFill>
                <a:schemeClr val="tx1"/>
              </a:solidFill>
            </a:endParaRPr>
          </a:p>
          <a:p>
            <a:pPr lvl="1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фигур: </a:t>
            </a:r>
            <a:r>
              <a:rPr lang="ru-RU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http://www.nashkolxoz.ru/openscad-lesson2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Руководство пользователя по 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 </a:t>
            </a:r>
            <a:r>
              <a:rPr lang="en-US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Scad</a:t>
            </a:r>
            <a:r>
              <a:rPr lang="en-US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https://ru.wikibooks.org/wiki/%D0%A0%D1%83%D0%BA%D0%BE%D0%B2%D0%BE%D0%B4%D1%81%D1%82%D0%B2%D0%BE_%D0%BF%D0%BE%D0%BB%D1%8C%D0%B7%D0%BE%D0%B2%D0%B0%D1%82%D0%B5%D0%BB%D1%8F_%D0%BF%D0%BE_OpenSCAD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Официальный сайт программы: </a:t>
            </a:r>
            <a:r>
              <a:rPr lang="ru-RU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http://www.openscad.org/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4. </a:t>
            </a:r>
            <a:r>
              <a:rPr lang="ru-RU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http://makerbot3d.ru/catalog/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5.</a:t>
            </a:r>
            <a:r>
              <a:rPr lang="ru-RU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https://ru.wikipedia.org/wiki/OpenSCAD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15"/>
              </a:rPr>
              <a:t>http://www.nashkolxoz.ru/openscad-lesson1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https://www.youtube.com/watch?time_continue=615&amp;v=vHruHFfV1dI</a:t>
            </a:r>
            <a:endPara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BD98537F-DEED-406B-AF22-AE78BD811515}"/>
              </a:ext>
            </a:extLst>
          </p:cNvPr>
          <p:cNvSpPr/>
          <p:nvPr/>
        </p:nvSpPr>
        <p:spPr>
          <a:xfrm flipV="1">
            <a:off x="251537" y="516902"/>
            <a:ext cx="1584000" cy="899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0DD7C290-75C4-47FB-B3BB-047778F1A96B}"/>
              </a:ext>
            </a:extLst>
          </p:cNvPr>
          <p:cNvSpPr/>
          <p:nvPr/>
        </p:nvSpPr>
        <p:spPr>
          <a:xfrm flipV="1">
            <a:off x="10273706" y="521970"/>
            <a:ext cx="1584000" cy="899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716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Итог работы: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создал фигуры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OpenSCAD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накопил много знаний об этой программе.</a:t>
            </a:r>
          </a:p>
        </p:txBody>
      </p:sp>
    </p:spTree>
    <p:extLst>
      <p:ext uri="{BB962C8B-B14F-4D97-AF65-F5344CB8AC3E}">
        <p14:creationId xmlns:p14="http://schemas.microsoft.com/office/powerpoint/2010/main" val="2148227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i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внимание.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A294AD1B-6B2D-42C9-A698-949FF222488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2381" t="15120" r="16190" b="25789"/>
          <a:stretch/>
        </p:blipFill>
        <p:spPr>
          <a:xfrm>
            <a:off x="5359400" y="3124200"/>
            <a:ext cx="1638300" cy="14859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E2A4D5E-505F-40D1-9703-C296CDD66D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7812" y="2003425"/>
            <a:ext cx="2466975" cy="173355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9CC732B-7F55-47D2-A58B-DF0A0FFC29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4008" y="3606800"/>
            <a:ext cx="1780858" cy="180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832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D48DA9F-8B1B-4CF9-BC9B-CA786E3CA0C6}"/>
              </a:ext>
            </a:extLst>
          </p:cNvPr>
          <p:cNvSpPr/>
          <p:nvPr/>
        </p:nvSpPr>
        <p:spPr>
          <a:xfrm>
            <a:off x="180109" y="0"/>
            <a:ext cx="11222182" cy="6824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5100" marR="12700" algn="ctr">
              <a:lnSpc>
                <a:spcPct val="14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Методический паспорт проекта «</a:t>
            </a:r>
            <a:r>
              <a:rPr lang="en-US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OpenSCAD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»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4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65100">
              <a:spcAft>
                <a:spcPts val="0"/>
              </a:spcAf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Тема проекта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«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OpenSCAD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25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65100">
              <a:spcAft>
                <a:spcPts val="0"/>
              </a:spcAf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Предмет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информатика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65100">
              <a:spcAft>
                <a:spcPts val="0"/>
              </a:spcAf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Класс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7 «А»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65100">
              <a:spcAft>
                <a:spcPts val="0"/>
              </a:spcAf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Возраст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13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лет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65100">
              <a:spcAft>
                <a:spcPts val="0"/>
              </a:spcAf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Руководитель проекта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Плешевцева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М.В. –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учитель информатики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15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65100">
              <a:spcAft>
                <a:spcPts val="0"/>
              </a:spcAf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Время работы над проектом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в течении учебного года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65100">
              <a:spcAft>
                <a:spcPts val="0"/>
              </a:spcAf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Форма работы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внеурочная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65100">
              <a:spcAft>
                <a:spcPts val="0"/>
              </a:spcAf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Форма организации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индивидуальная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65100">
              <a:spcAft>
                <a:spcPts val="0"/>
              </a:spcAf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Тип проекта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исследовательская работа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15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65100">
              <a:spcAft>
                <a:spcPts val="0"/>
              </a:spcAf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Тип проекта по предметно-содержательной характеристике: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монопроект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65100">
              <a:spcAft>
                <a:spcPts val="0"/>
              </a:spcAf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Мотивация к познанию, работе: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личный интерес учащегося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7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11200" indent="-540385">
              <a:lnSpc>
                <a:spcPct val="145000"/>
              </a:lnSpc>
              <a:spcAft>
                <a:spcPts val="0"/>
              </a:spcAf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Цели при работе над проектом: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научиться создавать свои фигуры в программе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OpenSCAD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9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65100">
              <a:spcAft>
                <a:spcPts val="0"/>
              </a:spcAf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Задачи проекта: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0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622300" algn="l"/>
              </a:tabLs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Изучить синтаксис и правила программирования в языке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OpenSCAD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00"/>
              </a:lnSpc>
              <a:spcAft>
                <a:spcPts val="0"/>
              </a:spcAft>
            </a:pP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  <a:tabLst>
                <a:tab pos="622300" algn="l"/>
              </a:tabLs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Создавать свои фигуры в программе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OpenSCAD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7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11200" indent="-540385">
              <a:lnSpc>
                <a:spcPct val="146000"/>
              </a:lnSpc>
              <a:spcAft>
                <a:spcPts val="0"/>
              </a:spcAf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Информационно-техническое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обеспечение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компьютер,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сеть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Internet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6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11200" indent="-540385">
              <a:lnSpc>
                <a:spcPct val="145000"/>
              </a:lnSpc>
              <a:spcAft>
                <a:spcPts val="0"/>
              </a:spcAf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Проблема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 веб-разработка на основе языка </a:t>
            </a:r>
            <a:r>
              <a:rPr lang="ru-RU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OpenSCAD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тоже имеет свои инструменты для воплощения идей в жизнь.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55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11200" indent="-540385">
              <a:lnSpc>
                <a:spcPct val="145000"/>
              </a:lnSpc>
              <a:spcAft>
                <a:spcPts val="0"/>
              </a:spcAf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Гипотеза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ученику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6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класса по силам справиться с данным программным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продуктом.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75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65100">
              <a:spcAft>
                <a:spcPts val="0"/>
              </a:spcAf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Цель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представить фигуры, созданные самим учащимся.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870"/>
              </a:lnSpc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711200" indent="-540385">
              <a:lnSpc>
                <a:spcPct val="135000"/>
              </a:lnSpc>
              <a:spcAft>
                <a:spcPts val="0"/>
              </a:spcAft>
            </a:pP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Продукт проекта: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несколько фигур в программе </a:t>
            </a:r>
            <a:r>
              <a:rPr lang="en-US" sz="14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OpenSCAD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,</a:t>
            </a:r>
            <a:r>
              <a:rPr lang="ru-RU" sz="14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презентация в программе </a:t>
            </a:r>
            <a:r>
              <a:rPr lang="en-US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Power Point</a:t>
            </a: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171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10">
            <a:hlinkClick r:id="rId2" action="ppaction://hlinksldjump"/>
            <a:extLst>
              <a:ext uri="{FF2B5EF4-FFF2-40B4-BE49-F238E27FC236}">
                <a16:creationId xmlns:a16="http://schemas.microsoft.com/office/drawing/2014/main" id="{4203ED48-8CE8-428F-A245-3BAD980981B1}"/>
              </a:ext>
            </a:extLst>
          </p:cNvPr>
          <p:cNvSpPr/>
          <p:nvPr/>
        </p:nvSpPr>
        <p:spPr>
          <a:xfrm>
            <a:off x="10239505" y="53852"/>
            <a:ext cx="1616400" cy="580726"/>
          </a:xfrm>
          <a:prstGeom prst="roundRect">
            <a:avLst>
              <a:gd name="adj" fmla="val 30914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>
                <a:solidFill>
                  <a:schemeClr val="tx1"/>
                </a:solidFill>
              </a:rPr>
              <a:t>Список используемой литературы и интернет ресурсов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0">
            <a:hlinkClick r:id="rId3" action="ppaction://hlinksldjump"/>
            <a:extLst>
              <a:ext uri="{FF2B5EF4-FFF2-40B4-BE49-F238E27FC236}">
                <a16:creationId xmlns:a16="http://schemas.microsoft.com/office/drawing/2014/main" id="{E9BC44C1-ECA1-47A3-A298-ECE5F05C3546}"/>
              </a:ext>
            </a:extLst>
          </p:cNvPr>
          <p:cNvSpPr/>
          <p:nvPr/>
        </p:nvSpPr>
        <p:spPr>
          <a:xfrm>
            <a:off x="8869516" y="53852"/>
            <a:ext cx="1616400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chemeClr val="tx1"/>
                </a:solidFill>
              </a:rPr>
              <a:t>Тексты практических программ на языке </a:t>
            </a:r>
            <a:r>
              <a:rPr lang="ru-RU" sz="900" b="1" dirty="0" err="1">
                <a:solidFill>
                  <a:schemeClr val="tx1"/>
                </a:solidFill>
              </a:rPr>
              <a:t>OpenSCAD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0">
            <a:hlinkClick r:id="rId4" action="ppaction://hlinksldjump"/>
            <a:extLst>
              <a:ext uri="{FF2B5EF4-FFF2-40B4-BE49-F238E27FC236}">
                <a16:creationId xmlns:a16="http://schemas.microsoft.com/office/drawing/2014/main" id="{DD386A3A-91A7-41EF-BE5B-4BFC2C448097}"/>
              </a:ext>
            </a:extLst>
          </p:cNvPr>
          <p:cNvSpPr/>
          <p:nvPr/>
        </p:nvSpPr>
        <p:spPr>
          <a:xfrm>
            <a:off x="7365308" y="53852"/>
            <a:ext cx="1616400" cy="580726"/>
          </a:xfrm>
          <a:prstGeom prst="roundRect">
            <a:avLst>
              <a:gd name="adj" fmla="val 38071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chemeClr val="tx1"/>
                </a:solidFill>
              </a:rPr>
              <a:t>Основные правила синтаксиса </a:t>
            </a:r>
            <a:r>
              <a:rPr lang="ru-RU" sz="900" b="1" dirty="0" err="1">
                <a:solidFill>
                  <a:schemeClr val="tx1"/>
                </a:solidFill>
              </a:rPr>
              <a:t>OpenSCAD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10">
            <a:hlinkClick r:id="rId5" action="ppaction://hlinksldjump"/>
            <a:extLst>
              <a:ext uri="{FF2B5EF4-FFF2-40B4-BE49-F238E27FC236}">
                <a16:creationId xmlns:a16="http://schemas.microsoft.com/office/drawing/2014/main" id="{86508327-6E48-4CEC-8A16-7965ED4EC890}"/>
              </a:ext>
            </a:extLst>
          </p:cNvPr>
          <p:cNvSpPr/>
          <p:nvPr/>
        </p:nvSpPr>
        <p:spPr>
          <a:xfrm>
            <a:off x="5930371" y="53852"/>
            <a:ext cx="1616400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Преимущества и недостатки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>
            <a:hlinkClick r:id="rId6" action="ppaction://hlinksldjump"/>
          </p:cNvPr>
          <p:cNvSpPr/>
          <p:nvPr/>
        </p:nvSpPr>
        <p:spPr>
          <a:xfrm>
            <a:off x="4532804" y="58484"/>
            <a:ext cx="1616400" cy="580726"/>
          </a:xfrm>
          <a:prstGeom prst="roundRect">
            <a:avLst>
              <a:gd name="adj" fmla="val 35686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Сфера применения 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>
            <a:hlinkClick r:id="rId7" action="ppaction://hlinksldjump"/>
          </p:cNvPr>
          <p:cNvSpPr/>
          <p:nvPr/>
        </p:nvSpPr>
        <p:spPr>
          <a:xfrm>
            <a:off x="3082261" y="53852"/>
            <a:ext cx="1616400" cy="580726"/>
          </a:xfrm>
          <a:prstGeom prst="roundRect">
            <a:avLst>
              <a:gd name="adj" fmla="val 28528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Общая информация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>
            <a:hlinkClick r:id="rId8" action="ppaction://hlinksldjump"/>
          </p:cNvPr>
          <p:cNvSpPr/>
          <p:nvPr/>
        </p:nvSpPr>
        <p:spPr>
          <a:xfrm>
            <a:off x="1591908" y="53852"/>
            <a:ext cx="1616400" cy="580726"/>
          </a:xfrm>
          <a:prstGeom prst="roundRect">
            <a:avLst>
              <a:gd name="adj" fmla="val 30914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Основная часть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3" name="Скругленный прямоугольник 2">
            <a:hlinkClick r:id="rId9" action="ppaction://hlinksldjump"/>
          </p:cNvPr>
          <p:cNvSpPr/>
          <p:nvPr/>
        </p:nvSpPr>
        <p:spPr>
          <a:xfrm>
            <a:off x="238898" y="67707"/>
            <a:ext cx="1617612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Введение</a:t>
            </a:r>
            <a:r>
              <a:rPr lang="ru-RU" b="1" dirty="0"/>
              <a:t> </a:t>
            </a:r>
            <a:endParaRPr lang="ru-RU" sz="1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38898" y="561884"/>
            <a:ext cx="11615352" cy="61451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 flipV="1">
            <a:off x="251537" y="516902"/>
            <a:ext cx="1584000" cy="899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29428E6-B45D-48A1-89AC-03A77CB6A4A2}"/>
              </a:ext>
            </a:extLst>
          </p:cNvPr>
          <p:cNvSpPr/>
          <p:nvPr/>
        </p:nvSpPr>
        <p:spPr>
          <a:xfrm>
            <a:off x="720436" y="1198774"/>
            <a:ext cx="10806546" cy="35522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5100" indent="359410" algn="just">
              <a:lnSpc>
                <a:spcPct val="97000"/>
              </a:lnSpc>
              <a:spcAft>
                <a:spcPts val="0"/>
              </a:spcAft>
            </a:pPr>
            <a:r>
              <a:rPr lang="ru-RU" b="1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OpenSCAD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— это программное обеспечение для создания твердых трехмерных объектов САПР. Это бесплатное программное обеспечение и доступно для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Linux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/ UNIX, MS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Windows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и </a:t>
            </a:r>
            <a:r>
              <a:rPr lang="ru-RU" dirty="0" err="1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Mac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OS X.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65100" indent="359410" algn="just">
              <a:lnSpc>
                <a:spcPct val="9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Цель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моего исследования: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научиться создавать фигуры с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помощью программы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Open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SCAD.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475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65100" indent="359410" algn="just">
              <a:lnSpc>
                <a:spcPct val="97000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Гипотеза: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ученику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7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класса по силам справиться с данным программным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продуктом.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4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20700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Задачи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исследования: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415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 startAt="4"/>
              <a:tabLst>
                <a:tab pos="6223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Изучить синтаксис и правила программирования в языке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OpenSCAD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685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 startAt="4"/>
              <a:tabLst>
                <a:tab pos="6223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Научиться создавать свои фигуры в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OpenSCAD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;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695"/>
              </a:lnSpc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 startAt="4"/>
              <a:tabLst>
                <a:tab pos="62230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Популяризовать эту программу 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000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075"/>
              </a:lnSpc>
              <a:spcAft>
                <a:spcPts val="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20700">
              <a:spcAft>
                <a:spcPts val="0"/>
              </a:spcAft>
            </a:pP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Объектом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исследования является программа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Open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SCAD.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10424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Скругленный прямоугольник 10">
            <a:hlinkClick r:id="rId2" action="ppaction://hlinksldjump"/>
            <a:extLst>
              <a:ext uri="{FF2B5EF4-FFF2-40B4-BE49-F238E27FC236}">
                <a16:creationId xmlns:a16="http://schemas.microsoft.com/office/drawing/2014/main" id="{634CD0CE-EDC0-4C1C-B576-AF5D542CA10E}"/>
              </a:ext>
            </a:extLst>
          </p:cNvPr>
          <p:cNvSpPr/>
          <p:nvPr/>
        </p:nvSpPr>
        <p:spPr>
          <a:xfrm>
            <a:off x="10249030" y="39997"/>
            <a:ext cx="1616400" cy="580726"/>
          </a:xfrm>
          <a:prstGeom prst="roundRect">
            <a:avLst>
              <a:gd name="adj" fmla="val 30914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>
                <a:solidFill>
                  <a:schemeClr val="tx1"/>
                </a:solidFill>
              </a:rPr>
              <a:t>Список используемой литературы и интернет ресурсов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10">
            <a:hlinkClick r:id="rId3" action="ppaction://hlinksldjump"/>
            <a:extLst>
              <a:ext uri="{FF2B5EF4-FFF2-40B4-BE49-F238E27FC236}">
                <a16:creationId xmlns:a16="http://schemas.microsoft.com/office/drawing/2014/main" id="{949B75FC-2946-4AC1-A3DE-0C7BC20F0ECA}"/>
              </a:ext>
            </a:extLst>
          </p:cNvPr>
          <p:cNvSpPr/>
          <p:nvPr/>
        </p:nvSpPr>
        <p:spPr>
          <a:xfrm>
            <a:off x="8869516" y="39997"/>
            <a:ext cx="1616400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chemeClr val="tx1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Тексты </a:t>
            </a:r>
            <a:r>
              <a:rPr lang="ru-RU" sz="900" b="1" dirty="0">
                <a:solidFill>
                  <a:schemeClr val="tx1"/>
                </a:solidFill>
              </a:rPr>
              <a:t>практических программ на языке </a:t>
            </a:r>
            <a:r>
              <a:rPr lang="ru-RU" sz="900" b="1" dirty="0" err="1">
                <a:solidFill>
                  <a:schemeClr val="tx1"/>
                </a:solidFill>
              </a:rPr>
              <a:t>OpenSCAD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10">
            <a:hlinkClick r:id="rId4" action="ppaction://hlinksldjump"/>
            <a:extLst>
              <a:ext uri="{FF2B5EF4-FFF2-40B4-BE49-F238E27FC236}">
                <a16:creationId xmlns:a16="http://schemas.microsoft.com/office/drawing/2014/main" id="{703D3396-C1C1-451C-9A15-33636D5970CE}"/>
              </a:ext>
            </a:extLst>
          </p:cNvPr>
          <p:cNvSpPr/>
          <p:nvPr/>
        </p:nvSpPr>
        <p:spPr>
          <a:xfrm>
            <a:off x="7365308" y="53852"/>
            <a:ext cx="1616400" cy="580726"/>
          </a:xfrm>
          <a:prstGeom prst="roundRect">
            <a:avLst>
              <a:gd name="adj" fmla="val 38071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chemeClr val="tx1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Основные </a:t>
            </a:r>
            <a:r>
              <a:rPr lang="ru-RU" sz="900" b="1" dirty="0">
                <a:solidFill>
                  <a:schemeClr val="tx1"/>
                </a:solidFill>
              </a:rPr>
              <a:t>правила синтаксиса </a:t>
            </a:r>
            <a:r>
              <a:rPr lang="ru-RU" sz="900" b="1" dirty="0" err="1">
                <a:solidFill>
                  <a:schemeClr val="tx1"/>
                </a:solidFill>
              </a:rPr>
              <a:t>OpenSCAD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6" name="Скругленный прямоугольник 10">
            <a:hlinkClick r:id="rId5" action="ppaction://hlinksldjump"/>
            <a:extLst>
              <a:ext uri="{FF2B5EF4-FFF2-40B4-BE49-F238E27FC236}">
                <a16:creationId xmlns:a16="http://schemas.microsoft.com/office/drawing/2014/main" id="{89ED7CF3-3761-42A4-97CE-339B6ADEE110}"/>
              </a:ext>
            </a:extLst>
          </p:cNvPr>
          <p:cNvSpPr/>
          <p:nvPr/>
        </p:nvSpPr>
        <p:spPr>
          <a:xfrm>
            <a:off x="5930371" y="53852"/>
            <a:ext cx="1616400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Преимущества и недостатки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7" name="Скругленный прямоугольник 10">
            <a:hlinkClick r:id="rId6" action="ppaction://hlinksldjump"/>
            <a:extLst>
              <a:ext uri="{FF2B5EF4-FFF2-40B4-BE49-F238E27FC236}">
                <a16:creationId xmlns:a16="http://schemas.microsoft.com/office/drawing/2014/main" id="{4F8B128F-E919-49A7-9BA5-5CF8451E136C}"/>
              </a:ext>
            </a:extLst>
          </p:cNvPr>
          <p:cNvSpPr/>
          <p:nvPr/>
        </p:nvSpPr>
        <p:spPr>
          <a:xfrm>
            <a:off x="4532804" y="58484"/>
            <a:ext cx="1616400" cy="580726"/>
          </a:xfrm>
          <a:prstGeom prst="roundRect">
            <a:avLst>
              <a:gd name="adj" fmla="val 35686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Сфера применения 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11">
            <a:hlinkClick r:id="rId7" action="ppaction://hlinksldjump"/>
            <a:extLst>
              <a:ext uri="{FF2B5EF4-FFF2-40B4-BE49-F238E27FC236}">
                <a16:creationId xmlns:a16="http://schemas.microsoft.com/office/drawing/2014/main" id="{6AED4FD4-38B0-417C-9AD4-7910727F5CD8}"/>
              </a:ext>
            </a:extLst>
          </p:cNvPr>
          <p:cNvSpPr/>
          <p:nvPr/>
        </p:nvSpPr>
        <p:spPr>
          <a:xfrm>
            <a:off x="3082261" y="53852"/>
            <a:ext cx="1616400" cy="580726"/>
          </a:xfrm>
          <a:prstGeom prst="roundRect">
            <a:avLst>
              <a:gd name="adj" fmla="val 28528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Общая </a:t>
            </a:r>
            <a:r>
              <a:rPr lang="ru-RU" sz="1100" b="1" dirty="0">
                <a:solidFill>
                  <a:schemeClr val="tx1"/>
                </a:solidFill>
              </a:rPr>
              <a:t>информация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30" name="Скругленный прямоугольник 2">
            <a:hlinkClick r:id="rId8" action="ppaction://hlinksldjump"/>
            <a:extLst>
              <a:ext uri="{FF2B5EF4-FFF2-40B4-BE49-F238E27FC236}">
                <a16:creationId xmlns:a16="http://schemas.microsoft.com/office/drawing/2014/main" id="{275E52FB-B644-423E-9B89-642608A0E03B}"/>
              </a:ext>
            </a:extLst>
          </p:cNvPr>
          <p:cNvSpPr/>
          <p:nvPr/>
        </p:nvSpPr>
        <p:spPr>
          <a:xfrm>
            <a:off x="238898" y="67707"/>
            <a:ext cx="1617612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Введение</a:t>
            </a:r>
            <a:r>
              <a:rPr lang="ru-RU" b="1" dirty="0"/>
              <a:t> </a:t>
            </a:r>
            <a:endParaRPr lang="ru-RU" sz="1200" dirty="0"/>
          </a:p>
        </p:txBody>
      </p:sp>
      <p:sp>
        <p:nvSpPr>
          <p:cNvPr id="29" name="Скругленный прямоугольник 9">
            <a:hlinkClick r:id="rId9" action="ppaction://hlinksldjump"/>
            <a:extLst>
              <a:ext uri="{FF2B5EF4-FFF2-40B4-BE49-F238E27FC236}">
                <a16:creationId xmlns:a16="http://schemas.microsoft.com/office/drawing/2014/main" id="{65266D39-4D5D-4FE7-B529-209018913522}"/>
              </a:ext>
            </a:extLst>
          </p:cNvPr>
          <p:cNvSpPr/>
          <p:nvPr/>
        </p:nvSpPr>
        <p:spPr>
          <a:xfrm>
            <a:off x="1591908" y="53852"/>
            <a:ext cx="1616400" cy="580726"/>
          </a:xfrm>
          <a:prstGeom prst="roundRect">
            <a:avLst>
              <a:gd name="adj" fmla="val 30914"/>
            </a:avLst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hlinkClick r:id="rId9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Основная </a:t>
            </a:r>
            <a:r>
              <a:rPr lang="ru-RU" sz="1100" b="1" dirty="0">
                <a:solidFill>
                  <a:schemeClr val="tx1"/>
                </a:solidFill>
              </a:rPr>
              <a:t>часть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A5E14E2A-0B7E-404A-8680-22480B638B4F}"/>
              </a:ext>
            </a:extLst>
          </p:cNvPr>
          <p:cNvSpPr/>
          <p:nvPr/>
        </p:nvSpPr>
        <p:spPr>
          <a:xfrm>
            <a:off x="238897" y="528615"/>
            <a:ext cx="11615352" cy="61451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3D7BEE26-0DD9-4906-AC2D-00D47CE3E94B}"/>
              </a:ext>
            </a:extLst>
          </p:cNvPr>
          <p:cNvSpPr/>
          <p:nvPr/>
        </p:nvSpPr>
        <p:spPr>
          <a:xfrm flipV="1">
            <a:off x="251537" y="516902"/>
            <a:ext cx="1584000" cy="899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7F3AD0FF-9F3E-4F35-894D-D1349F89C3B0}"/>
              </a:ext>
            </a:extLst>
          </p:cNvPr>
          <p:cNvSpPr/>
          <p:nvPr/>
        </p:nvSpPr>
        <p:spPr>
          <a:xfrm flipV="1">
            <a:off x="1637655" y="509648"/>
            <a:ext cx="1584000" cy="899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2B01D39E-AAFD-488F-ABCB-02722AC86DD8}"/>
              </a:ext>
            </a:extLst>
          </p:cNvPr>
          <p:cNvSpPr/>
          <p:nvPr/>
        </p:nvSpPr>
        <p:spPr>
          <a:xfrm>
            <a:off x="457200" y="1082700"/>
            <a:ext cx="11083636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65100" algn="just">
              <a:spcAft>
                <a:spcPts val="12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отличие от большинства бесплатных программ для создания 3D-моделей (таких как известное приложение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Blender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),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OpenSCAD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фокусируется на аспектах САПР, а не на художественных аспектах 3D-моделирования. Таким образом, это может быть приложение, которое вы ищете, когда вы планируете создавать 3D-модели деталей машин, но, вероятно, не инструмент для создания компьютерных анимационных фильмов.</a:t>
            </a:r>
          </a:p>
          <a:p>
            <a:pPr indent="165100" algn="just">
              <a:spcAft>
                <a:spcPts val="120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OpenSCAD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не является интерактивным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моделером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 Вместо этого он больше похож на 3D-компилятор, который читает файл сценария, который описывает объект, и визуализирует 3D-модель из этого файла сценария (см. Примеры ниже). Это дает вам, дизайнеру, полный контроль над процессом моделирования и позволяет легко изменять любой этап процесса моделирования или создавать проекты, которые определяются настраиваемыми параметрами.</a:t>
            </a:r>
          </a:p>
          <a:p>
            <a:pPr indent="165100" algn="just">
              <a:spcAft>
                <a:spcPts val="120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OpenSCAD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предоставляет два основных метода моделирования: во-первых, это конструктивная геометрия твердого тела (CSG), а во-вторых, 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экструзия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2D контуров. В качестве формата обмена данными для этих двухмерных контуров используются файлы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Autocad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DXF. В дополнение к 2D-путям для экструзии также возможно считывание параметров конструкции из файлов DXF. Помимо файлов DXF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OpenSCAD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может читать и создавать 3D-модели в форматах файлов STL и OFF.</a:t>
            </a:r>
          </a:p>
          <a:p>
            <a:pPr indent="165100" algn="just">
              <a:spcAft>
                <a:spcPts val="1200"/>
              </a:spcAft>
            </a:pP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Экстру́зия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(от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позднелат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extrusio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выталкивание) — технология получения изделий путем продавливания вязкого расплава материала или густой пасты через формующее отверстие.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006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10">
            <a:hlinkClick r:id="rId2" action="ppaction://hlinksldjump"/>
            <a:extLst>
              <a:ext uri="{FF2B5EF4-FFF2-40B4-BE49-F238E27FC236}">
                <a16:creationId xmlns:a16="http://schemas.microsoft.com/office/drawing/2014/main" id="{9685B1BE-C5AC-4597-BC32-57A710AB3FA5}"/>
              </a:ext>
            </a:extLst>
          </p:cNvPr>
          <p:cNvSpPr/>
          <p:nvPr/>
        </p:nvSpPr>
        <p:spPr>
          <a:xfrm>
            <a:off x="10249030" y="39997"/>
            <a:ext cx="1616400" cy="580726"/>
          </a:xfrm>
          <a:prstGeom prst="roundRect">
            <a:avLst>
              <a:gd name="adj" fmla="val 30914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>
                <a:solidFill>
                  <a:schemeClr val="tx1"/>
                </a:solidFill>
              </a:rPr>
              <a:t>Список используемой литературы и интернет ресурсов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10">
            <a:hlinkClick r:id="rId3" action="ppaction://hlinksldjump"/>
            <a:extLst>
              <a:ext uri="{FF2B5EF4-FFF2-40B4-BE49-F238E27FC236}">
                <a16:creationId xmlns:a16="http://schemas.microsoft.com/office/drawing/2014/main" id="{E84E257F-2FB5-4A79-952A-2B34969B9F3D}"/>
              </a:ext>
            </a:extLst>
          </p:cNvPr>
          <p:cNvSpPr/>
          <p:nvPr/>
        </p:nvSpPr>
        <p:spPr>
          <a:xfrm>
            <a:off x="8869516" y="39997"/>
            <a:ext cx="1616400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chemeClr val="tx1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Тексты </a:t>
            </a:r>
            <a:r>
              <a:rPr lang="ru-RU" sz="900" b="1" dirty="0">
                <a:solidFill>
                  <a:schemeClr val="tx1"/>
                </a:solidFill>
              </a:rPr>
              <a:t>практических программ на языке </a:t>
            </a:r>
            <a:r>
              <a:rPr lang="ru-RU" sz="900" b="1" dirty="0" err="1">
                <a:solidFill>
                  <a:schemeClr val="tx1"/>
                </a:solidFill>
              </a:rPr>
              <a:t>OpenSCAD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10">
            <a:hlinkClick r:id="rId4" action="ppaction://hlinksldjump"/>
            <a:extLst>
              <a:ext uri="{FF2B5EF4-FFF2-40B4-BE49-F238E27FC236}">
                <a16:creationId xmlns:a16="http://schemas.microsoft.com/office/drawing/2014/main" id="{55C62395-3B6F-4676-8C10-CADC0A212EBE}"/>
              </a:ext>
            </a:extLst>
          </p:cNvPr>
          <p:cNvSpPr/>
          <p:nvPr/>
        </p:nvSpPr>
        <p:spPr>
          <a:xfrm>
            <a:off x="7365308" y="53852"/>
            <a:ext cx="1616400" cy="580726"/>
          </a:xfrm>
          <a:prstGeom prst="roundRect">
            <a:avLst>
              <a:gd name="adj" fmla="val 38071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chemeClr val="tx1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Основные </a:t>
            </a:r>
            <a:r>
              <a:rPr lang="ru-RU" sz="900" b="1" dirty="0">
                <a:solidFill>
                  <a:schemeClr val="tx1"/>
                </a:solidFill>
              </a:rPr>
              <a:t>правила синтаксиса </a:t>
            </a:r>
            <a:r>
              <a:rPr lang="ru-RU" sz="900" b="1" dirty="0" err="1">
                <a:solidFill>
                  <a:schemeClr val="tx1"/>
                </a:solidFill>
              </a:rPr>
              <a:t>OpenSCAD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10">
            <a:hlinkClick r:id="rId5" action="ppaction://hlinksldjump"/>
            <a:extLst>
              <a:ext uri="{FF2B5EF4-FFF2-40B4-BE49-F238E27FC236}">
                <a16:creationId xmlns:a16="http://schemas.microsoft.com/office/drawing/2014/main" id="{64892072-0301-426D-9364-40EADF6AAEB8}"/>
              </a:ext>
            </a:extLst>
          </p:cNvPr>
          <p:cNvSpPr/>
          <p:nvPr/>
        </p:nvSpPr>
        <p:spPr>
          <a:xfrm>
            <a:off x="5930371" y="53852"/>
            <a:ext cx="1616400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Преимущества и недостатки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6" name="Скругленный прямоугольник 10">
            <a:hlinkClick r:id="rId6" action="ppaction://hlinksldjump"/>
            <a:extLst>
              <a:ext uri="{FF2B5EF4-FFF2-40B4-BE49-F238E27FC236}">
                <a16:creationId xmlns:a16="http://schemas.microsoft.com/office/drawing/2014/main" id="{9532ADC5-9171-45F7-90BD-573A1E6D3A08}"/>
              </a:ext>
            </a:extLst>
          </p:cNvPr>
          <p:cNvSpPr/>
          <p:nvPr/>
        </p:nvSpPr>
        <p:spPr>
          <a:xfrm>
            <a:off x="4532804" y="58484"/>
            <a:ext cx="1616400" cy="580726"/>
          </a:xfrm>
          <a:prstGeom prst="roundRect">
            <a:avLst>
              <a:gd name="adj" fmla="val 35686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Сфера применения 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9">
            <a:hlinkClick r:id="rId7" action="ppaction://hlinksldjump"/>
            <a:extLst>
              <a:ext uri="{FF2B5EF4-FFF2-40B4-BE49-F238E27FC236}">
                <a16:creationId xmlns:a16="http://schemas.microsoft.com/office/drawing/2014/main" id="{C774A883-B3EA-485D-A76A-98466CC21B64}"/>
              </a:ext>
            </a:extLst>
          </p:cNvPr>
          <p:cNvSpPr/>
          <p:nvPr/>
        </p:nvSpPr>
        <p:spPr>
          <a:xfrm>
            <a:off x="1591908" y="53852"/>
            <a:ext cx="1616400" cy="580726"/>
          </a:xfrm>
          <a:prstGeom prst="roundRect">
            <a:avLst>
              <a:gd name="adj" fmla="val 30914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Основная часть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7" name="Скругленный прямоугольник 11">
            <a:hlinkClick r:id="rId8" action="ppaction://hlinksldjump"/>
            <a:extLst>
              <a:ext uri="{FF2B5EF4-FFF2-40B4-BE49-F238E27FC236}">
                <a16:creationId xmlns:a16="http://schemas.microsoft.com/office/drawing/2014/main" id="{B3C421B0-7D74-4E55-9140-89537BD5A353}"/>
              </a:ext>
            </a:extLst>
          </p:cNvPr>
          <p:cNvSpPr/>
          <p:nvPr/>
        </p:nvSpPr>
        <p:spPr>
          <a:xfrm>
            <a:off x="3082261" y="53852"/>
            <a:ext cx="1616400" cy="580726"/>
          </a:xfrm>
          <a:prstGeom prst="roundRect">
            <a:avLst>
              <a:gd name="adj" fmla="val 28528"/>
            </a:avLst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Общая</a:t>
            </a:r>
            <a:r>
              <a:rPr lang="ru-RU" sz="1100" b="1" dirty="0">
                <a:solidFill>
                  <a:schemeClr val="tx1"/>
                </a:solidFill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ru-RU" sz="1100" b="1" dirty="0">
                <a:solidFill>
                  <a:schemeClr val="tx1"/>
                </a:solidFill>
              </a:rPr>
              <a:t>информация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">
            <a:hlinkClick r:id="rId9" action="ppaction://hlinksldjump"/>
            <a:extLst>
              <a:ext uri="{FF2B5EF4-FFF2-40B4-BE49-F238E27FC236}">
                <a16:creationId xmlns:a16="http://schemas.microsoft.com/office/drawing/2014/main" id="{5DF9A240-B8A6-40D0-803B-B41459EDF9C5}"/>
              </a:ext>
            </a:extLst>
          </p:cNvPr>
          <p:cNvSpPr/>
          <p:nvPr/>
        </p:nvSpPr>
        <p:spPr>
          <a:xfrm>
            <a:off x="238898" y="67707"/>
            <a:ext cx="1617612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Введение</a:t>
            </a:r>
            <a:r>
              <a:rPr lang="ru-RU" b="1" dirty="0"/>
              <a:t> </a:t>
            </a:r>
            <a:endParaRPr lang="ru-RU" sz="1200" dirty="0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EAC7ED33-8FAD-4BEE-B1A6-2CD8B8AB210F}"/>
              </a:ext>
            </a:extLst>
          </p:cNvPr>
          <p:cNvSpPr/>
          <p:nvPr/>
        </p:nvSpPr>
        <p:spPr>
          <a:xfrm>
            <a:off x="238897" y="528615"/>
            <a:ext cx="11615352" cy="61451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4FDDCF28-86D1-4DB6-BCA1-3219A8AD2244}"/>
              </a:ext>
            </a:extLst>
          </p:cNvPr>
          <p:cNvSpPr/>
          <p:nvPr/>
        </p:nvSpPr>
        <p:spPr>
          <a:xfrm flipV="1">
            <a:off x="251537" y="516902"/>
            <a:ext cx="1584000" cy="899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41BFFF17-919E-43BC-8375-24EC5CB2C1F9}"/>
              </a:ext>
            </a:extLst>
          </p:cNvPr>
          <p:cNvSpPr/>
          <p:nvPr/>
        </p:nvSpPr>
        <p:spPr>
          <a:xfrm flipV="1">
            <a:off x="3115092" y="509391"/>
            <a:ext cx="1584000" cy="899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653E4784-CA0D-494B-BD34-241A0FC3584B}"/>
              </a:ext>
            </a:extLst>
          </p:cNvPr>
          <p:cNvSpPr/>
          <p:nvPr/>
        </p:nvSpPr>
        <p:spPr>
          <a:xfrm>
            <a:off x="623455" y="2059395"/>
            <a:ext cx="10764981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OpenSCAD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можно свободно и бесплатно скачать с 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10"/>
              </a:rPr>
              <a:t>http://openscad.org/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Также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OpenSCAD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доступен в официальных 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11" tooltip="Репозиторий"/>
              </a:rPr>
              <a:t>репозиториях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Linux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-дистрибутивов </a:t>
            </a:r>
            <a:r>
              <a:rPr lang="ru-RU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12" tooltip="Debian"/>
              </a:rPr>
              <a:t>Debian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ru-RU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13" tooltip="Fedora"/>
              </a:rPr>
              <a:t>Fedora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/</a:t>
            </a:r>
            <a:r>
              <a:rPr lang="ru-RU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14" tooltip="Red Hat"/>
              </a:rPr>
              <a:t>Red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14" tooltip="Red Hat"/>
              </a:rPr>
              <a:t> </a:t>
            </a:r>
            <a:r>
              <a:rPr lang="ru-RU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14" tooltip="Red Hat"/>
              </a:rPr>
              <a:t>Hat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, </a:t>
            </a:r>
            <a:r>
              <a:rPr lang="ru-RU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15" tooltip="Gentoo"/>
              </a:rPr>
              <a:t>Gentoo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и других.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Люди, которые не хотят (или не могут) установить новое программное обеспечение на своем компьютере могут использовать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OpenJSCAD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(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16"/>
              </a:rPr>
              <a:t>http://OpenJSCAD.org/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), он позволяет работать с </a:t>
            </a:r>
            <a:r>
              <a:rPr lang="ru-RU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OpenSCAD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в браузере, при условии что ваш браузер поддерживает </a:t>
            </a:r>
            <a:r>
              <a:rPr lang="ru-RU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17" tooltip="WebGL"/>
              </a:rPr>
              <a:t>WebGL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55512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10">
            <a:hlinkClick r:id="rId2" action="ppaction://hlinksldjump"/>
            <a:extLst>
              <a:ext uri="{FF2B5EF4-FFF2-40B4-BE49-F238E27FC236}">
                <a16:creationId xmlns:a16="http://schemas.microsoft.com/office/drawing/2014/main" id="{E2C82154-EB0C-4CDF-A35F-C39F5243FB9A}"/>
              </a:ext>
            </a:extLst>
          </p:cNvPr>
          <p:cNvSpPr/>
          <p:nvPr/>
        </p:nvSpPr>
        <p:spPr>
          <a:xfrm>
            <a:off x="10249030" y="39997"/>
            <a:ext cx="1616400" cy="580726"/>
          </a:xfrm>
          <a:prstGeom prst="roundRect">
            <a:avLst>
              <a:gd name="adj" fmla="val 30914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>
                <a:solidFill>
                  <a:schemeClr val="tx1"/>
                </a:solidFill>
              </a:rPr>
              <a:t>Список используемой литературы и интернет ресурсов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10">
            <a:hlinkClick r:id="rId3" action="ppaction://hlinksldjump"/>
            <a:extLst>
              <a:ext uri="{FF2B5EF4-FFF2-40B4-BE49-F238E27FC236}">
                <a16:creationId xmlns:a16="http://schemas.microsoft.com/office/drawing/2014/main" id="{AB2C713C-9679-4247-A26C-8EFD16114CD8}"/>
              </a:ext>
            </a:extLst>
          </p:cNvPr>
          <p:cNvSpPr/>
          <p:nvPr/>
        </p:nvSpPr>
        <p:spPr>
          <a:xfrm>
            <a:off x="8869516" y="39997"/>
            <a:ext cx="1616400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chemeClr val="tx1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Тексты </a:t>
            </a:r>
            <a:r>
              <a:rPr lang="ru-RU" sz="900" b="1" dirty="0">
                <a:solidFill>
                  <a:schemeClr val="tx1"/>
                </a:solidFill>
              </a:rPr>
              <a:t>практических программ на языке </a:t>
            </a:r>
            <a:r>
              <a:rPr lang="ru-RU" sz="900" b="1" dirty="0" err="1">
                <a:solidFill>
                  <a:schemeClr val="tx1"/>
                </a:solidFill>
              </a:rPr>
              <a:t>OpenSCAD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10">
            <a:hlinkClick r:id="rId4" action="ppaction://hlinksldjump"/>
            <a:extLst>
              <a:ext uri="{FF2B5EF4-FFF2-40B4-BE49-F238E27FC236}">
                <a16:creationId xmlns:a16="http://schemas.microsoft.com/office/drawing/2014/main" id="{3CD0EDFA-40D4-48E2-93A4-E9F98FFCA847}"/>
              </a:ext>
            </a:extLst>
          </p:cNvPr>
          <p:cNvSpPr/>
          <p:nvPr/>
        </p:nvSpPr>
        <p:spPr>
          <a:xfrm>
            <a:off x="7365308" y="53852"/>
            <a:ext cx="1616400" cy="580726"/>
          </a:xfrm>
          <a:prstGeom prst="roundRect">
            <a:avLst>
              <a:gd name="adj" fmla="val 38071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chemeClr val="tx1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Основные </a:t>
            </a:r>
            <a:r>
              <a:rPr lang="ru-RU" sz="900" b="1" dirty="0">
                <a:solidFill>
                  <a:schemeClr val="tx1"/>
                </a:solidFill>
              </a:rPr>
              <a:t>правила синтаксиса </a:t>
            </a:r>
            <a:r>
              <a:rPr lang="ru-RU" sz="900" b="1" dirty="0" err="1">
                <a:solidFill>
                  <a:schemeClr val="tx1"/>
                </a:solidFill>
              </a:rPr>
              <a:t>OpenSCAD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10">
            <a:hlinkClick r:id="rId5" action="ppaction://hlinksldjump"/>
            <a:extLst>
              <a:ext uri="{FF2B5EF4-FFF2-40B4-BE49-F238E27FC236}">
                <a16:creationId xmlns:a16="http://schemas.microsoft.com/office/drawing/2014/main" id="{DD39D549-5340-4DED-B286-AD98CF6F77B9}"/>
              </a:ext>
            </a:extLst>
          </p:cNvPr>
          <p:cNvSpPr/>
          <p:nvPr/>
        </p:nvSpPr>
        <p:spPr>
          <a:xfrm>
            <a:off x="5930371" y="53852"/>
            <a:ext cx="1616400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Преимущества и недостатки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7" name="Скругленный прямоугольник 11">
            <a:hlinkClick r:id="rId6" action="ppaction://hlinksldjump"/>
            <a:extLst>
              <a:ext uri="{FF2B5EF4-FFF2-40B4-BE49-F238E27FC236}">
                <a16:creationId xmlns:a16="http://schemas.microsoft.com/office/drawing/2014/main" id="{1759F233-DDF6-4147-98EE-927D2F6A3853}"/>
              </a:ext>
            </a:extLst>
          </p:cNvPr>
          <p:cNvSpPr/>
          <p:nvPr/>
        </p:nvSpPr>
        <p:spPr>
          <a:xfrm>
            <a:off x="3082261" y="53852"/>
            <a:ext cx="1616400" cy="580726"/>
          </a:xfrm>
          <a:prstGeom prst="roundRect">
            <a:avLst>
              <a:gd name="adj" fmla="val 28528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hlinkClick r:id="rId7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Общая </a:t>
            </a:r>
            <a:r>
              <a:rPr lang="ru-RU" sz="1100" b="1" dirty="0">
                <a:solidFill>
                  <a:schemeClr val="tx1"/>
                </a:solidFill>
              </a:rPr>
              <a:t>информация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6" name="Скругленный прямоугольник 10">
            <a:hlinkClick r:id="rId7" action="ppaction://hlinksldjump"/>
            <a:extLst>
              <a:ext uri="{FF2B5EF4-FFF2-40B4-BE49-F238E27FC236}">
                <a16:creationId xmlns:a16="http://schemas.microsoft.com/office/drawing/2014/main" id="{173DE911-96A4-4348-9991-04F83A8663CA}"/>
              </a:ext>
            </a:extLst>
          </p:cNvPr>
          <p:cNvSpPr/>
          <p:nvPr/>
        </p:nvSpPr>
        <p:spPr>
          <a:xfrm>
            <a:off x="4532804" y="58484"/>
            <a:ext cx="1616400" cy="580726"/>
          </a:xfrm>
          <a:prstGeom prst="roundRect">
            <a:avLst>
              <a:gd name="adj" fmla="val 35686"/>
            </a:avLst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Сфера применения 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9">
            <a:hlinkClick r:id="rId8" action="ppaction://hlinksldjump"/>
            <a:extLst>
              <a:ext uri="{FF2B5EF4-FFF2-40B4-BE49-F238E27FC236}">
                <a16:creationId xmlns:a16="http://schemas.microsoft.com/office/drawing/2014/main" id="{674064D0-DBD2-4F22-8EA2-AFA01792754A}"/>
              </a:ext>
            </a:extLst>
          </p:cNvPr>
          <p:cNvSpPr/>
          <p:nvPr/>
        </p:nvSpPr>
        <p:spPr>
          <a:xfrm>
            <a:off x="1591908" y="53852"/>
            <a:ext cx="1616400" cy="580726"/>
          </a:xfrm>
          <a:prstGeom prst="roundRect">
            <a:avLst>
              <a:gd name="adj" fmla="val 30914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Основная </a:t>
            </a:r>
            <a:r>
              <a:rPr lang="ru-RU" sz="1100" b="1" dirty="0">
                <a:solidFill>
                  <a:schemeClr val="tx1"/>
                </a:solidFill>
              </a:rPr>
              <a:t>часть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">
            <a:hlinkClick r:id="rId9" action="ppaction://hlinksldjump"/>
            <a:extLst>
              <a:ext uri="{FF2B5EF4-FFF2-40B4-BE49-F238E27FC236}">
                <a16:creationId xmlns:a16="http://schemas.microsoft.com/office/drawing/2014/main" id="{26C40FD6-C371-456F-9588-613C355A8058}"/>
              </a:ext>
            </a:extLst>
          </p:cNvPr>
          <p:cNvSpPr/>
          <p:nvPr/>
        </p:nvSpPr>
        <p:spPr>
          <a:xfrm>
            <a:off x="238898" y="67707"/>
            <a:ext cx="1617612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Введение</a:t>
            </a:r>
            <a:r>
              <a:rPr lang="ru-RU" b="1" dirty="0"/>
              <a:t> </a:t>
            </a:r>
            <a:endParaRPr lang="ru-RU" sz="1200" dirty="0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0CEB7626-8CE2-41E7-B276-31E47A9E2D52}"/>
              </a:ext>
            </a:extLst>
          </p:cNvPr>
          <p:cNvSpPr/>
          <p:nvPr/>
        </p:nvSpPr>
        <p:spPr>
          <a:xfrm>
            <a:off x="238897" y="528615"/>
            <a:ext cx="11615352" cy="61451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51C848E9-30E3-4F28-8B70-FBF6C94FA3FB}"/>
              </a:ext>
            </a:extLst>
          </p:cNvPr>
          <p:cNvSpPr/>
          <p:nvPr/>
        </p:nvSpPr>
        <p:spPr>
          <a:xfrm flipV="1">
            <a:off x="251537" y="516902"/>
            <a:ext cx="1584000" cy="899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28ACF8FC-3730-4C34-8521-7257307B23FD}"/>
              </a:ext>
            </a:extLst>
          </p:cNvPr>
          <p:cNvSpPr/>
          <p:nvPr/>
        </p:nvSpPr>
        <p:spPr>
          <a:xfrm flipV="1">
            <a:off x="4568850" y="497896"/>
            <a:ext cx="1584000" cy="899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1" name="Рисунок 1">
            <a:extLst>
              <a:ext uri="{FF2B5EF4-FFF2-40B4-BE49-F238E27FC236}">
                <a16:creationId xmlns:a16="http://schemas.microsoft.com/office/drawing/2014/main" id="{F8C04195-8B8E-4556-8695-1CE1EC3C9D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084" y="2798303"/>
            <a:ext cx="3508318" cy="245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14CE7B3E-39A7-475B-981E-7E2F775FFA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274" y="1995127"/>
            <a:ext cx="2909481" cy="2031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">
            <a:extLst>
              <a:ext uri="{FF2B5EF4-FFF2-40B4-BE49-F238E27FC236}">
                <a16:creationId xmlns:a16="http://schemas.microsoft.com/office/drawing/2014/main" id="{6ECEB4ED-7268-4ABB-827E-52937C3807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364" y="4379178"/>
            <a:ext cx="5572125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4">
            <a:extLst>
              <a:ext uri="{FF2B5EF4-FFF2-40B4-BE49-F238E27FC236}">
                <a16:creationId xmlns:a16="http://schemas.microsoft.com/office/drawing/2014/main" id="{6814A232-CD34-405B-9548-BCCFF8B4B6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7751" y="487080"/>
            <a:ext cx="10682283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того чтобы понять, зачем нужен </a:t>
            </a:r>
            <a:r>
              <a:rPr kumimoji="0" lang="ru-RU" altLang="ru-RU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Open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SCAD, и насколько необходимо его изучение, следует выделить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некоторые области, в которых применяется данный программа.</a:t>
            </a:r>
            <a:endPara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ru-RU" altLang="ru-RU" b="0" i="0" u="none" strike="noStrike" cap="none" normalizeH="0" baseline="0" dirty="0" err="1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OpenSCAD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 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открытая САПР (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Система автоматизированного проектирования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 параметрического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altLang="ru-RU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(не визуального) создания твердотельных трёхмерных объектов.</a:t>
            </a:r>
            <a:endPara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печать на 3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D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принтерах.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Rectangle 5">
            <a:extLst>
              <a:ext uri="{FF2B5EF4-FFF2-40B4-BE49-F238E27FC236}">
                <a16:creationId xmlns:a16="http://schemas.microsoft.com/office/drawing/2014/main" id="{E607EBF8-7022-4A64-B062-A11EE4AFFB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951" y="303549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</a:t>
            </a: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Rectangle 6">
            <a:extLst>
              <a:ext uri="{FF2B5EF4-FFF2-40B4-BE49-F238E27FC236}">
                <a16:creationId xmlns:a16="http://schemas.microsoft.com/office/drawing/2014/main" id="{78D487CE-3306-465C-8C73-C23B0C604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9261" y="2118545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8170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10">
            <a:hlinkClick r:id="rId2" action="ppaction://hlinksldjump"/>
            <a:extLst>
              <a:ext uri="{FF2B5EF4-FFF2-40B4-BE49-F238E27FC236}">
                <a16:creationId xmlns:a16="http://schemas.microsoft.com/office/drawing/2014/main" id="{2F9F69C1-6986-46F9-921D-81623708E40C}"/>
              </a:ext>
            </a:extLst>
          </p:cNvPr>
          <p:cNvSpPr/>
          <p:nvPr/>
        </p:nvSpPr>
        <p:spPr>
          <a:xfrm>
            <a:off x="10249030" y="39997"/>
            <a:ext cx="1616400" cy="580726"/>
          </a:xfrm>
          <a:prstGeom prst="roundRect">
            <a:avLst>
              <a:gd name="adj" fmla="val 30914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>
                <a:solidFill>
                  <a:schemeClr val="tx1"/>
                </a:solidFill>
              </a:rPr>
              <a:t>Список используемой литературы и интернет ресурсов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10">
            <a:hlinkClick r:id="rId3" action="ppaction://hlinksldjump"/>
            <a:extLst>
              <a:ext uri="{FF2B5EF4-FFF2-40B4-BE49-F238E27FC236}">
                <a16:creationId xmlns:a16="http://schemas.microsoft.com/office/drawing/2014/main" id="{F3F942BD-5179-4F75-BD08-01C132B66EC7}"/>
              </a:ext>
            </a:extLst>
          </p:cNvPr>
          <p:cNvSpPr/>
          <p:nvPr/>
        </p:nvSpPr>
        <p:spPr>
          <a:xfrm>
            <a:off x="8869516" y="39997"/>
            <a:ext cx="1616400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chemeClr val="tx1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Тексты </a:t>
            </a:r>
            <a:r>
              <a:rPr lang="ru-RU" sz="900" b="1" dirty="0">
                <a:solidFill>
                  <a:schemeClr val="tx1"/>
                </a:solidFill>
              </a:rPr>
              <a:t>практических программ на языке </a:t>
            </a:r>
            <a:r>
              <a:rPr lang="ru-RU" sz="900" b="1" dirty="0" err="1">
                <a:solidFill>
                  <a:schemeClr val="tx1"/>
                </a:solidFill>
              </a:rPr>
              <a:t>OpenSCAD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10">
            <a:hlinkClick r:id="rId4" action="ppaction://hlinksldjump"/>
            <a:extLst>
              <a:ext uri="{FF2B5EF4-FFF2-40B4-BE49-F238E27FC236}">
                <a16:creationId xmlns:a16="http://schemas.microsoft.com/office/drawing/2014/main" id="{E2B042EB-90D5-4C8A-83A4-9250B901F0F9}"/>
              </a:ext>
            </a:extLst>
          </p:cNvPr>
          <p:cNvSpPr/>
          <p:nvPr/>
        </p:nvSpPr>
        <p:spPr>
          <a:xfrm>
            <a:off x="7365308" y="53852"/>
            <a:ext cx="1616400" cy="580726"/>
          </a:xfrm>
          <a:prstGeom prst="roundRect">
            <a:avLst>
              <a:gd name="adj" fmla="val 38071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chemeClr val="tx1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Основные </a:t>
            </a:r>
            <a:r>
              <a:rPr lang="ru-RU" sz="900" b="1" dirty="0">
                <a:solidFill>
                  <a:schemeClr val="tx1"/>
                </a:solidFill>
              </a:rPr>
              <a:t>правила синтаксиса </a:t>
            </a:r>
            <a:r>
              <a:rPr lang="ru-RU" sz="900" b="1" dirty="0" err="1">
                <a:solidFill>
                  <a:schemeClr val="tx1"/>
                </a:solidFill>
              </a:rPr>
              <a:t>OpenSCAD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6" name="Скругленный прямоугольник 10">
            <a:hlinkClick r:id="rId5" action="ppaction://hlinksldjump"/>
            <a:extLst>
              <a:ext uri="{FF2B5EF4-FFF2-40B4-BE49-F238E27FC236}">
                <a16:creationId xmlns:a16="http://schemas.microsoft.com/office/drawing/2014/main" id="{84B9BC23-7040-4F35-9122-EC1A19120D6D}"/>
              </a:ext>
            </a:extLst>
          </p:cNvPr>
          <p:cNvSpPr/>
          <p:nvPr/>
        </p:nvSpPr>
        <p:spPr>
          <a:xfrm>
            <a:off x="4532804" y="58484"/>
            <a:ext cx="1616400" cy="580726"/>
          </a:xfrm>
          <a:prstGeom prst="roundRect">
            <a:avLst>
              <a:gd name="adj" fmla="val 35686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Сфера применения 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10">
            <a:hlinkClick r:id="rId6" action="ppaction://hlinksldjump"/>
            <a:extLst>
              <a:ext uri="{FF2B5EF4-FFF2-40B4-BE49-F238E27FC236}">
                <a16:creationId xmlns:a16="http://schemas.microsoft.com/office/drawing/2014/main" id="{2FA8E99E-E686-444C-B171-082DEB6DC02E}"/>
              </a:ext>
            </a:extLst>
          </p:cNvPr>
          <p:cNvSpPr/>
          <p:nvPr/>
        </p:nvSpPr>
        <p:spPr>
          <a:xfrm>
            <a:off x="5930371" y="53852"/>
            <a:ext cx="1616400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Преимущества и недостатки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7" name="Скругленный прямоугольник 11">
            <a:hlinkClick r:id="rId7" action="ppaction://hlinksldjump"/>
            <a:extLst>
              <a:ext uri="{FF2B5EF4-FFF2-40B4-BE49-F238E27FC236}">
                <a16:creationId xmlns:a16="http://schemas.microsoft.com/office/drawing/2014/main" id="{E104600F-E40C-4DDF-B453-57F2C1868AF5}"/>
              </a:ext>
            </a:extLst>
          </p:cNvPr>
          <p:cNvSpPr/>
          <p:nvPr/>
        </p:nvSpPr>
        <p:spPr>
          <a:xfrm>
            <a:off x="3082261" y="53852"/>
            <a:ext cx="1616400" cy="580726"/>
          </a:xfrm>
          <a:prstGeom prst="roundRect">
            <a:avLst>
              <a:gd name="adj" fmla="val 28528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hlinkClick r:id="rId5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Общая </a:t>
            </a:r>
            <a:r>
              <a:rPr lang="ru-RU" sz="1100" b="1" dirty="0">
                <a:solidFill>
                  <a:schemeClr val="tx1"/>
                </a:solidFill>
              </a:rPr>
              <a:t>информация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9">
            <a:hlinkClick r:id="rId8" action="ppaction://hlinksldjump"/>
            <a:extLst>
              <a:ext uri="{FF2B5EF4-FFF2-40B4-BE49-F238E27FC236}">
                <a16:creationId xmlns:a16="http://schemas.microsoft.com/office/drawing/2014/main" id="{FD869761-E8B7-4A88-BC0C-D3B56987E575}"/>
              </a:ext>
            </a:extLst>
          </p:cNvPr>
          <p:cNvSpPr/>
          <p:nvPr/>
        </p:nvSpPr>
        <p:spPr>
          <a:xfrm>
            <a:off x="1591908" y="53852"/>
            <a:ext cx="1616400" cy="580726"/>
          </a:xfrm>
          <a:prstGeom prst="roundRect">
            <a:avLst>
              <a:gd name="adj" fmla="val 30914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Основная </a:t>
            </a:r>
            <a:r>
              <a:rPr lang="ru-RU" sz="1100" b="1" dirty="0">
                <a:solidFill>
                  <a:schemeClr val="tx1"/>
                </a:solidFill>
              </a:rPr>
              <a:t>часть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">
            <a:hlinkClick r:id="rId9" action="ppaction://hlinksldjump"/>
            <a:extLst>
              <a:ext uri="{FF2B5EF4-FFF2-40B4-BE49-F238E27FC236}">
                <a16:creationId xmlns:a16="http://schemas.microsoft.com/office/drawing/2014/main" id="{FC358369-46FA-4BC4-94DF-CF570592B8B7}"/>
              </a:ext>
            </a:extLst>
          </p:cNvPr>
          <p:cNvSpPr/>
          <p:nvPr/>
        </p:nvSpPr>
        <p:spPr>
          <a:xfrm>
            <a:off x="238898" y="67707"/>
            <a:ext cx="1617612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Введение</a:t>
            </a:r>
            <a:r>
              <a:rPr lang="ru-RU" b="1" dirty="0"/>
              <a:t> </a:t>
            </a:r>
            <a:endParaRPr lang="ru-RU" sz="1200" dirty="0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0C9E30EB-D816-423B-A1E4-C8B2D904508C}"/>
              </a:ext>
            </a:extLst>
          </p:cNvPr>
          <p:cNvSpPr/>
          <p:nvPr/>
        </p:nvSpPr>
        <p:spPr>
          <a:xfrm>
            <a:off x="238897" y="528615"/>
            <a:ext cx="11615352" cy="61451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стоит думать, что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OpenSCAD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какая-то панацея от всех проблем, и каждый программист с улыбкой на лице пользуется этим языком. Всё на свете имеет свои положительные и отрицательные стороны. Для начала, отметим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недостатки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простые детали с минимумом сглаживаний.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Нужен опыт управления кодом: необходимо хорошо документировать параметры, аккуратно разбивать код на функции, следить за форматированием.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Важно уметь хорошо считать в уме: в редакторе нет никакой визуализации размеров или визуализации связи размеров с переменными в коде. Не выделяется элемент, который в данный момент редактируется. Поэтому сложно найти кусок кода, отвечающий за данный элемент, и наоборот, найти, где находится элемент, генерируемый конкретным куском кода.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стоит отметить некоторые 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Малый размер дистрибутива, низкие требования к аппаратному обеспечению, высокая скорость работы и конечно же бесплатность данной программы.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Кроссплатформенность, открытость исходного кода.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Параметрические модели позволяют проектировать гибкий, адаптивный дизайн.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Можно использовать средства контроля версий, функции, модули для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переиспользования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кода.</a:t>
            </a:r>
          </a:p>
          <a:p>
            <a:pPr lvl="0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Сторонние библиотеки позволяют в отдельных случаях сэкономить время на разработку</a:t>
            </a:r>
          </a:p>
          <a:p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стоит обращать внимание на то, что минусов получилось больше, чем плюсов.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Open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SCAD прочно закрепился в своей нише, и никакая критика его оттуда на данный момент не выбьет.</a:t>
            </a: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CA1F0F73-6A60-4210-A1BA-3776CDBDC828}"/>
              </a:ext>
            </a:extLst>
          </p:cNvPr>
          <p:cNvSpPr/>
          <p:nvPr/>
        </p:nvSpPr>
        <p:spPr>
          <a:xfrm flipV="1">
            <a:off x="251537" y="516902"/>
            <a:ext cx="1584000" cy="899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37DFFC30-9F05-4EA2-981A-C3C1837F73FC}"/>
              </a:ext>
            </a:extLst>
          </p:cNvPr>
          <p:cNvSpPr/>
          <p:nvPr/>
        </p:nvSpPr>
        <p:spPr>
          <a:xfrm flipV="1">
            <a:off x="5962772" y="498556"/>
            <a:ext cx="1584000" cy="899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360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10">
            <a:hlinkClick r:id="rId2" action="ppaction://hlinksldjump"/>
            <a:extLst>
              <a:ext uri="{FF2B5EF4-FFF2-40B4-BE49-F238E27FC236}">
                <a16:creationId xmlns:a16="http://schemas.microsoft.com/office/drawing/2014/main" id="{8BCA209C-05F7-408A-BC3D-708977D4D5DA}"/>
              </a:ext>
            </a:extLst>
          </p:cNvPr>
          <p:cNvSpPr/>
          <p:nvPr/>
        </p:nvSpPr>
        <p:spPr>
          <a:xfrm>
            <a:off x="10249030" y="39997"/>
            <a:ext cx="1616400" cy="580726"/>
          </a:xfrm>
          <a:prstGeom prst="roundRect">
            <a:avLst>
              <a:gd name="adj" fmla="val 30914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>
                <a:solidFill>
                  <a:schemeClr val="tx1"/>
                </a:solidFill>
              </a:rPr>
              <a:t>Список используемой литературы и интернет ресурсов</a:t>
            </a: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10">
            <a:hlinkClick r:id="rId3" action="ppaction://hlinksldjump"/>
            <a:extLst>
              <a:ext uri="{FF2B5EF4-FFF2-40B4-BE49-F238E27FC236}">
                <a16:creationId xmlns:a16="http://schemas.microsoft.com/office/drawing/2014/main" id="{A2E7DA40-4890-4A11-9AF4-0FEA29B5695D}"/>
              </a:ext>
            </a:extLst>
          </p:cNvPr>
          <p:cNvSpPr/>
          <p:nvPr/>
        </p:nvSpPr>
        <p:spPr>
          <a:xfrm>
            <a:off x="8869516" y="39997"/>
            <a:ext cx="1616400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chemeClr val="tx1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Тексты </a:t>
            </a:r>
            <a:r>
              <a:rPr lang="ru-RU" sz="900" b="1" dirty="0">
                <a:solidFill>
                  <a:schemeClr val="tx1"/>
                </a:solidFill>
              </a:rPr>
              <a:t>практических программ на языке </a:t>
            </a:r>
            <a:r>
              <a:rPr lang="ru-RU" sz="900" b="1" dirty="0" err="1">
                <a:solidFill>
                  <a:schemeClr val="tx1"/>
                </a:solidFill>
              </a:rPr>
              <a:t>OpenSCAD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10">
            <a:hlinkClick r:id="rId4" action="ppaction://hlinksldjump"/>
            <a:extLst>
              <a:ext uri="{FF2B5EF4-FFF2-40B4-BE49-F238E27FC236}">
                <a16:creationId xmlns:a16="http://schemas.microsoft.com/office/drawing/2014/main" id="{46EC08E3-1776-4F05-B9D8-6B64900E5B4B}"/>
              </a:ext>
            </a:extLst>
          </p:cNvPr>
          <p:cNvSpPr/>
          <p:nvPr/>
        </p:nvSpPr>
        <p:spPr>
          <a:xfrm>
            <a:off x="5930371" y="53852"/>
            <a:ext cx="1616400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Преимущества и недостатки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10">
            <a:hlinkClick r:id="rId5" action="ppaction://hlinksldjump"/>
            <a:extLst>
              <a:ext uri="{FF2B5EF4-FFF2-40B4-BE49-F238E27FC236}">
                <a16:creationId xmlns:a16="http://schemas.microsoft.com/office/drawing/2014/main" id="{0ED6DAE2-DB13-4B3F-AE59-F775A086431F}"/>
              </a:ext>
            </a:extLst>
          </p:cNvPr>
          <p:cNvSpPr/>
          <p:nvPr/>
        </p:nvSpPr>
        <p:spPr>
          <a:xfrm>
            <a:off x="7365308" y="53852"/>
            <a:ext cx="1616400" cy="580726"/>
          </a:xfrm>
          <a:prstGeom prst="roundRect">
            <a:avLst>
              <a:gd name="adj" fmla="val 38071"/>
            </a:avLst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chemeClr val="tx1"/>
                </a:solidFill>
                <a:hlinkClick r:id="rId3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Основные </a:t>
            </a:r>
            <a:r>
              <a:rPr lang="ru-RU" sz="900" b="1" dirty="0">
                <a:solidFill>
                  <a:schemeClr val="tx1"/>
                </a:solidFill>
              </a:rPr>
              <a:t>правила синтаксиса </a:t>
            </a:r>
            <a:r>
              <a:rPr lang="ru-RU" sz="900" b="1" dirty="0" err="1">
                <a:solidFill>
                  <a:schemeClr val="tx1"/>
                </a:solidFill>
              </a:rPr>
              <a:t>OpenSCAD</a:t>
            </a:r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6" name="Скругленный прямоугольник 10">
            <a:hlinkClick r:id="rId6" action="ppaction://hlinksldjump"/>
            <a:extLst>
              <a:ext uri="{FF2B5EF4-FFF2-40B4-BE49-F238E27FC236}">
                <a16:creationId xmlns:a16="http://schemas.microsoft.com/office/drawing/2014/main" id="{A31CB66A-05F3-4CE2-8ED6-C69EBEE373F9}"/>
              </a:ext>
            </a:extLst>
          </p:cNvPr>
          <p:cNvSpPr/>
          <p:nvPr/>
        </p:nvSpPr>
        <p:spPr>
          <a:xfrm>
            <a:off x="4532804" y="58484"/>
            <a:ext cx="1616400" cy="580726"/>
          </a:xfrm>
          <a:prstGeom prst="roundRect">
            <a:avLst>
              <a:gd name="adj" fmla="val 35686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Сфера применения 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7" name="Скругленный прямоугольник 11">
            <a:hlinkClick r:id="rId7" action="ppaction://hlinksldjump"/>
            <a:extLst>
              <a:ext uri="{FF2B5EF4-FFF2-40B4-BE49-F238E27FC236}">
                <a16:creationId xmlns:a16="http://schemas.microsoft.com/office/drawing/2014/main" id="{D29DB8C2-4375-40A8-B507-F8A518E35A2D}"/>
              </a:ext>
            </a:extLst>
          </p:cNvPr>
          <p:cNvSpPr/>
          <p:nvPr/>
        </p:nvSpPr>
        <p:spPr>
          <a:xfrm>
            <a:off x="3082261" y="53852"/>
            <a:ext cx="1616400" cy="580726"/>
          </a:xfrm>
          <a:prstGeom prst="roundRect">
            <a:avLst>
              <a:gd name="adj" fmla="val 28528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Общая </a:t>
            </a:r>
            <a:r>
              <a:rPr lang="ru-RU" sz="1100" b="1" dirty="0">
                <a:solidFill>
                  <a:schemeClr val="tx1"/>
                </a:solidFill>
              </a:rPr>
              <a:t>информация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9">
            <a:hlinkClick r:id="rId8" action="ppaction://hlinksldjump"/>
            <a:extLst>
              <a:ext uri="{FF2B5EF4-FFF2-40B4-BE49-F238E27FC236}">
                <a16:creationId xmlns:a16="http://schemas.microsoft.com/office/drawing/2014/main" id="{816BB305-DB5B-48BC-A551-7A87F8332236}"/>
              </a:ext>
            </a:extLst>
          </p:cNvPr>
          <p:cNvSpPr/>
          <p:nvPr/>
        </p:nvSpPr>
        <p:spPr>
          <a:xfrm>
            <a:off x="1591908" y="53852"/>
            <a:ext cx="1616400" cy="580726"/>
          </a:xfrm>
          <a:prstGeom prst="roundRect">
            <a:avLst>
              <a:gd name="adj" fmla="val 30914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Основная </a:t>
            </a:r>
            <a:r>
              <a:rPr lang="ru-RU" sz="1100" b="1" dirty="0">
                <a:solidFill>
                  <a:schemeClr val="tx1"/>
                </a:solidFill>
              </a:rPr>
              <a:t>часть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">
            <a:hlinkClick r:id="rId9" action="ppaction://hlinksldjump"/>
            <a:extLst>
              <a:ext uri="{FF2B5EF4-FFF2-40B4-BE49-F238E27FC236}">
                <a16:creationId xmlns:a16="http://schemas.microsoft.com/office/drawing/2014/main" id="{E083D1E1-8A81-46D0-8FE1-FEBA3EFFCB28}"/>
              </a:ext>
            </a:extLst>
          </p:cNvPr>
          <p:cNvSpPr/>
          <p:nvPr/>
        </p:nvSpPr>
        <p:spPr>
          <a:xfrm>
            <a:off x="238898" y="67707"/>
            <a:ext cx="1617612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Введение</a:t>
            </a:r>
            <a:r>
              <a:rPr lang="ru-RU" b="1" dirty="0"/>
              <a:t> </a:t>
            </a:r>
            <a:endParaRPr lang="ru-RU" sz="1200" dirty="0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D4F73BAC-9324-4841-9793-CC2E747661B1}"/>
              </a:ext>
            </a:extLst>
          </p:cNvPr>
          <p:cNvSpPr/>
          <p:nvPr/>
        </p:nvSpPr>
        <p:spPr>
          <a:xfrm>
            <a:off x="238897" y="528615"/>
            <a:ext cx="11615352" cy="61451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D1FBA8AB-3F25-4C9B-BE53-33CADBB0AD34}"/>
              </a:ext>
            </a:extLst>
          </p:cNvPr>
          <p:cNvSpPr/>
          <p:nvPr/>
        </p:nvSpPr>
        <p:spPr>
          <a:xfrm flipV="1">
            <a:off x="9402026" y="3895154"/>
            <a:ext cx="1584000" cy="899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35F6C334-45F3-4596-99EE-CA527342F373}"/>
              </a:ext>
            </a:extLst>
          </p:cNvPr>
          <p:cNvSpPr/>
          <p:nvPr/>
        </p:nvSpPr>
        <p:spPr>
          <a:xfrm flipV="1">
            <a:off x="7403983" y="494877"/>
            <a:ext cx="1584000" cy="899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8A4D941C-F47A-42DA-8A74-5C9FFD479174}"/>
              </a:ext>
            </a:extLst>
          </p:cNvPr>
          <p:cNvSpPr/>
          <p:nvPr/>
        </p:nvSpPr>
        <p:spPr>
          <a:xfrm>
            <a:off x="355261" y="557476"/>
            <a:ext cx="5793943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60"/>
              </a:spcBef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Масштабирование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  <a:hlinkClick r:id="rId10" tooltip="Редактировать раздел «Масштабирование»"/>
              </a:rPr>
              <a:t> 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Функция производит масштабирование объекта, по заданному параметрами вектору.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360"/>
              </a:spcBef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Описание функции: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  <a:hlinkClick r:id="rId11" tooltip="Редактировать раздел «Описание функции:»"/>
              </a:rPr>
              <a:t> 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56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scale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( [x, y, z] ) { ... }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360"/>
              </a:spcBef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Изменение размера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  <a:hlinkClick r:id="rId12" tooltip="Редактировать раздел «Изменение размерa»"/>
              </a:rPr>
              <a:t> 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]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Изменение размера, похоже на функцию масштабирования, однако использует возможность изменения объекта по одной из заданных осей или по всем сразу.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360"/>
              </a:spcBef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Описание функции</a:t>
            </a:r>
            <a:r>
              <a:rPr lang="en-US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56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resize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( [x, y, z] ) { ... }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360"/>
              </a:spcBef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Поворот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Функция задает поворот объекта относительно оси, угол наклона которой задается параметрами преобразования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360"/>
              </a:spcBef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Описание функции:</a:t>
            </a:r>
            <a:r>
              <a:rPr lang="ru-RU" sz="1100" u="sng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56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rotate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( [x, y, z] ) { ... }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360"/>
              </a:spcBef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Перенос</a:t>
            </a:r>
            <a:r>
              <a:rPr lang="ru-RU" sz="1100" u="sng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Позволяет производить параллельный перенос объекта</a:t>
            </a:r>
          </a:p>
          <a:p>
            <a:pPr>
              <a:spcBef>
                <a:spcPts val="360"/>
              </a:spcBef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Описание функции:</a:t>
            </a:r>
            <a:r>
              <a:rPr lang="ru-RU" sz="1100" u="sng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56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translate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( [x, y, z] ) { ... }</a:t>
            </a:r>
          </a:p>
          <a:p>
            <a:pPr>
              <a:spcBef>
                <a:spcPts val="360"/>
              </a:spcBef>
              <a:spcAft>
                <a:spcPts val="0"/>
              </a:spcAft>
            </a:pPr>
            <a:r>
              <a:rPr lang="ru-RU" sz="11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Зеркальноe</a:t>
            </a: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отображение</a:t>
            </a:r>
            <a:r>
              <a:rPr lang="ru-RU" sz="1100" u="sng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Позволяет отобразить объект по одной или нескольким координатным осям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360"/>
              </a:spcBef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Описание функции: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r>
              <a:rPr lang="ru-RU" sz="1100" u="sng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56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mirror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( [x, y, z] ) { ... }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360"/>
              </a:spcBef>
              <a:spcAft>
                <a:spcPts val="0"/>
              </a:spcAft>
            </a:pP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06014E05-D98D-4C19-880B-656ABC763947}"/>
              </a:ext>
            </a:extLst>
          </p:cNvPr>
          <p:cNvSpPr/>
          <p:nvPr/>
        </p:nvSpPr>
        <p:spPr>
          <a:xfrm>
            <a:off x="6149204" y="648790"/>
            <a:ext cx="5443028" cy="32367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360"/>
              </a:spcBef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Цвет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360"/>
              </a:spcBef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Описание функции: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56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color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( "</a:t>
            </a:r>
            <a:r>
              <a:rPr lang="ru-RU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color_name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" ) { ... }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Трансформация по сумме </a:t>
            </a:r>
            <a:r>
              <a:rPr lang="ru-RU" sz="1100" b="1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Минковского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[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Преобразование многогранника, используя </a:t>
            </a:r>
            <a:r>
              <a:rPr lang="ru-RU" sz="1100" u="sng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сумму </a:t>
            </a:r>
            <a:r>
              <a:rPr lang="ru-RU" sz="1100" u="sng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Минковского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. Одно из применений этой функции - получение объектов со скруглёнными гранями.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360"/>
              </a:spcBef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Описание функции:</a:t>
            </a:r>
            <a:r>
              <a:rPr lang="ru-RU" sz="1100" u="sng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56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minkowski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(  ) { ... }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360"/>
              </a:spcBef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Выпуклая оболочка</a:t>
            </a:r>
            <a:r>
              <a:rPr lang="ru-RU" sz="1100" u="sng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Трансформация позволяет объединить два или более узлов в один, создавая 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  <a:hlinkClick r:id="rId13"/>
              </a:rPr>
              <a:t>выпуклую оболочку 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над ними.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spcBef>
                <a:spcPts val="360"/>
              </a:spcBef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Описание функции:</a:t>
            </a:r>
            <a:r>
              <a:rPr lang="ru-RU" sz="1100" u="sng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                             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ts val="156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100" dirty="0" err="1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hull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(  ) { ... }</a:t>
            </a:r>
            <a:endParaRPr lang="ru-RU" sz="11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20700">
              <a:spcAft>
                <a:spcPts val="0"/>
              </a:spcAft>
            </a:pPr>
            <a:r>
              <a:rPr lang="ru-RU" sz="1100" i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}</a:t>
            </a:r>
            <a:endParaRPr lang="ru-RU" sz="11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6998B6F-9BB7-48CB-90B7-7AC238E0260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969060" y="519228"/>
            <a:ext cx="7787553" cy="590892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C31E1D3-02B3-4D49-BE32-AF88A9692638}"/>
              </a:ext>
            </a:extLst>
          </p:cNvPr>
          <p:cNvSpPr txBox="1"/>
          <p:nvPr/>
        </p:nvSpPr>
        <p:spPr>
          <a:xfrm rot="2013759">
            <a:off x="2733460" y="3156501"/>
            <a:ext cx="24704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>
                <a:solidFill>
                  <a:srgbClr val="FF0000"/>
                </a:solidFill>
              </a:rPr>
              <a:t>Окно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редактирования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  <a:p>
            <a:pPr algn="ctr"/>
            <a:r>
              <a:rPr lang="en-US" b="1" dirty="0" err="1">
                <a:solidFill>
                  <a:srgbClr val="FF0000"/>
                </a:solidFill>
              </a:rPr>
              <a:t>программы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B87B9F-E697-486B-8680-32B0A5DA5C58}"/>
              </a:ext>
            </a:extLst>
          </p:cNvPr>
          <p:cNvSpPr txBox="1"/>
          <p:nvPr/>
        </p:nvSpPr>
        <p:spPr>
          <a:xfrm rot="1717423">
            <a:off x="6092611" y="1710644"/>
            <a:ext cx="32766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>
                <a:solidFill>
                  <a:srgbClr val="FF0000"/>
                </a:solidFill>
              </a:rPr>
              <a:t>Область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отображения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модели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ru-RU" b="1" dirty="0">
              <a:solidFill>
                <a:srgbClr val="FF0000"/>
              </a:solidFill>
            </a:endParaRP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в </a:t>
            </a:r>
            <a:r>
              <a:rPr lang="en-US" b="1" dirty="0" err="1">
                <a:solidFill>
                  <a:srgbClr val="FF0000"/>
                </a:solidFill>
              </a:rPr>
              <a:t>системе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координат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FC8D33-E42E-437D-A267-FF1841262088}"/>
              </a:ext>
            </a:extLst>
          </p:cNvPr>
          <p:cNvSpPr txBox="1"/>
          <p:nvPr/>
        </p:nvSpPr>
        <p:spPr>
          <a:xfrm rot="1791144">
            <a:off x="6585876" y="4588514"/>
            <a:ext cx="24077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FF0000"/>
                </a:solidFill>
              </a:rPr>
              <a:t>Окно</a:t>
            </a:r>
            <a:r>
              <a:rPr lang="ru-RU" b="1" dirty="0">
                <a:solidFill>
                  <a:srgbClr val="FF0000"/>
                </a:solidFill>
              </a:rPr>
              <a:t> </a:t>
            </a:r>
            <a:r>
              <a:rPr lang="en-US" b="1" dirty="0">
                <a:solidFill>
                  <a:srgbClr val="FF0000"/>
                </a:solidFill>
              </a:rPr>
              <a:t>о </a:t>
            </a:r>
            <a:r>
              <a:rPr lang="en-US" b="1" dirty="0" err="1">
                <a:solidFill>
                  <a:srgbClr val="FF0000"/>
                </a:solidFill>
              </a:rPr>
              <a:t>ходе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процесса</a:t>
            </a:r>
            <a:r>
              <a:rPr lang="en-US" b="1" dirty="0">
                <a:solidFill>
                  <a:srgbClr val="FF0000"/>
                </a:solidFill>
              </a:rPr>
              <a:t> и </a:t>
            </a:r>
            <a:r>
              <a:rPr lang="en-US" b="1" dirty="0" err="1">
                <a:solidFill>
                  <a:srgbClr val="FF0000"/>
                </a:solidFill>
              </a:rPr>
              <a:t>сообщения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об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>
                <a:solidFill>
                  <a:srgbClr val="FF0000"/>
                </a:solidFill>
              </a:rPr>
              <a:t>ошибках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0D0B5F-1586-4311-A705-BCEB8DE5BEAF}"/>
              </a:ext>
            </a:extLst>
          </p:cNvPr>
          <p:cNvSpPr txBox="1"/>
          <p:nvPr/>
        </p:nvSpPr>
        <p:spPr>
          <a:xfrm>
            <a:off x="2235282" y="1242482"/>
            <a:ext cx="3105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Панель инструментов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D468895-1BFA-483E-A5A0-5E250A88C61D}"/>
              </a:ext>
            </a:extLst>
          </p:cNvPr>
          <p:cNvSpPr txBox="1"/>
          <p:nvPr/>
        </p:nvSpPr>
        <p:spPr>
          <a:xfrm>
            <a:off x="2760735" y="753864"/>
            <a:ext cx="23124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Панель меню</a:t>
            </a:r>
          </a:p>
        </p:txBody>
      </p:sp>
      <p:pic>
        <p:nvPicPr>
          <p:cNvPr id="19" name="Рисунок 18">
            <a:extLst>
              <a:ext uri="{FF2B5EF4-FFF2-40B4-BE49-F238E27FC236}">
                <a16:creationId xmlns:a16="http://schemas.microsoft.com/office/drawing/2014/main" id="{7AD46B37-6A6A-4223-B747-78A3374A0C44}"/>
              </a:ext>
            </a:extLst>
          </p:cNvPr>
          <p:cNvPicPr/>
          <p:nvPr/>
        </p:nvPicPr>
        <p:blipFill rotWithShape="1">
          <a:blip r:embed="rId15"/>
          <a:srcRect l="22062" t="8816" r="26419" b="10787"/>
          <a:stretch/>
        </p:blipFill>
        <p:spPr bwMode="auto">
          <a:xfrm>
            <a:off x="621888" y="636933"/>
            <a:ext cx="4440259" cy="3431968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703617F2-71B4-45C3-8211-D31531CB6963}"/>
              </a:ext>
            </a:extLst>
          </p:cNvPr>
          <p:cNvPicPr/>
          <p:nvPr/>
        </p:nvPicPr>
        <p:blipFill rotWithShape="1">
          <a:blip r:embed="rId16"/>
          <a:srcRect l="21772" t="8298" r="25941" b="18926"/>
          <a:stretch/>
        </p:blipFill>
        <p:spPr bwMode="auto">
          <a:xfrm>
            <a:off x="4424976" y="678556"/>
            <a:ext cx="3470080" cy="3431968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DF90129F-133C-4DB4-A5F8-CFB586EE1ECA}"/>
              </a:ext>
            </a:extLst>
          </p:cNvPr>
          <p:cNvPicPr/>
          <p:nvPr/>
        </p:nvPicPr>
        <p:blipFill rotWithShape="1">
          <a:blip r:embed="rId17"/>
          <a:srcRect l="21968" t="8642" r="26135" b="21862"/>
          <a:stretch/>
        </p:blipFill>
        <p:spPr bwMode="auto">
          <a:xfrm>
            <a:off x="8381713" y="665991"/>
            <a:ext cx="3325378" cy="3402909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7" name="Рисунок 36">
            <a:extLst>
              <a:ext uri="{FF2B5EF4-FFF2-40B4-BE49-F238E27FC236}">
                <a16:creationId xmlns:a16="http://schemas.microsoft.com/office/drawing/2014/main" id="{02568E12-9444-45EA-A31D-F2481D9DA879}"/>
              </a:ext>
            </a:extLst>
          </p:cNvPr>
          <p:cNvPicPr/>
          <p:nvPr/>
        </p:nvPicPr>
        <p:blipFill rotWithShape="1">
          <a:blip r:embed="rId18"/>
          <a:srcRect l="21868" t="8642" r="25836" b="3003"/>
          <a:stretch/>
        </p:blipFill>
        <p:spPr bwMode="auto">
          <a:xfrm>
            <a:off x="311349" y="2747057"/>
            <a:ext cx="4041175" cy="3431968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F3F601F7-3471-4B33-A4F3-8C0834557266}"/>
              </a:ext>
            </a:extLst>
          </p:cNvPr>
          <p:cNvPicPr/>
          <p:nvPr/>
        </p:nvPicPr>
        <p:blipFill rotWithShape="1">
          <a:blip r:embed="rId18"/>
          <a:srcRect l="21868" t="8642" r="25836" b="3003"/>
          <a:stretch/>
        </p:blipFill>
        <p:spPr bwMode="auto">
          <a:xfrm>
            <a:off x="6840911" y="2500658"/>
            <a:ext cx="3702167" cy="3464052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28188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10">
            <a:hlinkClick r:id="rId2" action="ppaction://hlinksldjump"/>
            <a:extLst>
              <a:ext uri="{FF2B5EF4-FFF2-40B4-BE49-F238E27FC236}">
                <a16:creationId xmlns:a16="http://schemas.microsoft.com/office/drawing/2014/main" id="{A3042005-9493-44C6-AF5C-CBC0174E5F6F}"/>
              </a:ext>
            </a:extLst>
          </p:cNvPr>
          <p:cNvSpPr/>
          <p:nvPr/>
        </p:nvSpPr>
        <p:spPr>
          <a:xfrm>
            <a:off x="10249030" y="39997"/>
            <a:ext cx="1616400" cy="580726"/>
          </a:xfrm>
          <a:prstGeom prst="roundRect">
            <a:avLst>
              <a:gd name="adj" fmla="val 30914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" b="1" dirty="0">
                <a:solidFill>
                  <a:schemeClr val="tx1"/>
                </a:solidFill>
              </a:rPr>
              <a:t>Список используемой литературы и интернет ресурсов</a:t>
            </a:r>
          </a:p>
          <a:p>
            <a:pPr algn="ctr"/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24" name="Скругленный прямоугольник 10">
            <a:hlinkClick r:id="rId3" action="ppaction://hlinksldjump"/>
            <a:extLst>
              <a:ext uri="{FF2B5EF4-FFF2-40B4-BE49-F238E27FC236}">
                <a16:creationId xmlns:a16="http://schemas.microsoft.com/office/drawing/2014/main" id="{4337DDE6-03B8-442A-A4DC-809404442C2F}"/>
              </a:ext>
            </a:extLst>
          </p:cNvPr>
          <p:cNvSpPr/>
          <p:nvPr/>
        </p:nvSpPr>
        <p:spPr>
          <a:xfrm>
            <a:off x="7365308" y="53852"/>
            <a:ext cx="1616400" cy="580726"/>
          </a:xfrm>
          <a:prstGeom prst="roundRect">
            <a:avLst>
              <a:gd name="adj" fmla="val 38071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chemeClr val="tx1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Основные </a:t>
            </a:r>
            <a:r>
              <a:rPr lang="ru-RU" sz="900" b="1" dirty="0">
                <a:solidFill>
                  <a:schemeClr val="tx1"/>
                </a:solidFill>
              </a:rPr>
              <a:t>правила синтаксиса </a:t>
            </a:r>
            <a:r>
              <a:rPr lang="ru-RU" sz="900" b="1" dirty="0" err="1">
                <a:solidFill>
                  <a:schemeClr val="tx1"/>
                </a:solidFill>
              </a:rPr>
              <a:t>OpenSCAD</a:t>
            </a:r>
            <a:endParaRPr lang="ru-RU" sz="900" b="1" dirty="0">
              <a:solidFill>
                <a:schemeClr val="tx1"/>
              </a:solidFill>
            </a:endParaRPr>
          </a:p>
          <a:p>
            <a:pPr algn="ctr"/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3" name="Скругленный прямоугольник 10">
            <a:hlinkClick r:id="rId4" action="ppaction://hlinksldjump"/>
            <a:extLst>
              <a:ext uri="{FF2B5EF4-FFF2-40B4-BE49-F238E27FC236}">
                <a16:creationId xmlns:a16="http://schemas.microsoft.com/office/drawing/2014/main" id="{1DB7E6C3-7B26-4DF8-896C-799A21A1E193}"/>
              </a:ext>
            </a:extLst>
          </p:cNvPr>
          <p:cNvSpPr/>
          <p:nvPr/>
        </p:nvSpPr>
        <p:spPr>
          <a:xfrm>
            <a:off x="8869516" y="39997"/>
            <a:ext cx="1616400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b="1" dirty="0">
                <a:solidFill>
                  <a:schemeClr val="tx1"/>
                </a:solidFill>
                <a:hlinkClick r:id="rId4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Тексты </a:t>
            </a:r>
            <a:r>
              <a:rPr lang="ru-RU" sz="900" b="1" dirty="0">
                <a:solidFill>
                  <a:schemeClr val="tx1"/>
                </a:solidFill>
              </a:rPr>
              <a:t>практических программ на языке </a:t>
            </a:r>
            <a:r>
              <a:rPr lang="ru-RU" sz="900" b="1" dirty="0" err="1">
                <a:solidFill>
                  <a:schemeClr val="tx1"/>
                </a:solidFill>
              </a:rPr>
              <a:t>OpenSCAD</a:t>
            </a:r>
            <a:endParaRPr lang="ru-RU" sz="900" b="1" dirty="0">
              <a:solidFill>
                <a:schemeClr val="tx1"/>
              </a:solidFill>
            </a:endParaRPr>
          </a:p>
          <a:p>
            <a:pPr algn="ctr"/>
            <a:endParaRPr lang="ru-RU" sz="900" dirty="0">
              <a:solidFill>
                <a:schemeClr val="tx1"/>
              </a:solidFill>
            </a:endParaRPr>
          </a:p>
        </p:txBody>
      </p:sp>
      <p:sp>
        <p:nvSpPr>
          <p:cNvPr id="25" name="Скругленный прямоугольник 10">
            <a:hlinkClick r:id="rId5" action="ppaction://hlinksldjump"/>
            <a:extLst>
              <a:ext uri="{FF2B5EF4-FFF2-40B4-BE49-F238E27FC236}">
                <a16:creationId xmlns:a16="http://schemas.microsoft.com/office/drawing/2014/main" id="{6642F88A-26E1-44A8-89B0-1E4F9C9E5A7A}"/>
              </a:ext>
            </a:extLst>
          </p:cNvPr>
          <p:cNvSpPr/>
          <p:nvPr/>
        </p:nvSpPr>
        <p:spPr>
          <a:xfrm>
            <a:off x="5930371" y="53852"/>
            <a:ext cx="1616400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Преимущества и недостатки</a:t>
            </a:r>
          </a:p>
          <a:p>
            <a:pPr algn="ctr"/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6" name="Скругленный прямоугольник 10">
            <a:hlinkClick r:id="rId6" action="ppaction://hlinksldjump"/>
            <a:extLst>
              <a:ext uri="{FF2B5EF4-FFF2-40B4-BE49-F238E27FC236}">
                <a16:creationId xmlns:a16="http://schemas.microsoft.com/office/drawing/2014/main" id="{C0A94A5C-D1AA-4336-99DE-8087FC6E38ED}"/>
              </a:ext>
            </a:extLst>
          </p:cNvPr>
          <p:cNvSpPr/>
          <p:nvPr/>
        </p:nvSpPr>
        <p:spPr>
          <a:xfrm>
            <a:off x="4532804" y="58484"/>
            <a:ext cx="1616400" cy="580726"/>
          </a:xfrm>
          <a:prstGeom prst="roundRect">
            <a:avLst>
              <a:gd name="adj" fmla="val 35686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Сфера применения</a:t>
            </a:r>
          </a:p>
          <a:p>
            <a:pPr algn="ctr"/>
            <a:r>
              <a:rPr lang="ru-RU" sz="1100" b="1" dirty="0">
                <a:solidFill>
                  <a:schemeClr val="tx1"/>
                </a:solidFill>
              </a:rPr>
              <a:t> 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7" name="Скругленный прямоугольник 11">
            <a:hlinkClick r:id="rId7" action="ppaction://hlinksldjump"/>
            <a:extLst>
              <a:ext uri="{FF2B5EF4-FFF2-40B4-BE49-F238E27FC236}">
                <a16:creationId xmlns:a16="http://schemas.microsoft.com/office/drawing/2014/main" id="{5CCDEE93-0BF8-4917-A81D-9F69122FB9A3}"/>
              </a:ext>
            </a:extLst>
          </p:cNvPr>
          <p:cNvSpPr/>
          <p:nvPr/>
        </p:nvSpPr>
        <p:spPr>
          <a:xfrm>
            <a:off x="3082261" y="53852"/>
            <a:ext cx="1616400" cy="580726"/>
          </a:xfrm>
          <a:prstGeom prst="roundRect">
            <a:avLst>
              <a:gd name="adj" fmla="val 28528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hlinkClick r:id="rId6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Общая </a:t>
            </a:r>
            <a:r>
              <a:rPr lang="ru-RU" sz="1100" b="1" dirty="0">
                <a:solidFill>
                  <a:schemeClr val="tx1"/>
                </a:solidFill>
              </a:rPr>
              <a:t>информация</a:t>
            </a:r>
          </a:p>
          <a:p>
            <a:pPr algn="ctr"/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8" name="Скругленный прямоугольник 9">
            <a:hlinkClick r:id="rId8" action="ppaction://hlinksldjump"/>
            <a:extLst>
              <a:ext uri="{FF2B5EF4-FFF2-40B4-BE49-F238E27FC236}">
                <a16:creationId xmlns:a16="http://schemas.microsoft.com/office/drawing/2014/main" id="{373BD139-0742-45D0-9E7F-468F83372E36}"/>
              </a:ext>
            </a:extLst>
          </p:cNvPr>
          <p:cNvSpPr/>
          <p:nvPr/>
        </p:nvSpPr>
        <p:spPr>
          <a:xfrm>
            <a:off x="1591908" y="53852"/>
            <a:ext cx="1616400" cy="580726"/>
          </a:xfrm>
          <a:prstGeom prst="roundRect">
            <a:avLst>
              <a:gd name="adj" fmla="val 30914"/>
            </a:avLst>
          </a:prstGeom>
          <a:solidFill>
            <a:schemeClr val="accent1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  <a:hlinkClick r:id="rId8" action="ppaction://hlinksldjump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Основная </a:t>
            </a:r>
            <a:r>
              <a:rPr lang="ru-RU" sz="1100" b="1" dirty="0">
                <a:solidFill>
                  <a:schemeClr val="tx1"/>
                </a:solidFill>
              </a:rPr>
              <a:t>часть</a:t>
            </a:r>
          </a:p>
          <a:p>
            <a:pPr algn="ctr"/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29" name="Скругленный прямоугольник 2">
            <a:hlinkClick r:id="rId9" action="ppaction://hlinksldjump"/>
            <a:extLst>
              <a:ext uri="{FF2B5EF4-FFF2-40B4-BE49-F238E27FC236}">
                <a16:creationId xmlns:a16="http://schemas.microsoft.com/office/drawing/2014/main" id="{1995614C-269B-47D6-B0D2-870A8F45F706}"/>
              </a:ext>
            </a:extLst>
          </p:cNvPr>
          <p:cNvSpPr/>
          <p:nvPr/>
        </p:nvSpPr>
        <p:spPr>
          <a:xfrm>
            <a:off x="238898" y="67707"/>
            <a:ext cx="1617612" cy="580726"/>
          </a:xfrm>
          <a:prstGeom prst="roundRect">
            <a:avLst>
              <a:gd name="adj" fmla="val 3330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100" b="1" dirty="0">
                <a:solidFill>
                  <a:schemeClr val="tx1"/>
                </a:solidFill>
              </a:rPr>
              <a:t>Введение</a:t>
            </a:r>
          </a:p>
          <a:p>
            <a:pPr algn="ctr"/>
            <a:r>
              <a:rPr lang="ru-RU" b="1" dirty="0"/>
              <a:t> </a:t>
            </a:r>
            <a:endParaRPr lang="ru-RU" sz="1200" dirty="0"/>
          </a:p>
        </p:txBody>
      </p:sp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id="{14DF5018-6DCA-4FEA-B695-F9B518919E4B}"/>
              </a:ext>
            </a:extLst>
          </p:cNvPr>
          <p:cNvSpPr/>
          <p:nvPr/>
        </p:nvSpPr>
        <p:spPr>
          <a:xfrm>
            <a:off x="238897" y="528615"/>
            <a:ext cx="11615352" cy="61451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  <a:p>
            <a:pPr algn="ctr"/>
            <a:r>
              <a:rPr lang="ru-RU" b="1" i="1" dirty="0">
                <a:solidFill>
                  <a:srgbClr val="FF0000"/>
                </a:solidFill>
                <a:hlinkClick r:id="rId10" action="ppaction://hlinkfile"/>
              </a:rPr>
              <a:t>Видео.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id="{51B6F7AF-E77F-4B64-87AA-6A6B48FAEF5F}"/>
              </a:ext>
            </a:extLst>
          </p:cNvPr>
          <p:cNvSpPr/>
          <p:nvPr/>
        </p:nvSpPr>
        <p:spPr>
          <a:xfrm flipV="1">
            <a:off x="251537" y="516902"/>
            <a:ext cx="1584000" cy="899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8E0247BD-A96E-4CB6-BF13-B131656B15B0}"/>
              </a:ext>
            </a:extLst>
          </p:cNvPr>
          <p:cNvSpPr/>
          <p:nvPr/>
        </p:nvSpPr>
        <p:spPr>
          <a:xfrm flipV="1">
            <a:off x="8901917" y="500530"/>
            <a:ext cx="1584000" cy="899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id="{C59D0241-B11A-4C94-A277-FF1E3E4395CA}"/>
              </a:ext>
            </a:extLst>
          </p:cNvPr>
          <p:cNvSpPr/>
          <p:nvPr/>
        </p:nvSpPr>
        <p:spPr>
          <a:xfrm flipV="1">
            <a:off x="403937" y="669302"/>
            <a:ext cx="1584000" cy="899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>
            <a:extLst>
              <a:ext uri="{FF2B5EF4-FFF2-40B4-BE49-F238E27FC236}">
                <a16:creationId xmlns:a16="http://schemas.microsoft.com/office/drawing/2014/main" id="{20454534-C5D8-4A46-B0EF-09A6DE019E91}"/>
              </a:ext>
            </a:extLst>
          </p:cNvPr>
          <p:cNvSpPr/>
          <p:nvPr/>
        </p:nvSpPr>
        <p:spPr>
          <a:xfrm flipV="1">
            <a:off x="8522700" y="1431302"/>
            <a:ext cx="1584000" cy="899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5" name="Таблица 34">
            <a:extLst>
              <a:ext uri="{FF2B5EF4-FFF2-40B4-BE49-F238E27FC236}">
                <a16:creationId xmlns:a16="http://schemas.microsoft.com/office/drawing/2014/main" id="{A3D329A0-2847-4D28-A6F6-A87C668465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247986"/>
              </p:ext>
            </p:extLst>
          </p:nvPr>
        </p:nvGraphicFramePr>
        <p:xfrm>
          <a:off x="403937" y="943085"/>
          <a:ext cx="4510963" cy="1371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10963">
                  <a:extLst>
                    <a:ext uri="{9D8B030D-6E8A-4147-A177-3AD203B41FA5}">
                      <a16:colId xmlns:a16="http://schemas.microsoft.com/office/drawing/2014/main" val="2112552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color("blue")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translate([0, 30, 0])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   </a:t>
                      </a:r>
                      <a:r>
                        <a:rPr lang="en-US" sz="1800" b="1" dirty="0" err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linear_extrude</a:t>
                      </a: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(height = 40, twist = -360, scale = 0, center = true, slices = 200)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           square([20, 10], center = true);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1523954993"/>
                  </a:ext>
                </a:extLst>
              </a:tr>
            </a:tbl>
          </a:graphicData>
        </a:graphic>
      </p:graphicFrame>
      <p:pic>
        <p:nvPicPr>
          <p:cNvPr id="3074" name="Рисунок 4">
            <a:extLst>
              <a:ext uri="{FF2B5EF4-FFF2-40B4-BE49-F238E27FC236}">
                <a16:creationId xmlns:a16="http://schemas.microsoft.com/office/drawing/2014/main" id="{5F5098B0-5509-4AAA-9D19-88B824C832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1908" y="3095585"/>
            <a:ext cx="2011363" cy="246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Рисунок 1">
            <a:extLst>
              <a:ext uri="{FF2B5EF4-FFF2-40B4-BE49-F238E27FC236}">
                <a16:creationId xmlns:a16="http://schemas.microsoft.com/office/drawing/2014/main" id="{67330B79-B796-41E5-8D39-714B2F75EB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52" t="22487" r="8514" b="16049"/>
          <a:stretch>
            <a:fillRect/>
          </a:stretch>
        </p:blipFill>
        <p:spPr bwMode="auto">
          <a:xfrm>
            <a:off x="7758917" y="3187407"/>
            <a:ext cx="2286000" cy="210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1" name="Таблица 40">
            <a:extLst>
              <a:ext uri="{FF2B5EF4-FFF2-40B4-BE49-F238E27FC236}">
                <a16:creationId xmlns:a16="http://schemas.microsoft.com/office/drawing/2014/main" id="{A40CDDCC-19FB-41EC-B9B0-7AEEFA9CD9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6088114"/>
              </p:ext>
            </p:extLst>
          </p:nvPr>
        </p:nvGraphicFramePr>
        <p:xfrm>
          <a:off x="6578071" y="972955"/>
          <a:ext cx="4510963" cy="16459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10963">
                  <a:extLst>
                    <a:ext uri="{9D8B030D-6E8A-4147-A177-3AD203B41FA5}">
                      <a16:colId xmlns:a16="http://schemas.microsoft.com/office/drawing/2014/main" val="211255237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color("green")</a:t>
                      </a: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translate([0, 30, 0])</a:t>
                      </a: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rotate_extrude</a:t>
                      </a: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($</a:t>
                      </a:r>
                      <a:r>
                        <a:rPr lang="en-US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fn</a:t>
                      </a:r>
                      <a:r>
                        <a:rPr lang="en-US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= 80)</a:t>
                      </a: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polygon</a:t>
                      </a: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 </a:t>
                      </a:r>
                      <a:r>
                        <a:rPr lang="ru-RU" sz="18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points</a:t>
                      </a:r>
                      <a:r>
                        <a:rPr lang="ru-RU" sz="18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=[[0,0],[8,4],[4,8],[4,12],[12,16],[0,20]] );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15239549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64306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</TotalTime>
  <Words>1041</Words>
  <Application>Microsoft Office PowerPoint</Application>
  <PresentationFormat>Широкоэкранный</PresentationFormat>
  <Paragraphs>238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Итог работы:</vt:lpstr>
      <vt:lpstr>Спасибо за внимание.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 Кузина</dc:creator>
  <cp:lastModifiedBy>MARINA PLESHEVTSEVA</cp:lastModifiedBy>
  <cp:revision>46</cp:revision>
  <dcterms:created xsi:type="dcterms:W3CDTF">2019-03-27T06:31:00Z</dcterms:created>
  <dcterms:modified xsi:type="dcterms:W3CDTF">2019-03-30T12:30:42Z</dcterms:modified>
</cp:coreProperties>
</file>