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0" r:id="rId10"/>
    <p:sldId id="267" r:id="rId11"/>
    <p:sldId id="268" r:id="rId12"/>
    <p:sldId id="269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E4469E-31C5-45A8-9C15-0B5FB2B2A5B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CF725D-D67E-492B-AF17-01515E3C1C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568952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РФ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ВЫСШЕГО ОБРАЗОВАНИЯ «МОРДОВСКИЙ ГОСУДАРСТВЕННЫЙ ПЕДАГОГИЧЕСКИЙ ИНСТИТУТ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М.Е.ЕВСЕВЬЕВА»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физико-математический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и методики обучения математике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708920"/>
            <a:ext cx="864096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учащихся 7-9 классов методам научного познания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алгебры и геометрии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73319"/>
              </p:ext>
            </p:extLst>
          </p:nvPr>
        </p:nvGraphicFramePr>
        <p:xfrm>
          <a:off x="539552" y="4797152"/>
          <a:ext cx="8063713" cy="102273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063713"/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spc="-25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Выполнила: Д. Р. </a:t>
                      </a:r>
                      <a:r>
                        <a:rPr lang="ru-RU" sz="1800" i="1" spc="-25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Капкаева</a:t>
                      </a:r>
                      <a:r>
                        <a:rPr lang="ru-RU" sz="1800" i="1" spc="-25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студентка </a:t>
                      </a:r>
                      <a:r>
                        <a:rPr lang="en-US" sz="1800" i="1" spc="-25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1800" i="1" spc="-25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курса группы МДМ-113</a:t>
                      </a:r>
                      <a:endParaRPr lang="ru-RU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44.03.05 Педагогическое образование. Профиль Математика. Информатика</a:t>
                      </a:r>
                      <a:endParaRPr lang="ru-RU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79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spc="-25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r>
                        <a:rPr lang="ru-RU" sz="1800" i="1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Л. С. </a:t>
                      </a:r>
                      <a:r>
                        <a:rPr lang="ru-RU" sz="1800" i="1" spc="-25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Капкаева</a:t>
                      </a:r>
                      <a:r>
                        <a:rPr lang="ru-RU" sz="1800" i="1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доктор  </a:t>
                      </a:r>
                      <a:r>
                        <a:rPr lang="ru-RU" sz="1800" i="1" spc="-25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1800" i="1" spc="-25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наук, профессор </a:t>
                      </a:r>
                      <a:endParaRPr lang="ru-RU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42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620688"/>
            <a:ext cx="8153400" cy="598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/>
              <a:t>Пример 2. </a:t>
            </a:r>
            <a:r>
              <a:rPr lang="ru-RU" sz="3100" dirty="0"/>
              <a:t>Введение понятия «геометрическая прогрессия» </a:t>
            </a:r>
            <a:r>
              <a:rPr lang="ru-RU" sz="3100" i="1" dirty="0"/>
              <a:t>(Алгебра, 9 класс).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499715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just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последовательность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чисел: </a:t>
                </a:r>
                <a:r>
                  <a:rPr lang="ru-RU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5, 9, 13, 17, 21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Какая это последовательность? </a:t>
                </a:r>
                <a:endParaRPr lang="en-US" b="1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Эта 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последовательность является арифметической </a:t>
                </a: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прогрессией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Объясните почему.</a:t>
                </a:r>
              </a:p>
              <a:p>
                <a:pPr marL="0" indent="0" algn="just">
                  <a:buNone/>
                </a:pP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этой последовательности каждый ее член, начиная со второго, равен предыдущему, сложенному с одним и тем же числом </a:t>
                </a: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</a:t>
                </a: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Сформулируйте определение арифметической прогрессии.</a:t>
                </a:r>
              </a:p>
              <a:p>
                <a:pPr marL="0" indent="0" algn="just">
                  <a:buNone/>
                </a:pP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Арифметической 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прогрессией называется такой ряд чисел, в котором последующий член равен предыдущему,  сложенному с разностью прогрессии 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вычисляется по формуле: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𝑎</m:t>
                        </m:r>
                      </m:e>
                      <m:sub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𝑛</m:t>
                        </m:r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+1</m:t>
                        </m:r>
                      </m:sub>
                    </m:sSub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=</m:t>
                    </m:r>
                    <m:sSub>
                      <m:sSub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𝑎</m:t>
                        </m:r>
                      </m:e>
                      <m:sub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𝑛</m:t>
                        </m:r>
                      </m:sub>
                    </m:sSub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+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𝑑</m:t>
                    </m:r>
                  </m:oMath>
                </a14:m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4997152"/>
              </a:xfrm>
              <a:blipFill rotWithShape="1">
                <a:blip r:embed="rId2"/>
                <a:stretch>
                  <a:fillRect l="-1110" t="-2442" r="-11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6726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/>
              <a:t>Пример 2. </a:t>
            </a:r>
            <a:r>
              <a:rPr lang="ru-RU" sz="2800" dirty="0"/>
              <a:t>Введение понятия «геометрическая прогрессия» </a:t>
            </a:r>
            <a:r>
              <a:rPr lang="ru-RU" sz="2800" i="1" dirty="0"/>
              <a:t>(Алгебра, 9 класс).</a:t>
            </a:r>
            <a:endParaRPr lang="ru-R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520" y="1600200"/>
                <a:ext cx="8640960" cy="499715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just">
                  <a:buNone/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следующую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последовательность чисел: </a:t>
                </a:r>
              </a:p>
              <a:p>
                <a:pPr marL="0" indent="0" algn="ctr">
                  <a:buNone/>
                </a:pPr>
                <a:r>
                  <a:rPr lang="ru-RU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6, 18, 54, 162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Видите ли вы какую-либо закономерность?</a:t>
                </a:r>
              </a:p>
              <a:p>
                <a:pPr marL="0" indent="0" algn="just">
                  <a:buNone/>
                </a:pP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в этой последовательности каждый ее член, начиная со второго, равен предыдущему, умноженному на одно и то же число </a:t>
                </a: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Такая последовательность называется </a:t>
                </a:r>
                <a:r>
                  <a:rPr lang="ru-RU" b="1" i="1" dirty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геометрической прогрессией. 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Сформулируйте определение геометрической прогрессии по аналогии с определением арифметической прогрессии.</a:t>
                </a:r>
              </a:p>
              <a:p>
                <a:pPr marL="0" indent="0" algn="just">
                  <a:buNone/>
                </a:pPr>
                <a:r>
                  <a:rPr lang="ru-RU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Геометрической 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прогрессией называется такой ряд чисел,, в которой последующий член равен предыдущему умноженному на знаменатель прогрессии 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вычисляется по формуле: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𝑏</m:t>
                        </m:r>
                      </m:e>
                      <m:sub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𝑛</m:t>
                        </m:r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+1</m:t>
                        </m:r>
                      </m:sub>
                    </m:sSub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=</m:t>
                    </m:r>
                    <m:sSub>
                      <m:sSub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𝑏</m:t>
                        </m:r>
                      </m:e>
                      <m:sub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</a:rPr>
                          <m:t>𝑛</m:t>
                        </m:r>
                      </m:sub>
                    </m:sSub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∗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m:t>𝑞</m:t>
                    </m:r>
                  </m:oMath>
                </a14:m>
                <a:r>
                  <a:rPr lang="ru-RU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600200"/>
                <a:ext cx="8640960" cy="4997152"/>
              </a:xfrm>
              <a:blipFill rotWithShape="1">
                <a:blip r:embed="rId2"/>
                <a:stretch>
                  <a:fillRect l="-1128" t="-2442" r="-1128" b="-7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8588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475466157"/>
                  </p:ext>
                </p:extLst>
              </p:nvPr>
            </p:nvGraphicFramePr>
            <p:xfrm>
              <a:off x="107504" y="620688"/>
              <a:ext cx="8964488" cy="5832649"/>
            </p:xfrm>
            <a:graphic>
              <a:graphicData uri="http://schemas.openxmlformats.org/drawingml/2006/table">
                <a:tbl>
                  <a:tblPr firstRow="1" firstCol="1" bandRow="1">
                    <a:tableStyleId>{616DA210-FB5B-4158-B5E0-FEB733F419BA}</a:tableStyleId>
                  </a:tblPr>
                  <a:tblGrid>
                    <a:gridCol w="4481776"/>
                    <a:gridCol w="4482712"/>
                  </a:tblGrid>
                  <a:tr h="84715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Определение известного понятия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Определение аналогичного понятия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12977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b="0" dirty="0">
                              <a:solidFill>
                                <a:srgbClr val="00B05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Арифметической прогрессией 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называется такой ряд чисел, в котором последующий член равен предыдущему сложенному с разностью прогрессии </a:t>
                          </a:r>
                          <a:r>
                            <a:rPr lang="en-US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ru-RU" sz="2200" b="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solidFill>
                                <a:srgbClr val="0070C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Геометрической прогрессией</a:t>
                          </a: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называется такой ряд чисел, в котором последующий член равен предыдущему умноженному на знаменатель прогрессии </a:t>
                          </a:r>
                          <a:r>
                            <a:rPr lang="en-US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Соответственные элементы</a:t>
                          </a:r>
                          <a:endParaRPr lang="ru-RU" sz="2200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b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Арифметическая прогрессия </a:t>
                          </a:r>
                          <a14:m>
                            <m:oMath xmlns:m="http://schemas.openxmlformats.org/officeDocument/2006/math">
                              <m:r>
                                <a:rPr lang="ru-RU" sz="2200" b="0">
                                  <a:effectLst/>
                                </a:rPr>
                                <m:t>→</m:t>
                              </m:r>
                            </m:oMath>
                          </a14:m>
                          <a:r>
                            <a:rPr lang="ru-RU" sz="2200" b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Геометрическая прогрессия</a:t>
                          </a:r>
                          <a:endParaRPr lang="ru-RU" sz="2200" b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(разность прогрессии)</a:t>
                          </a:r>
                          <a14:m>
                            <m:oMath xmlns:m="http://schemas.openxmlformats.org/officeDocument/2006/math">
                              <m:r>
                                <a:rPr lang="ru-RU" sz="2200" b="0">
                                  <a:effectLst/>
                                </a:rPr>
                                <m:t> →</m:t>
                              </m:r>
                            </m:oMath>
                          </a14:m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(знаменатель прогрессии)</a:t>
                          </a:r>
                          <a:endParaRPr lang="ru-RU" sz="2200" b="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2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>
                                      <a:effectLst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2200">
                                      <a:effectLst/>
                                    </a:rPr>
                                    <m:t>𝑛</m:t>
                                  </m:r>
                                  <m:r>
                                    <a:rPr lang="ru-RU" sz="2200">
                                      <a:effectLst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ru-RU" sz="2200">
                                  <a:effectLst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ru-RU" sz="2200">
                                      <a:effectLst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2200">
                                      <a:effectLst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ru-RU" sz="2200">
                                  <a:effectLst/>
                                </a:rPr>
                                <m:t>+</m:t>
                              </m:r>
                              <m:r>
                                <a:rPr lang="ru-RU" sz="2200">
                                  <a:effectLst/>
                                </a:rPr>
                                <m:t>𝑑</m:t>
                              </m:r>
                            </m:oMath>
                          </a14:m>
                          <a:r>
                            <a:rPr lang="ru-RU" sz="2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ru-RU" sz="2200">
                                  <a:effectLst/>
                                </a:rPr>
                                <m:t>→</m:t>
                              </m:r>
                            </m:oMath>
                          </a14:m>
                          <a:r>
                            <a:rPr lang="ru-RU" sz="2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2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>
                                      <a:effectLst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ru-RU" sz="2200">
                                      <a:effectLst/>
                                    </a:rPr>
                                    <m:t>𝑛</m:t>
                                  </m:r>
                                  <m:r>
                                    <a:rPr lang="ru-RU" sz="2200">
                                      <a:effectLst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ru-RU" sz="2200">
                                  <a:effectLst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2200"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ru-RU" sz="2200">
                                      <a:effectLst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ru-RU" sz="2200">
                                      <a:effectLst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ru-RU" sz="2200">
                                  <a:effectLst/>
                                </a:rPr>
                                <m:t>∗</m:t>
                              </m:r>
                              <m:r>
                                <a:rPr lang="ru-RU" sz="2200">
                                  <a:effectLst/>
                                </a:rPr>
                                <m:t>𝑞</m:t>
                              </m:r>
                            </m:oMath>
                          </a14:m>
                          <a:endParaRPr lang="ru-RU" sz="220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161418"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22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>
                                        <a:effectLst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ru-RU" sz="2200">
                                        <a:effectLst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ru-RU" sz="2200">
                                    <a:effectLst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2200">
                                        <a:effectLst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2200">
                                            <a:effectLst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200">
                                            <a:effectLst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ru-RU" sz="2200">
                                            <a:effectLst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ru-RU" sz="2200">
                                        <a:effectLst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2200">
                                            <a:effectLst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200">
                                            <a:effectLst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ru-RU" sz="2200">
                                            <a:effectLst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ru-RU" sz="2200">
                                    <a:effectLst/>
                                  </a:rPr>
                                  <m:t>∗</m:t>
                                </m:r>
                                <m:f>
                                  <m:fPr>
                                    <m:ctrlPr>
                                      <a:rPr lang="ru-RU" sz="22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200">
                                        <a:effectLst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ru-RU" sz="22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ru-RU" sz="2200">
                                    <a:effectLst/>
                                  </a:rPr>
                                  <m:t>    →  </m:t>
                                </m:r>
                                <m:sSub>
                                  <m:sSubPr>
                                    <m:ctrlPr>
                                      <a:rPr lang="ru-RU" sz="22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2200">
                                        <a:effectLst/>
                                      </a:rPr>
                                      <m:t>П</m:t>
                                    </m:r>
                                  </m:e>
                                  <m:sub>
                                    <m:r>
                                      <a:rPr lang="en-US" sz="2200">
                                        <a:effectLst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ru-RU" sz="2200">
                                    <a:effectLst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ru-RU" sz="2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ru-RU" sz="2200">
                                            <a:effectLst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ru-RU" sz="2200">
                                                <a:effectLst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sz="2200">
                                                <a:effectLst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r>
                                              <a:rPr lang="ru-RU" sz="2200">
                                                <a:effectLst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ru-RU" sz="2200">
                                            <a:effectLst/>
                                          </a:rPr>
                                          <m:t>∗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2200">
                                                <a:effectLst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sz="2200">
                                                <a:effectLst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r>
                                              <a:rPr lang="ru-RU" sz="2200">
                                                <a:effectLst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f>
                                      <m:fPr>
                                        <m:ctrlPr>
                                          <a:rPr lang="ru-RU" sz="2200">
                                            <a:effectLst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2200">
                                            <a:effectLst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ru-RU" sz="2200">
                                            <a:effectLst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</m:sSup>
                              </m:oMath>
                            </m:oMathPara>
                          </a14:m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475466157"/>
                  </p:ext>
                </p:extLst>
              </p:nvPr>
            </p:nvGraphicFramePr>
            <p:xfrm>
              <a:off x="107504" y="620688"/>
              <a:ext cx="8964488" cy="5832649"/>
            </p:xfrm>
            <a:graphic>
              <a:graphicData uri="http://schemas.openxmlformats.org/drawingml/2006/table">
                <a:tbl>
                  <a:tblPr firstRow="1" firstCol="1" bandRow="1">
                    <a:tableStyleId>{616DA210-FB5B-4158-B5E0-FEB733F419BA}</a:tableStyleId>
                  </a:tblPr>
                  <a:tblGrid>
                    <a:gridCol w="4481776"/>
                    <a:gridCol w="4482712"/>
                  </a:tblGrid>
                  <a:tr h="84715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Определение известного понятия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Определение аналогичного понятия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12977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b="0" dirty="0">
                              <a:solidFill>
                                <a:srgbClr val="00B05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Арифметической прогрессией 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называется такой ряд чисел, в котором последующий член равен предыдущему сложенному с разностью прогрессии </a:t>
                          </a:r>
                          <a:r>
                            <a:rPr lang="en-US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ru-RU" sz="2200" b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ru-RU" sz="2200" b="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solidFill>
                                <a:srgbClr val="0070C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Геометрической прогрессией</a:t>
                          </a: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называется такой ряд чисел, в котором последующий член равен предыдущему умноженному на знаменатель прогрессии </a:t>
                          </a:r>
                          <a:r>
                            <a:rPr lang="en-US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ru-RU" sz="2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Соответственные элементы</a:t>
                          </a:r>
                          <a:endParaRPr lang="ru-RU" sz="2200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8" t="-824638" r="-68" b="-47826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8" t="-911429" r="-68" b="-37142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3576"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8" t="-1026087" r="-68" b="-27681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161418"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8" t="-406806" r="-6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424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568952" cy="5748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6165304"/>
            <a:ext cx="1003341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360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/>
              <a:t>Цель исследования</a:t>
            </a:r>
            <a:r>
              <a:rPr lang="ru-RU" dirty="0"/>
              <a:t> – разработать методику обучения учащихся 7-9 классов методам научного познания на уроках алгебры и геометрии.</a:t>
            </a:r>
          </a:p>
          <a:p>
            <a:pPr algn="just"/>
            <a:r>
              <a:rPr lang="ru-RU" b="1" dirty="0"/>
              <a:t>Объект исследования</a:t>
            </a:r>
            <a:r>
              <a:rPr lang="ru-RU" dirty="0"/>
              <a:t> – процесс обучения алгебре и геометрии в основной </a:t>
            </a:r>
            <a:r>
              <a:rPr lang="ru-RU" dirty="0" smtClean="0"/>
              <a:t>школе.</a:t>
            </a:r>
          </a:p>
          <a:p>
            <a:pPr algn="just"/>
            <a:r>
              <a:rPr lang="ru-RU" b="1" dirty="0"/>
              <a:t>Предмет исследования</a:t>
            </a:r>
            <a:r>
              <a:rPr lang="ru-RU" dirty="0"/>
              <a:t> – методическая система обучения методам научного познания учащихся основной школы на уроках алгебры и </a:t>
            </a:r>
            <a:r>
              <a:rPr lang="ru-RU" dirty="0" smtClean="0"/>
              <a:t>геометрии. </a:t>
            </a:r>
            <a:endParaRPr lang="ru-RU" dirty="0"/>
          </a:p>
          <a:p>
            <a:pPr algn="just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90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tt-RU" b="1" i="1" dirty="0"/>
              <a:t>Обобщение</a:t>
            </a:r>
            <a:r>
              <a:rPr lang="tt-RU" dirty="0"/>
              <a:t> – это  прием мышления, в результате которого устанавливаются общие существенные свойства, принадлежащие только данному классу предметов или отношений.  </a:t>
            </a:r>
            <a:endParaRPr lang="tt-RU" dirty="0" smtClean="0"/>
          </a:p>
          <a:p>
            <a:pPr marL="0" indent="0" algn="just">
              <a:buNone/>
            </a:pPr>
            <a:r>
              <a:rPr lang="tt-RU" b="1" i="1" dirty="0" smtClean="0"/>
              <a:t>Абстрагирование</a:t>
            </a:r>
            <a:r>
              <a:rPr lang="tt-RU" dirty="0" smtClean="0"/>
              <a:t> </a:t>
            </a:r>
            <a:r>
              <a:rPr lang="tt-RU" dirty="0"/>
              <a:t>– это мысленное отвлечение, отделение общих, существенных свойств, выделенных результате обобщения, от прочих несущественных или необщих свойств рассматриваемых предметов или отношений и отбрасывание </a:t>
            </a:r>
            <a:r>
              <a:rPr lang="tt-RU" dirty="0" smtClean="0"/>
              <a:t>последних.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62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078451" cy="621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426933"/>
            <a:ext cx="7992888" cy="42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816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Пример 1. </a:t>
            </a:r>
            <a:r>
              <a:rPr lang="ru-RU" sz="3200" dirty="0" smtClean="0"/>
              <a:t>Введение понятий «четная» и «нечетная» функции </a:t>
            </a:r>
            <a:r>
              <a:rPr lang="ru-RU" sz="3200" i="1" dirty="0" smtClean="0"/>
              <a:t>(Алгебра, 9 класс)</a:t>
            </a:r>
            <a:endParaRPr lang="ru-RU" sz="3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79512" y="1600200"/>
                <a:ext cx="8856984" cy="4781128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Рассмотрим 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функции:</a:t>
                </a:r>
                <a:endParaRPr 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1)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𝑥</m:t>
                      </m:r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   </m:t>
                      </m:r>
                      <m:r>
                        <a:rPr lang="ru-RU" sz="2800" b="0" i="1" smtClean="0">
                          <a:latin typeface="Cambria Math"/>
                        </a:rPr>
                        <m:t> </m:t>
                      </m:r>
                      <m:r>
                        <a:rPr lang="ru-RU" sz="2800" i="1">
                          <a:latin typeface="Cambria Math"/>
                        </a:rPr>
                        <m:t>2)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   </m:t>
                      </m:r>
                      <m:r>
                        <a:rPr lang="ru-RU" sz="2800" i="1">
                          <a:latin typeface="Cambria Math"/>
                        </a:rPr>
                        <m:t>3)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  </m:t>
                      </m:r>
                      <m:r>
                        <a:rPr lang="ru-RU" sz="2800" b="0" i="1" smtClean="0">
                          <a:latin typeface="Cambria Math"/>
                        </a:rPr>
                        <m:t>         </m:t>
                      </m:r>
                      <m:r>
                        <a:rPr lang="ru-RU" sz="2800" i="1">
                          <a:latin typeface="Cambria Math"/>
                        </a:rPr>
                        <m:t>4)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5)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sz="2800" i="1">
                        <a:latin typeface="Cambria Math"/>
                      </a:rPr>
                      <m:t>;   </m:t>
                    </m:r>
                    <m:r>
                      <a:rPr lang="ru-RU" sz="2800" b="0" i="1" smtClean="0">
                        <a:latin typeface="Cambria Math"/>
                      </a:rPr>
                      <m:t>  </m:t>
                    </m:r>
                    <m:r>
                      <a:rPr lang="ru-RU" sz="2800" i="1">
                        <a:latin typeface="Cambria Math"/>
                      </a:rPr>
                      <m:t>6) </m:t>
                    </m:r>
                    <m:r>
                      <a:rPr lang="ru-RU" sz="2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800" i="1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>
                        <m:r>
                          <a:rPr lang="ru-RU" sz="2800" i="1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ru-RU" sz="2800" i="1">
                        <a:latin typeface="Cambria Math"/>
                      </a:rPr>
                      <m:t>;    </m:t>
                    </m:r>
                    <m:r>
                      <a:rPr lang="ru-RU" sz="2800" b="0" i="1" smtClean="0">
                        <a:latin typeface="Cambria Math"/>
                      </a:rPr>
                      <m:t>  </m:t>
                    </m:r>
                    <m:r>
                      <a:rPr lang="ru-RU" sz="2800" i="1">
                        <a:latin typeface="Cambria Math"/>
                      </a:rPr>
                      <m:t>7) </m:t>
                    </m:r>
                    <m:r>
                      <a:rPr lang="ru-RU" sz="2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800" i="1">
                        <a:latin typeface="Cambria Math"/>
                      </a:rPr>
                      <m:t>=3−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;    8) </m:t>
                    </m:r>
                    <m:r>
                      <a:rPr lang="ru-RU" sz="2800" i="1">
                        <a:latin typeface="Cambria Math"/>
                      </a:rPr>
                      <m:t>𝑦</m:t>
                    </m:r>
                    <m:r>
                      <a:rPr lang="ru-RU" sz="2800" i="1">
                        <a:latin typeface="Cambria Math"/>
                      </a:rPr>
                      <m:t>(</m:t>
                    </m:r>
                    <m:r>
                      <a:rPr lang="ru-RU" sz="2800" i="1">
                        <a:latin typeface="Cambria Math"/>
                      </a:rPr>
                      <m:t>𝑥</m:t>
                    </m:r>
                    <m:r>
                      <a:rPr lang="ru-RU" sz="2800" i="1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tt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Выполните задания:</a:t>
                </a:r>
                <a:endParaRPr 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tt-RU" sz="28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для каждой из этих функций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𝒚</m:t>
                    </m:r>
                    <m:d>
                      <m:dPr>
                        <m:ctrlPr>
                          <a:rPr lang="ru-RU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ru-RU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 </m:t>
                      </m:r>
                      <m:r>
                        <a:rPr lang="ru-RU" sz="2800" b="0" i="1" smtClean="0">
                          <a:latin typeface="Cambria Math"/>
                        </a:rPr>
                        <m:t>         </m:t>
                      </m:r>
                      <m:r>
                        <a:rPr lang="ru-RU" sz="2800" i="1">
                          <a:latin typeface="Cambria Math"/>
                        </a:rPr>
                        <m:t>1)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=−</m:t>
                      </m:r>
                      <m:r>
                        <a:rPr lang="en-US" sz="2800" i="1">
                          <a:latin typeface="Cambria Math"/>
                        </a:rPr>
                        <m:t>𝑥</m:t>
                      </m:r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   </m:t>
                      </m:r>
                      <m:r>
                        <a:rPr lang="ru-RU" sz="2800" b="0" i="1" smtClean="0">
                          <a:latin typeface="Cambria Math"/>
                        </a:rPr>
                        <m:t>                              </m:t>
                      </m:r>
                      <m:r>
                        <a:rPr lang="ru-RU" sz="2800" i="1">
                          <a:latin typeface="Cambria Math"/>
                        </a:rPr>
                        <m:t>2)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ru-RU" sz="2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3)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</m:t>
                      </m:r>
                      <m:r>
                        <a:rPr lang="ru-RU" sz="2800" b="0" i="1" smtClean="0">
                          <a:latin typeface="Cambria Math"/>
                        </a:rPr>
                        <m:t>           </m:t>
                      </m:r>
                      <m:r>
                        <a:rPr lang="en-US" sz="2800" i="1">
                          <a:latin typeface="Cambria Math"/>
                        </a:rPr>
                        <m:t>  </m:t>
                      </m:r>
                      <m:r>
                        <a:rPr lang="ru-RU" sz="2800" i="1">
                          <a:latin typeface="Cambria Math"/>
                        </a:rPr>
                        <m:t>4)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;</m:t>
                      </m:r>
                      <m:r>
                        <a:rPr lang="en-US" sz="2800" i="1">
                          <a:latin typeface="Cambria Math"/>
                        </a:rPr>
                        <m:t>       </m:t>
                      </m:r>
                    </m:oMath>
                  </m:oMathPara>
                </a14:m>
                <a:endParaRPr lang="ru-RU" sz="2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5)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sz="2800" i="1">
                          <a:latin typeface="Cambria Math"/>
                        </a:rPr>
                        <m:t>;   </m:t>
                      </m:r>
                      <m:r>
                        <a:rPr lang="ru-RU" sz="2800" b="0" i="1" smtClean="0">
                          <a:latin typeface="Cambria Math"/>
                        </a:rPr>
                        <m:t>                              </m:t>
                      </m:r>
                      <m:r>
                        <a:rPr lang="ru-RU" sz="2800" i="1">
                          <a:latin typeface="Cambria Math"/>
                        </a:rPr>
                        <m:t>  6) </m:t>
                      </m:r>
                      <m:r>
                        <a:rPr lang="ru-RU" sz="2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ru-RU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i="1">
                              <a:latin typeface="Cambria Math"/>
                            </a:rPr>
                            <m:t>−</m:t>
                          </m:r>
                          <m:r>
                            <a:rPr lang="ru-RU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=−</m:t>
                      </m:r>
                      <m:rad>
                        <m:radPr>
                          <m:ctrlPr>
                            <a:rPr lang="ru-RU" sz="2800" i="1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ru-RU" sz="2800" i="1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ru-RU" sz="2800" i="1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ru-RU" sz="2800" i="1">
                          <a:latin typeface="Cambria Math"/>
                        </a:rPr>
                        <m:t>;     </m:t>
                      </m:r>
                    </m:oMath>
                  </m:oMathPara>
                </a14:m>
                <a:endParaRPr lang="ru-RU" sz="2800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/>
                      </a:rPr>
                      <m:t>            </m:t>
                    </m:r>
                    <m:r>
                      <a:rPr lang="ru-RU" sz="2800" i="1">
                        <a:latin typeface="Cambria Math"/>
                      </a:rPr>
                      <m:t>7) </m:t>
                    </m:r>
                    <m:r>
                      <a:rPr lang="ru-RU" sz="2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/>
                          </a:rPr>
                          <m:t>−</m:t>
                        </m:r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800" i="1">
                        <a:latin typeface="Cambria Math"/>
                      </a:rPr>
                      <m:t>=3−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;  </m:t>
                    </m:r>
                    <m:r>
                      <a:rPr lang="ru-RU" sz="2800" b="0" i="1" smtClean="0">
                        <a:latin typeface="Cambria Math"/>
                      </a:rPr>
                      <m:t>                     </m:t>
                    </m:r>
                    <m:r>
                      <a:rPr lang="ru-RU" sz="2800" i="1">
                        <a:latin typeface="Cambria Math"/>
                      </a:rPr>
                      <m:t>  </m:t>
                    </m:r>
                    <m:r>
                      <a:rPr lang="ru-RU" sz="2800" b="0" i="1" smtClean="0">
                        <a:latin typeface="Cambria Math"/>
                      </a:rPr>
                      <m:t>    </m:t>
                    </m:r>
                    <m:r>
                      <a:rPr lang="ru-RU" sz="2800" i="1">
                        <a:latin typeface="Cambria Math"/>
                      </a:rPr>
                      <m:t>8) </m:t>
                    </m:r>
                    <m:r>
                      <a:rPr lang="ru-RU" sz="2800" i="1">
                        <a:latin typeface="Cambria Math"/>
                      </a:rPr>
                      <m:t>𝑦</m:t>
                    </m:r>
                    <m:r>
                      <a:rPr lang="ru-RU" sz="2800" i="1">
                        <a:latin typeface="Cambria Math"/>
                      </a:rPr>
                      <m:t>(−</m:t>
                    </m:r>
                    <m:r>
                      <a:rPr lang="ru-RU" sz="2800" i="1">
                        <a:latin typeface="Cambria Math"/>
                      </a:rPr>
                      <m:t>𝑥</m:t>
                    </m:r>
                    <m:r>
                      <a:rPr lang="ru-RU" sz="2800" i="1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600200"/>
                <a:ext cx="8856984" cy="4781128"/>
              </a:xfrm>
              <a:blipFill rotWithShape="1">
                <a:blip r:embed="rId2"/>
                <a:stretch>
                  <a:fillRect l="-1032" t="-25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74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0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/>
              <a:t>Пример 1. </a:t>
            </a:r>
            <a:r>
              <a:rPr lang="ru-RU" sz="3200" dirty="0"/>
              <a:t>Введение понятий «четная» и «нечетная» функции </a:t>
            </a:r>
            <a:r>
              <a:rPr lang="ru-RU" sz="3200" i="1" dirty="0"/>
              <a:t>(Алгебра, 9 класс)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499715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just">
                  <a:buNone/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Выделим общие существенные свойства.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Сравните полученные результаты с данными функциями. Что вы заметили?</a:t>
                </a:r>
              </a:p>
              <a:p>
                <a:pPr marL="0" indent="0" algn="just">
                  <a:buNone/>
                </a:pP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функций 1), 3), 4), 6) получили значения, противоположные данным, то есть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=−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а для функций 2), 5), 7), 8) – такие же значения, то есть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Постройте графики функций 1), 3), 4), 6). Что Вы заметили? Как они расположены относительно начала координат?</a:t>
                </a:r>
              </a:p>
              <a:p>
                <a:pPr marL="0" indent="0" algn="just">
                  <a:buNone/>
                </a:pP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Графики </a:t>
                </a:r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функций симметричны относительно начала </a:t>
                </a: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координат.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Постройте графики функций 2), 5), 7), 8). Что Вы заметили? Как они расположены относительно оси ОУ?</a:t>
                </a:r>
              </a:p>
              <a:p>
                <a:pPr marL="0" indent="0" algn="just">
                  <a:buNone/>
                </a:pP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Графики </a:t>
                </a:r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функций симметричны относительно оси </a:t>
                </a: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ординат.</a:t>
                </a:r>
                <a:endParaRPr lang="ru-RU" i="1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ru-RU" i="1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4997152"/>
              </a:xfrm>
              <a:blipFill rotWithShape="1">
                <a:blip r:embed="rId2"/>
                <a:stretch>
                  <a:fillRect l="-1110" t="-2442" r="-1110" b="-7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0140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/>
              <a:t>Пример 1. </a:t>
            </a:r>
            <a:r>
              <a:rPr lang="ru-RU" sz="3200" dirty="0"/>
              <a:t>Введение понятий «четная» и «нечетная» функции </a:t>
            </a:r>
            <a:r>
              <a:rPr lang="ru-RU" sz="3200" i="1" dirty="0"/>
              <a:t>(Алгебра, 9 класс)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07504" y="1600200"/>
                <a:ext cx="8856984" cy="506916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Отделим общие существенные свойства функций от несущественных.</a:t>
                </a: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Итак, функции разделились на 2 группы. Охарактеризуйте эти группы.</a:t>
                </a:r>
              </a:p>
              <a:p>
                <a:pPr marL="0" indent="0" algn="just">
                  <a:buNone/>
                </a:pP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функций первой группы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=−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их графики симметричны относительно начала </a:t>
                </a: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координат. </a:t>
                </a:r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функций второй группы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i="1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их графики симметричны относительно оси </a:t>
                </a:r>
                <a:r>
                  <a:rPr lang="ru-RU" i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ОУ.</a:t>
                </a:r>
                <a:endParaRPr lang="ru-RU" i="1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первой группы называют нечетными, а функции второй группы – четными.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7504" y="1600200"/>
                <a:ext cx="8856984" cy="5069160"/>
              </a:xfrm>
              <a:blipFill rotWithShape="1">
                <a:blip r:embed="rId2"/>
                <a:stretch>
                  <a:fillRect l="-1514" t="-1324" r="-14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836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/>
              <a:t>Пример 1. </a:t>
            </a:r>
            <a:r>
              <a:rPr lang="ru-RU" sz="3200" dirty="0"/>
              <a:t>Введение понятий «четная» и «нечетная» функции </a:t>
            </a:r>
            <a:r>
              <a:rPr lang="ru-RU" sz="3200" i="1" dirty="0"/>
              <a:t>(Алгебра, 9 класс)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506916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Сформулируем определения понятий четной и нечетной функций.</a:t>
                </a:r>
              </a:p>
              <a:p>
                <a:pPr marL="0" indent="0" algn="just">
                  <a:buNone/>
                </a:pPr>
                <a:r>
                  <a:rPr lang="ru-RU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Функция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𝒚</m:t>
                    </m:r>
                    <m:d>
                      <m:dPr>
                        <m:ctrlPr>
                          <a:rPr lang="ru-RU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</m:oMath>
                </a14:m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называется </a:t>
                </a:r>
                <a:r>
                  <a:rPr lang="ru-RU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четной</a:t>
                </a: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если </a:t>
                </a:r>
                <a:endParaRPr lang="ru-RU" b="1" i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любого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из области определения этой функции.</a:t>
                </a:r>
              </a:p>
              <a:p>
                <a:pPr marL="0" indent="0" algn="just">
                  <a:buNone/>
                </a:pPr>
                <a:r>
                  <a:rPr lang="ru-RU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Функция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𝒚</m:t>
                    </m:r>
                    <m:d>
                      <m:dPr>
                        <m:ctrlPr>
                          <a:rPr lang="ru-RU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</m:oMath>
                </a14:m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называется </a:t>
                </a:r>
                <a:r>
                  <a:rPr lang="ru-RU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нечетной</a:t>
                </a: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ru-R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=−</m:t>
                    </m:r>
                    <m:r>
                      <a:rPr lang="en-US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ru-RU" dirty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u-RU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</a:t>
                </a:r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любого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ru-RU" b="1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из области определения этой функции.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79512" y="1600200"/>
                <a:ext cx="8784976" cy="5069160"/>
              </a:xfrm>
              <a:blipFill rotWithShape="1">
                <a:blip r:embed="rId2"/>
                <a:stretch>
                  <a:fillRect l="-1456" t="-1324" r="-1456" b="-28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952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5608952"/>
            <a:ext cx="10662346" cy="34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" y="260648"/>
            <a:ext cx="9105776" cy="492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15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216</TotalTime>
  <Words>1100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МИНИСТЕРСТВО ОБРАЗОВАНИЯ И НАУКИ РФ ФЕДЕРАЛЬНОЕ ГОСУДАРСТВЕННОЕ БЮДЖЕТНОЕ ОБРАЗОВАТЕЛЬНОЕ УЧРЕЖДЕНИЕ ВЫСШЕГО ОБРАЗОВАНИЯ «МОРДОВСКИЙ ГОСУДАРСТВЕННЫЙ ПЕДАГОГИЧЕСКИЙ ИНСТИТУТ ИМЕНИ М.Е.ЕВСЕВЬЕВА»    Факультет физико-математический   Кафедра математики и методики обучения математике   </vt:lpstr>
      <vt:lpstr>Презентация PowerPoint</vt:lpstr>
      <vt:lpstr>Презентация PowerPoint</vt:lpstr>
      <vt:lpstr>Презентация PowerPoint</vt:lpstr>
      <vt:lpstr>Пример 1. Введение понятий «четная» и «нечетная» функции (Алгебра, 9 класс)</vt:lpstr>
      <vt:lpstr>Пример 1. Введение понятий «четная» и «нечетная» функции (Алгебра, 9 класс)</vt:lpstr>
      <vt:lpstr>Пример 1. Введение понятий «четная» и «нечетная» функции (Алгебра, 9 класс)</vt:lpstr>
      <vt:lpstr>Пример 1. Введение понятий «четная» и «нечетная» функции (Алгебра, 9 класс)</vt:lpstr>
      <vt:lpstr>Презентация PowerPoint</vt:lpstr>
      <vt:lpstr>Пример 2. Введение понятия «геометрическая прогрессия» (Алгебра, 9 класс). </vt:lpstr>
      <vt:lpstr>Пример 2. Введение понятия «геометрическая прогрессия» (Алгебра, 9 класс).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РФ ФЕДЕРАЛЬНОЕ ГОСУДАРСТВЕННОЕ БЮДЖЕТНОЕ ОБРАЗОВАТЕЛЬНОЕ УЧРЕЖДЕНИЕ ВЫСШЕГО ОБРАЗОВАНИЯ «МОРДОВСКИЙ ГОСУДАРСТВЕННЫЙ ПЕДАГОГИЧЕСКИЙ ИНСТИТУТ ИМЕНИ М.Е.ЕВСЕВЬЕВА»    Факультет физико-математический   Кафедра математики и методики обучения математике</dc:title>
  <dc:creator>Динара Капкаева</dc:creator>
  <cp:lastModifiedBy>Динара Капкаева</cp:lastModifiedBy>
  <cp:revision>12</cp:revision>
  <dcterms:created xsi:type="dcterms:W3CDTF">2018-03-24T17:11:16Z</dcterms:created>
  <dcterms:modified xsi:type="dcterms:W3CDTF">2018-03-27T17:06:22Z</dcterms:modified>
</cp:coreProperties>
</file>