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96" d="100"/>
          <a:sy n="96" d="100"/>
        </p:scale>
        <p:origin x="86" y="12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6/11/2019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6/11/2019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7" Type="http://schemas.openxmlformats.org/officeDocument/2006/relationships/image" Target="../media/image13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FC7A4D6-7148-4068-AAA9-DADC468048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679" y="470263"/>
            <a:ext cx="3304318" cy="4359018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9FE60CC-F598-49BB-A31C-42EB100373AA}"/>
              </a:ext>
            </a:extLst>
          </p:cNvPr>
          <p:cNvSpPr/>
          <p:nvPr/>
        </p:nvSpPr>
        <p:spPr>
          <a:xfrm>
            <a:off x="4611757" y="2967335"/>
            <a:ext cx="5462546" cy="258532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5400" b="1" i="1" cap="all" dirty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  <a:cs typeface="Calibri Light" panose="020F0302020204030204" pitchFamily="34" charset="0"/>
              </a:rPr>
              <a:t>ИВАН </a:t>
            </a:r>
          </a:p>
          <a:p>
            <a:r>
              <a:rPr lang="ru-RU" sz="5400" b="1" i="1" cap="all" dirty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  <a:cs typeface="Calibri Light" panose="020F0302020204030204" pitchFamily="34" charset="0"/>
              </a:rPr>
              <a:t>АНДРЕЕВИЧ </a:t>
            </a:r>
          </a:p>
          <a:p>
            <a:r>
              <a:rPr lang="ru-RU" sz="5400" b="1" i="1" cap="all" dirty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  <a:cs typeface="Calibri Light" panose="020F0302020204030204" pitchFamily="34" charset="0"/>
              </a:rPr>
              <a:t>КРЫЛОВ</a:t>
            </a:r>
          </a:p>
        </p:txBody>
      </p:sp>
    </p:spTree>
    <p:extLst>
      <p:ext uri="{BB962C8B-B14F-4D97-AF65-F5344CB8AC3E}">
        <p14:creationId xmlns:p14="http://schemas.microsoft.com/office/powerpoint/2010/main" val="1475540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0ED380-27AE-4A53-BD9F-B9D7065A50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979" y="589504"/>
            <a:ext cx="8596668" cy="424375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>
                <a:solidFill>
                  <a:schemeClr val="accent2">
                    <a:lumMod val="50000"/>
                  </a:schemeClr>
                </a:solidFill>
                <a:latin typeface="Gabriola" panose="04040605051002020D02" pitchFamily="82" charset="0"/>
              </a:rPr>
              <a:t>Иван Андреевич Крылов.</a:t>
            </a:r>
            <a:br>
              <a:rPr lang="ru-RU" sz="4400" dirty="0">
                <a:solidFill>
                  <a:schemeClr val="accent2">
                    <a:lumMod val="50000"/>
                  </a:schemeClr>
                </a:solidFill>
                <a:latin typeface="Gabriola" panose="04040605051002020D02" pitchFamily="82" charset="0"/>
              </a:rPr>
            </a:br>
            <a:r>
              <a:rPr lang="ru-RU" sz="4400" dirty="0">
                <a:solidFill>
                  <a:schemeClr val="accent2">
                    <a:lumMod val="50000"/>
                  </a:schemeClr>
                </a:solidFill>
                <a:latin typeface="Gabriola" panose="04040605051002020D02" pitchFamily="82" charset="0"/>
              </a:rPr>
              <a:t>1769-1844</a:t>
            </a:r>
            <a:br>
              <a:rPr lang="ru-RU" sz="4400" dirty="0">
                <a:solidFill>
                  <a:schemeClr val="accent2">
                    <a:lumMod val="50000"/>
                  </a:schemeClr>
                </a:solidFill>
                <a:latin typeface="Gabriola" panose="04040605051002020D02" pitchFamily="82" charset="0"/>
              </a:rPr>
            </a:br>
            <a:r>
              <a:rPr lang="ru-RU" sz="4400" dirty="0">
                <a:solidFill>
                  <a:schemeClr val="accent2">
                    <a:lumMod val="50000"/>
                  </a:schemeClr>
                </a:solidFill>
                <a:latin typeface="Gabriola" panose="04040605051002020D02" pitchFamily="82" charset="0"/>
              </a:rPr>
              <a:t>Русский писатель, баснописец.  Писал трагедии и комедии, оперные либретто. Создал  более 200 басен, отличающихся сатирической остротой, ярким и метким языком. В них обличались общественные и человеческие пороки. Н. В. Гоголь назвал басни И. Крылова "...книгой мудрости самого народа". 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8FE5BC9-95B6-4DFB-AF2C-C080E9A7C1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10947" y="250603"/>
            <a:ext cx="1902117" cy="2377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6785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631EE3-06DF-4F9F-AB5D-C815BCEF15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1395" y="921099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ru-RU" sz="4400" dirty="0">
                <a:solidFill>
                  <a:schemeClr val="accent2">
                    <a:lumMod val="50000"/>
                  </a:schemeClr>
                </a:solidFill>
                <a:latin typeface="Gabriola" panose="04040605051002020D02" pitchFamily="82" charset="0"/>
              </a:rPr>
              <a:t>БАСНЯ  – это короткий комический рассказ в стихах  или прозе с прямым моральным выводом.</a:t>
            </a:r>
            <a:br>
              <a:rPr lang="ru-RU" sz="4400" dirty="0">
                <a:solidFill>
                  <a:schemeClr val="accent2">
                    <a:lumMod val="50000"/>
                  </a:schemeClr>
                </a:solidFill>
                <a:latin typeface="Gabriola" panose="04040605051002020D02" pitchFamily="82" charset="0"/>
              </a:rPr>
            </a:br>
            <a:br>
              <a:rPr lang="ru-RU" sz="4400" dirty="0">
                <a:solidFill>
                  <a:schemeClr val="accent2">
                    <a:lumMod val="50000"/>
                  </a:schemeClr>
                </a:solidFill>
                <a:latin typeface="Gabriola" panose="04040605051002020D02" pitchFamily="82" charset="0"/>
              </a:rPr>
            </a:br>
            <a:r>
              <a:rPr lang="ru-RU" sz="4400" dirty="0">
                <a:solidFill>
                  <a:schemeClr val="accent2">
                    <a:lumMod val="50000"/>
                  </a:schemeClr>
                </a:solidFill>
                <a:latin typeface="Gabriola" panose="04040605051002020D02" pitchFamily="82" charset="0"/>
              </a:rPr>
              <a:t>Главные герои: животные, растения, люди.</a:t>
            </a:r>
            <a:br>
              <a:rPr lang="ru-RU" sz="4400" dirty="0">
                <a:solidFill>
                  <a:schemeClr val="accent2">
                    <a:lumMod val="50000"/>
                  </a:schemeClr>
                </a:solidFill>
                <a:latin typeface="Gabriola" panose="04040605051002020D02" pitchFamily="82" charset="0"/>
              </a:rPr>
            </a:br>
            <a:endParaRPr lang="ru-RU" sz="4400" dirty="0">
              <a:solidFill>
                <a:schemeClr val="accent2">
                  <a:lumMod val="50000"/>
                </a:schemeClr>
              </a:soli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9299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FBCED1-012C-4A6B-B263-66A00351D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>
                <a:solidFill>
                  <a:schemeClr val="accent2">
                    <a:lumMod val="75000"/>
                  </a:schemeClr>
                </a:solidFill>
                <a:latin typeface="Gabriola" panose="04040605051002020D02" pitchFamily="82" charset="0"/>
              </a:rPr>
              <a:t>Книги</a:t>
            </a:r>
            <a:r>
              <a:rPr lang="ru-RU" sz="6000" dirty="0">
                <a:latin typeface="Gabriola" panose="04040605051002020D02" pitchFamily="82" charset="0"/>
              </a:rPr>
              <a:t>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38E093D-9C7C-41CA-8BE8-4EE0C7F1BE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561" y="3041301"/>
            <a:ext cx="1943100" cy="3048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9B9EEAA-6FEF-4295-A6A4-8C13189B46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0375" y="466476"/>
            <a:ext cx="1962150" cy="30480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CFA08FF-21CE-4A30-82D0-6C74E60308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141" y="2069960"/>
            <a:ext cx="2421171" cy="3979147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2D70961-BA12-4C1E-B007-11F4A79893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68026" y="380999"/>
            <a:ext cx="2080265" cy="3048001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4530264E-5CC8-4F1E-B6D3-09E0780D1E5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69005" y="3276880"/>
            <a:ext cx="1899501" cy="2772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8453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DB3B2C-4F72-47A1-9720-B5BCA2759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>
                <a:solidFill>
                  <a:schemeClr val="accent2">
                    <a:lumMod val="75000"/>
                  </a:schemeClr>
                </a:solidFill>
                <a:latin typeface="Gabriola" panose="04040605051002020D02" pitchFamily="82" charset="0"/>
              </a:rPr>
              <a:t>Иллюстрации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DDBCFB2-1968-45C3-8955-4FFF821D7A6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62" t="6740" r="5571" b="6813"/>
          <a:stretch/>
        </p:blipFill>
        <p:spPr>
          <a:xfrm>
            <a:off x="4752520" y="4510036"/>
            <a:ext cx="3305907" cy="211015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504624D-4441-4914-90E8-10C8D2924EE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0388"/>
          <a:stretch/>
        </p:blipFill>
        <p:spPr>
          <a:xfrm>
            <a:off x="4887132" y="512467"/>
            <a:ext cx="2417736" cy="359730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57A82AD-6FFA-4D3F-B50F-058B32F0C7C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628" t="1612" r="3924" b="20586"/>
          <a:stretch/>
        </p:blipFill>
        <p:spPr>
          <a:xfrm>
            <a:off x="8661973" y="3835119"/>
            <a:ext cx="2571457" cy="284368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CA6FF78-D3B0-4E71-BDC7-B8EA1BB4FF2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010" r="6008"/>
          <a:stretch/>
        </p:blipFill>
        <p:spPr>
          <a:xfrm>
            <a:off x="8128490" y="479809"/>
            <a:ext cx="2291024" cy="2949191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69D3BDA-4FE5-4066-9F5F-D9FA3FCB7C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23749" y="4206909"/>
            <a:ext cx="1894141" cy="247189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D94E2D8E-975D-4BC9-BF92-8C0302F4700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6679" y="1551353"/>
            <a:ext cx="1867718" cy="2558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5069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2E6507-1C27-4304-86D4-A5D2F759C6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>
                <a:solidFill>
                  <a:schemeClr val="accent2">
                    <a:lumMod val="75000"/>
                  </a:schemeClr>
                </a:solidFill>
                <a:latin typeface="Gabriola" panose="04040605051002020D02" pitchFamily="82" charset="0"/>
              </a:rPr>
              <a:t>Попрыгунья Стрекоза</a:t>
            </a:r>
            <a:br>
              <a:rPr lang="ru-RU" sz="4400" dirty="0">
                <a:solidFill>
                  <a:schemeClr val="accent2">
                    <a:lumMod val="75000"/>
                  </a:schemeClr>
                </a:solidFill>
                <a:latin typeface="Gabriola" panose="04040605051002020D02" pitchFamily="82" charset="0"/>
              </a:rPr>
            </a:br>
            <a:r>
              <a:rPr lang="ru-RU" sz="4400" dirty="0">
                <a:solidFill>
                  <a:schemeClr val="accent2">
                    <a:lumMod val="75000"/>
                  </a:schemeClr>
                </a:solidFill>
                <a:latin typeface="Gabriola" panose="04040605051002020D02" pitchFamily="82" charset="0"/>
              </a:rPr>
              <a:t>Лето красное пропела;</a:t>
            </a:r>
            <a:br>
              <a:rPr lang="ru-RU" sz="4400" dirty="0">
                <a:solidFill>
                  <a:schemeClr val="accent2">
                    <a:lumMod val="75000"/>
                  </a:schemeClr>
                </a:solidFill>
                <a:latin typeface="Gabriola" panose="04040605051002020D02" pitchFamily="82" charset="0"/>
              </a:rPr>
            </a:br>
            <a:r>
              <a:rPr lang="ru-RU" sz="4400" dirty="0">
                <a:solidFill>
                  <a:schemeClr val="accent2">
                    <a:lumMod val="75000"/>
                  </a:schemeClr>
                </a:solidFill>
                <a:latin typeface="Gabriola" panose="04040605051002020D02" pitchFamily="82" charset="0"/>
              </a:rPr>
              <a:t>Оглянуться не успела,</a:t>
            </a:r>
            <a:br>
              <a:rPr lang="ru-RU" sz="4400" dirty="0">
                <a:solidFill>
                  <a:schemeClr val="accent2">
                    <a:lumMod val="75000"/>
                  </a:schemeClr>
                </a:solidFill>
                <a:latin typeface="Gabriola" panose="04040605051002020D02" pitchFamily="82" charset="0"/>
              </a:rPr>
            </a:br>
            <a:r>
              <a:rPr lang="ru-RU" sz="4400" dirty="0">
                <a:solidFill>
                  <a:schemeClr val="accent2">
                    <a:lumMod val="75000"/>
                  </a:schemeClr>
                </a:solidFill>
                <a:latin typeface="Gabriola" panose="04040605051002020D02" pitchFamily="82" charset="0"/>
              </a:rPr>
              <a:t>Как зима катит в глаза.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A992332-C5C3-4AFB-BC83-9C462D36B077}"/>
              </a:ext>
            </a:extLst>
          </p:cNvPr>
          <p:cNvSpPr txBox="1"/>
          <p:nvPr/>
        </p:nvSpPr>
        <p:spPr>
          <a:xfrm>
            <a:off x="4975668" y="3607358"/>
            <a:ext cx="6997428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>
                <a:solidFill>
                  <a:schemeClr val="accent2">
                    <a:lumMod val="50000"/>
                  </a:schemeClr>
                </a:solidFill>
                <a:latin typeface="Gabriola" panose="04040605051002020D02" pitchFamily="82" charset="0"/>
              </a:rPr>
              <a:t>В гнезде пищат птенцы.</a:t>
            </a:r>
          </a:p>
          <a:p>
            <a:r>
              <a:rPr lang="ru-RU" sz="4400" dirty="0">
                <a:solidFill>
                  <a:schemeClr val="accent2">
                    <a:lumMod val="50000"/>
                  </a:schemeClr>
                </a:solidFill>
                <a:latin typeface="Gabriola" panose="04040605051002020D02" pitchFamily="82" charset="0"/>
              </a:rPr>
              <a:t>Брат Никита несет корзину.</a:t>
            </a:r>
          </a:p>
          <a:p>
            <a:r>
              <a:rPr lang="ru-RU" sz="4400" dirty="0">
                <a:solidFill>
                  <a:schemeClr val="accent2">
                    <a:lumMod val="50000"/>
                  </a:schemeClr>
                </a:solidFill>
                <a:latin typeface="Gabriola" panose="04040605051002020D02" pitchFamily="82" charset="0"/>
              </a:rPr>
              <a:t>Солнце село.</a:t>
            </a:r>
          </a:p>
          <a:p>
            <a:r>
              <a:rPr lang="ru-RU" sz="4400" dirty="0">
                <a:solidFill>
                  <a:schemeClr val="accent2">
                    <a:lumMod val="50000"/>
                  </a:schemeClr>
                </a:solidFill>
                <a:latin typeface="Gabriola" panose="04040605051002020D02" pitchFamily="82" charset="0"/>
              </a:rPr>
              <a:t>Однажды Митя шел из школы домой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Gabriola" panose="04040605051002020D02" pitchFamily="82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042196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B1EDD2-A8E4-41AA-825D-9BFF016ED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913707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53</TotalTime>
  <Words>46</Words>
  <Application>Microsoft Office PowerPoint</Application>
  <PresentationFormat>Широкоэкранный</PresentationFormat>
  <Paragraphs>12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Gabriola</vt:lpstr>
      <vt:lpstr>Monotype Corsiva</vt:lpstr>
      <vt:lpstr>Trebuchet MS</vt:lpstr>
      <vt:lpstr>Wingdings 3</vt:lpstr>
      <vt:lpstr>Аспект</vt:lpstr>
      <vt:lpstr>Презентация PowerPoint</vt:lpstr>
      <vt:lpstr>Иван Андреевич Крылов. 1769-1844 Русский писатель, баснописец.  Писал трагедии и комедии, оперные либретто. Создал  более 200 басен, отличающихся сатирической остротой, ярким и метким языком. В них обличались общественные и человеческие пороки. Н. В. Гоголь назвал басни И. Крылова "...книгой мудрости самого народа".  </vt:lpstr>
      <vt:lpstr>БАСНЯ  – это короткий комический рассказ в стихах  или прозе с прямым моральным выводом.  Главные герои: животные, растения, люди. </vt:lpstr>
      <vt:lpstr>Книги </vt:lpstr>
      <vt:lpstr>Иллюстрации </vt:lpstr>
      <vt:lpstr>Попрыгунья Стрекоза Лето красное пропела; Оглянуться не успела, Как зима катит в глаза.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 Нилова</dc:creator>
  <cp:lastModifiedBy>Ирина Нилова</cp:lastModifiedBy>
  <cp:revision>7</cp:revision>
  <dcterms:created xsi:type="dcterms:W3CDTF">2019-06-11T08:55:05Z</dcterms:created>
  <dcterms:modified xsi:type="dcterms:W3CDTF">2019-06-11T09:52:59Z</dcterms:modified>
</cp:coreProperties>
</file>