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59" r:id="rId6"/>
    <p:sldId id="260" r:id="rId7"/>
    <p:sldId id="261"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8" d="100"/>
          <a:sy n="68" d="100"/>
        </p:scale>
        <p:origin x="-408" y="-9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A6D8EB03-A13A-47E1-B8BE-07F58581422F}" type="datetimeFigureOut">
              <a:rPr lang="ru-RU" smtClean="0"/>
              <a:t>15.01.2018</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B6A9D33-9E4C-44DF-8D0A-B51D780F3BED}"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6D8EB03-A13A-47E1-B8BE-07F58581422F}" type="datetimeFigureOut">
              <a:rPr lang="ru-RU" smtClean="0"/>
              <a:t>15.01.2018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6A9D33-9E4C-44DF-8D0A-B51D780F3BE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6D8EB03-A13A-47E1-B8BE-07F58581422F}" type="datetimeFigureOut">
              <a:rPr lang="ru-RU" smtClean="0"/>
              <a:t>15.01.2018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6A9D33-9E4C-44DF-8D0A-B51D780F3BE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A6D8EB03-A13A-47E1-B8BE-07F58581422F}" type="datetimeFigureOut">
              <a:rPr lang="ru-RU" smtClean="0"/>
              <a:t>15.01.2018</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B6A9D33-9E4C-44DF-8D0A-B51D780F3BE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A6D8EB03-A13A-47E1-B8BE-07F58581422F}" type="datetimeFigureOut">
              <a:rPr lang="ru-RU" smtClean="0"/>
              <a:t>15.01.2018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B6A9D33-9E4C-44DF-8D0A-B51D780F3BED}"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A6D8EB03-A13A-47E1-B8BE-07F58581422F}" type="datetimeFigureOut">
              <a:rPr lang="ru-RU" smtClean="0"/>
              <a:t>15.01.2018</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B6A9D33-9E4C-44DF-8D0A-B51D780F3BED}"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A6D8EB03-A13A-47E1-B8BE-07F58581422F}" type="datetimeFigureOut">
              <a:rPr lang="ru-RU" smtClean="0"/>
              <a:t>15.01.2018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B6A9D33-9E4C-44DF-8D0A-B51D780F3BED}"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A6D8EB03-A13A-47E1-B8BE-07F58581422F}" type="datetimeFigureOut">
              <a:rPr lang="ru-RU" smtClean="0"/>
              <a:t>15.01.2018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6A9D33-9E4C-44DF-8D0A-B51D780F3BE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A6D8EB03-A13A-47E1-B8BE-07F58581422F}" type="datetimeFigureOut">
              <a:rPr lang="ru-RU" smtClean="0"/>
              <a:t>15.01.2018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6A9D33-9E4C-44DF-8D0A-B51D780F3BE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A6D8EB03-A13A-47E1-B8BE-07F58581422F}" type="datetimeFigureOut">
              <a:rPr lang="ru-RU" smtClean="0"/>
              <a:t>15.01.2018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6A9D33-9E4C-44DF-8D0A-B51D780F3BE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A6D8EB03-A13A-47E1-B8BE-07F58581422F}" type="datetimeFigureOut">
              <a:rPr lang="ru-RU" smtClean="0"/>
              <a:t>15.01.2018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B6A9D33-9E4C-44DF-8D0A-B51D780F3BED}"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A6D8EB03-A13A-47E1-B8BE-07F58581422F}" type="datetimeFigureOut">
              <a:rPr lang="ru-RU" smtClean="0"/>
              <a:t>15.01.2018</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B6A9D33-9E4C-44DF-8D0A-B51D780F3BED}"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Золотое сечение</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Историческая справка</a:t>
            </a:r>
            <a:endParaRPr lang="ru-RU" dirty="0"/>
          </a:p>
        </p:txBody>
      </p:sp>
      <p:sp>
        <p:nvSpPr>
          <p:cNvPr id="3" name="Содержимое 2"/>
          <p:cNvSpPr>
            <a:spLocks noGrp="1"/>
          </p:cNvSpPr>
          <p:nvPr>
            <p:ph idx="1"/>
          </p:nvPr>
        </p:nvSpPr>
        <p:spPr/>
        <p:txBody>
          <a:bodyPr/>
          <a:lstStyle/>
          <a:p>
            <a:r>
              <a:rPr lang="ru-RU" dirty="0" smtClean="0"/>
              <a:t>Принято считать, что понятие о золотом делении ввел в научный обиход Пифагор, древнегреческий философ и математик (VI в. до н.э.). Есть предположение, что Пифагор свое знание золотого деления позаимствовал у египтян и вавилонян.</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такое золотое сечение</a:t>
            </a:r>
            <a:r>
              <a:rPr lang="en-US" dirty="0" smtClean="0"/>
              <a:t>?</a:t>
            </a:r>
            <a:endParaRPr lang="ru-RU" dirty="0"/>
          </a:p>
        </p:txBody>
      </p:sp>
      <p:sp>
        <p:nvSpPr>
          <p:cNvPr id="3" name="Содержимое 2"/>
          <p:cNvSpPr>
            <a:spLocks noGrp="1"/>
          </p:cNvSpPr>
          <p:nvPr>
            <p:ph idx="1"/>
          </p:nvPr>
        </p:nvSpPr>
        <p:spPr/>
        <p:txBody>
          <a:bodyPr/>
          <a:lstStyle/>
          <a:p>
            <a:r>
              <a:rPr lang="ru-RU" dirty="0" smtClean="0"/>
              <a:t>Золотое сечение- пропорция, в </a:t>
            </a:r>
            <a:r>
              <a:rPr lang="ru-RU" dirty="0" err="1" smtClean="0"/>
              <a:t>к-рой</a:t>
            </a:r>
            <a:r>
              <a:rPr lang="ru-RU" dirty="0" smtClean="0"/>
              <a:t> одна часть относится к другой, как всё целое к первой части</a:t>
            </a:r>
            <a:r>
              <a:rPr lang="ru-RU" dirty="0" smtClean="0"/>
              <a:t>.</a:t>
            </a:r>
          </a:p>
          <a:p>
            <a:r>
              <a:rPr lang="en-US" dirty="0" smtClean="0"/>
              <a:t>a : b=b : c</a:t>
            </a:r>
            <a:endParaRPr lang="ru-RU" dirty="0" smtClean="0"/>
          </a:p>
          <a:p>
            <a:pPr>
              <a:buNone/>
            </a:pPr>
            <a:endParaRPr lang="ru-RU" dirty="0" smtClean="0"/>
          </a:p>
          <a:p>
            <a:pPr>
              <a:buNone/>
            </a:pPr>
            <a:endParaRPr lang="ru-RU" dirty="0"/>
          </a:p>
        </p:txBody>
      </p:sp>
      <p:pic>
        <p:nvPicPr>
          <p:cNvPr id="1026" name="Picture 2" descr="Золотое сечение. Геометрическое изображение золотой пропорции"/>
          <p:cNvPicPr>
            <a:picLocks noChangeAspect="1" noChangeArrowheads="1"/>
          </p:cNvPicPr>
          <p:nvPr/>
        </p:nvPicPr>
        <p:blipFill>
          <a:blip r:embed="rId2" cstate="print"/>
          <a:srcRect/>
          <a:stretch>
            <a:fillRect/>
          </a:stretch>
        </p:blipFill>
        <p:spPr bwMode="auto">
          <a:xfrm>
            <a:off x="539552" y="4005064"/>
            <a:ext cx="8284886" cy="1895079"/>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Золотое число </a:t>
            </a:r>
            <a:r>
              <a:rPr lang="en-US" dirty="0" smtClean="0"/>
              <a:t>= 1,618</a:t>
            </a:r>
            <a:endParaRPr lang="ru-RU" dirty="0" smtClean="0"/>
          </a:p>
          <a:p>
            <a:r>
              <a:rPr lang="ru-RU" dirty="0" smtClean="0"/>
              <a:t>Золотое число -  это отношение </a:t>
            </a:r>
            <a:r>
              <a:rPr lang="en-US" dirty="0" smtClean="0"/>
              <a:t>b: c = c : b</a:t>
            </a:r>
            <a:r>
              <a:rPr lang="ru-RU" dirty="0" smtClean="0"/>
              <a:t> </a:t>
            </a:r>
            <a:endParaRPr lang="ru-RU" dirty="0"/>
          </a:p>
        </p:txBody>
      </p:sp>
      <p:pic>
        <p:nvPicPr>
          <p:cNvPr id="4" name="Picture 2" descr="Золотое сечение. Геометрическое изображение золотой пропорции"/>
          <p:cNvPicPr>
            <a:picLocks noChangeAspect="1" noChangeArrowheads="1"/>
          </p:cNvPicPr>
          <p:nvPr/>
        </p:nvPicPr>
        <p:blipFill>
          <a:blip r:embed="rId2" cstate="print"/>
          <a:srcRect/>
          <a:stretch>
            <a:fillRect/>
          </a:stretch>
        </p:blipFill>
        <p:spPr bwMode="auto">
          <a:xfrm>
            <a:off x="467544" y="3284984"/>
            <a:ext cx="8284886" cy="189507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Построение золотого сечения</a:t>
            </a:r>
            <a:endParaRPr lang="ru-RU" dirty="0"/>
          </a:p>
        </p:txBody>
      </p:sp>
      <p:sp>
        <p:nvSpPr>
          <p:cNvPr id="3" name="Содержимое 2"/>
          <p:cNvSpPr>
            <a:spLocks noGrp="1"/>
          </p:cNvSpPr>
          <p:nvPr>
            <p:ph idx="1"/>
          </p:nvPr>
        </p:nvSpPr>
        <p:spPr/>
        <p:txBody>
          <a:bodyPr/>
          <a:lstStyle/>
          <a:p>
            <a:endParaRPr lang="ru-RU" dirty="0"/>
          </a:p>
        </p:txBody>
      </p:sp>
      <p:pic>
        <p:nvPicPr>
          <p:cNvPr id="28674" name="Picture 2" descr="Деление отрезка прямой по золотому сечению"/>
          <p:cNvPicPr>
            <a:picLocks noChangeAspect="1" noChangeArrowheads="1"/>
          </p:cNvPicPr>
          <p:nvPr/>
        </p:nvPicPr>
        <p:blipFill>
          <a:blip r:embed="rId2" cstate="print"/>
          <a:srcRect/>
          <a:stretch>
            <a:fillRect/>
          </a:stretch>
        </p:blipFill>
        <p:spPr bwMode="auto">
          <a:xfrm>
            <a:off x="251520" y="1340768"/>
            <a:ext cx="8676456" cy="474568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Поговорим о кроликах</a:t>
            </a:r>
            <a:endParaRPr lang="ru-RU" dirty="0"/>
          </a:p>
        </p:txBody>
      </p:sp>
      <p:sp>
        <p:nvSpPr>
          <p:cNvPr id="3" name="Содержимое 2"/>
          <p:cNvSpPr>
            <a:spLocks noGrp="1"/>
          </p:cNvSpPr>
          <p:nvPr>
            <p:ph idx="1"/>
          </p:nvPr>
        </p:nvSpPr>
        <p:spPr/>
        <p:txBody>
          <a:bodyPr>
            <a:normAutofit lnSpcReduction="10000"/>
          </a:bodyPr>
          <a:lstStyle/>
          <a:p>
            <a:r>
              <a:rPr lang="ru-RU" dirty="0" smtClean="0"/>
              <a:t>В книге «</a:t>
            </a:r>
            <a:r>
              <a:rPr lang="ru-RU" dirty="0" err="1" smtClean="0"/>
              <a:t>Liber</a:t>
            </a:r>
            <a:r>
              <a:rPr lang="ru-RU" dirty="0" smtClean="0"/>
              <a:t> </a:t>
            </a:r>
            <a:r>
              <a:rPr lang="ru-RU" dirty="0" err="1" smtClean="0"/>
              <a:t>abacci</a:t>
            </a:r>
            <a:r>
              <a:rPr lang="ru-RU" dirty="0" smtClean="0"/>
              <a:t>», написанной в 1202 году Леонардо </a:t>
            </a:r>
            <a:r>
              <a:rPr lang="ru-RU" dirty="0" smtClean="0"/>
              <a:t>Фибоначчи изложил следующую задачу</a:t>
            </a:r>
            <a:r>
              <a:rPr lang="en-US" dirty="0" smtClean="0"/>
              <a:t>:</a:t>
            </a:r>
            <a:endParaRPr lang="ru-RU" dirty="0" smtClean="0"/>
          </a:p>
          <a:p>
            <a:r>
              <a:rPr lang="ru-RU" i="1" dirty="0" smtClean="0"/>
              <a:t>Человек посадил пару кроликов в загон, окруженный со всех сторон стеной. Сколько пар кроликов за год может произвести на свет эта пара, если известно, что каждый месяц, начиная со второго, каждая пара кроликов производит на свет одну пару?</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980728"/>
            <a:ext cx="8686800" cy="5099397"/>
          </a:xfrm>
        </p:spPr>
        <p:txBody>
          <a:bodyPr>
            <a:normAutofit/>
          </a:bodyPr>
          <a:lstStyle/>
          <a:p>
            <a:r>
              <a:rPr lang="ru-RU" sz="2800" dirty="0" smtClean="0"/>
              <a:t>Ответом на эту задачу будет последовательность чисел</a:t>
            </a:r>
            <a:r>
              <a:rPr lang="en-US" sz="2800" dirty="0" smtClean="0"/>
              <a:t>:</a:t>
            </a:r>
            <a:endParaRPr lang="ru-RU" sz="2800" dirty="0" smtClean="0"/>
          </a:p>
          <a:p>
            <a:pPr>
              <a:buNone/>
            </a:pPr>
            <a:r>
              <a:rPr lang="ru-RU" b="1" dirty="0" smtClean="0"/>
              <a:t>1</a:t>
            </a:r>
            <a:r>
              <a:rPr lang="ru-RU" b="1" dirty="0" smtClean="0"/>
              <a:t>, 1, 2, 3, 5, 8, 13, 21, 34, 55, 89, </a:t>
            </a:r>
            <a:r>
              <a:rPr lang="ru-RU" b="1" dirty="0" smtClean="0">
                <a:solidFill>
                  <a:srgbClr val="FF0000"/>
                </a:solidFill>
              </a:rPr>
              <a:t>144</a:t>
            </a:r>
            <a:r>
              <a:rPr lang="ru-RU" b="1" dirty="0" smtClean="0"/>
              <a:t>, </a:t>
            </a:r>
            <a:r>
              <a:rPr lang="ru-RU" b="1" dirty="0" smtClean="0"/>
              <a:t>...</a:t>
            </a:r>
            <a:endParaRPr lang="en-US" b="1" dirty="0" smtClean="0"/>
          </a:p>
          <a:p>
            <a:r>
              <a:rPr lang="ru-RU" dirty="0" smtClean="0"/>
              <a:t>Каждое число в этом ряду является суммой двух предыдущих</a:t>
            </a:r>
            <a:r>
              <a:rPr lang="en-US" dirty="0" smtClean="0"/>
              <a:t>.</a:t>
            </a:r>
          </a:p>
          <a:p>
            <a:r>
              <a:rPr lang="ru-RU" dirty="0" smtClean="0"/>
              <a:t>Если разделить число в ряду на число, которое стоит пред ним, мы получим золотое число (1,618) </a:t>
            </a:r>
            <a:endParaRPr lang="en-US" dirty="0" smtClean="0"/>
          </a:p>
          <a:p>
            <a:pPr>
              <a:buNone/>
            </a:pPr>
            <a:endParaRPr lang="ru-RU" sz="28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Картинки по запросу пифагоровы тройки"/>
          <p:cNvPicPr>
            <a:picLocks noChangeAspect="1" noChangeArrowheads="1"/>
          </p:cNvPicPr>
          <p:nvPr/>
        </p:nvPicPr>
        <p:blipFill>
          <a:blip r:embed="rId2" cstate="print"/>
          <a:srcRect/>
          <a:stretch>
            <a:fillRect/>
          </a:stretch>
        </p:blipFill>
        <p:spPr bwMode="auto">
          <a:xfrm>
            <a:off x="251520" y="3789040"/>
            <a:ext cx="2736304" cy="2229144"/>
          </a:xfrm>
          <a:prstGeom prst="rect">
            <a:avLst/>
          </a:prstGeom>
          <a:noFill/>
        </p:spPr>
      </p:pic>
      <p:sp>
        <p:nvSpPr>
          <p:cNvPr id="2" name="Заголовок 1"/>
          <p:cNvSpPr>
            <a:spLocks noGrp="1"/>
          </p:cNvSpPr>
          <p:nvPr>
            <p:ph type="title"/>
          </p:nvPr>
        </p:nvSpPr>
        <p:spPr/>
        <p:txBody>
          <a:bodyPr/>
          <a:lstStyle/>
          <a:p>
            <a:r>
              <a:rPr lang="ru-RU" dirty="0" smtClean="0"/>
              <a:t>пифагоровы тройки</a:t>
            </a:r>
            <a:endParaRPr lang="ru-RU" dirty="0"/>
          </a:p>
        </p:txBody>
      </p:sp>
      <p:sp>
        <p:nvSpPr>
          <p:cNvPr id="3" name="Содержимое 2"/>
          <p:cNvSpPr>
            <a:spLocks noGrp="1"/>
          </p:cNvSpPr>
          <p:nvPr>
            <p:ph idx="1"/>
          </p:nvPr>
        </p:nvSpPr>
        <p:spPr/>
        <p:txBody>
          <a:bodyPr/>
          <a:lstStyle/>
          <a:p>
            <a:r>
              <a:rPr lang="ru-RU" dirty="0" smtClean="0"/>
              <a:t> </a:t>
            </a:r>
            <a:r>
              <a:rPr lang="ru-RU" b="1" dirty="0" smtClean="0"/>
              <a:t>Пифагоровы</a:t>
            </a:r>
            <a:r>
              <a:rPr lang="ru-RU" dirty="0" smtClean="0"/>
              <a:t> числа — </a:t>
            </a:r>
            <a:r>
              <a:rPr lang="ru-RU" b="1" dirty="0" smtClean="0"/>
              <a:t>тройки</a:t>
            </a:r>
            <a:r>
              <a:rPr lang="ru-RU" dirty="0" smtClean="0"/>
              <a:t> натуральных чисел таких, что треугольник, длины сторон которого пропорциональны (или равны) этим числам, является прямоугольным.</a:t>
            </a:r>
            <a:endParaRPr lang="ru-RU" dirty="0"/>
          </a:p>
        </p:txBody>
      </p:sp>
      <p:pic>
        <p:nvPicPr>
          <p:cNvPr id="29702" name="Picture 6" descr="Картинки по запросу пифагоровы тройки"/>
          <p:cNvPicPr>
            <a:picLocks noChangeAspect="1" noChangeArrowheads="1"/>
          </p:cNvPicPr>
          <p:nvPr/>
        </p:nvPicPr>
        <p:blipFill>
          <a:blip r:embed="rId3" cstate="print"/>
          <a:srcRect/>
          <a:stretch>
            <a:fillRect/>
          </a:stretch>
        </p:blipFill>
        <p:spPr bwMode="auto">
          <a:xfrm>
            <a:off x="4067944" y="3885237"/>
            <a:ext cx="3312368" cy="263785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a:t>
            </a:r>
            <a:endParaRPr lang="ru-RU" dirty="0"/>
          </a:p>
        </p:txBody>
      </p:sp>
      <p:sp>
        <p:nvSpPr>
          <p:cNvPr id="3" name="Содержимое 2"/>
          <p:cNvSpPr>
            <a:spLocks noGrp="1"/>
          </p:cNvSpPr>
          <p:nvPr>
            <p:ph idx="1"/>
          </p:nvPr>
        </p:nvSpPr>
        <p:spPr/>
        <p:txBody>
          <a:bodyPr/>
          <a:lstStyle/>
          <a:p>
            <a:r>
              <a:rPr lang="ru-RU" dirty="0" smtClean="0"/>
              <a:t>Найти количество кроликов на 14 месяц </a:t>
            </a:r>
          </a:p>
          <a:p>
            <a:r>
              <a:rPr lang="ru-RU" dirty="0" smtClean="0"/>
              <a:t>Найти сторону прямоугольного треугольника, если две другие его стороны равны 9 и 15.</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151</TotalTime>
  <Words>269</Words>
  <Application>Microsoft Office PowerPoint</Application>
  <PresentationFormat>Экран (4:3)</PresentationFormat>
  <Paragraphs>21</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Трек</vt:lpstr>
      <vt:lpstr>Золотое сечение</vt:lpstr>
      <vt:lpstr>Историческая справка</vt:lpstr>
      <vt:lpstr>Что такое золотое сечение?</vt:lpstr>
      <vt:lpstr>Слайд 4</vt:lpstr>
      <vt:lpstr>Построение золотого сечения</vt:lpstr>
      <vt:lpstr>Поговорим о кроликах</vt:lpstr>
      <vt:lpstr>Слайд 7</vt:lpstr>
      <vt:lpstr>пифагоровы тройки</vt:lpstr>
      <vt:lpstr>Задачи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Валентин</dc:creator>
  <cp:lastModifiedBy>Валентин</cp:lastModifiedBy>
  <cp:revision>15</cp:revision>
  <dcterms:created xsi:type="dcterms:W3CDTF">2018-01-15T18:39:07Z</dcterms:created>
  <dcterms:modified xsi:type="dcterms:W3CDTF">2018-01-15T21:10:18Z</dcterms:modified>
</cp:coreProperties>
</file>