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9CA77F-7AD6-4EED-AA36-DFD8308BBE1A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4E70D3-9622-4E0F-888E-68BBBD847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2286016"/>
          </a:xfrm>
        </p:spPr>
        <p:txBody>
          <a:bodyPr>
            <a:normAutofit/>
          </a:bodyPr>
          <a:lstStyle/>
          <a:p>
            <a:r>
              <a:rPr lang="ru-RU" dirty="0" smtClean="0"/>
              <a:t>«Коррупция</a:t>
            </a:r>
            <a:r>
              <a:rPr lang="ru-RU" dirty="0"/>
              <a:t>: </a:t>
            </a:r>
            <a:r>
              <a:rPr lang="ru-RU" dirty="0" smtClean="0"/>
              <a:t>вчера, сегодня, завтра?»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071546"/>
            <a:ext cx="6400800" cy="78581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Классный час на тему: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00166" y="4929198"/>
            <a:ext cx="6400800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Классный руководитель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 Казакова Ольга Владимировна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154230"/>
          </a:xfrm>
        </p:spPr>
        <p:txBody>
          <a:bodyPr>
            <a:noAutofit/>
          </a:bodyPr>
          <a:lstStyle/>
          <a:p>
            <a:r>
              <a:rPr lang="ru-RU" sz="2800" dirty="0"/>
              <a:t>Во второй половине XX века коррупция всё больше начала становиться международной проблемой. Подкуп корпорациями высших должностных лиц приобрёл массовый характер.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714620"/>
            <a:ext cx="378621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14810" y="2571744"/>
            <a:ext cx="4614866" cy="38576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400" dirty="0"/>
              <a:t>9 декабря 2003 года на Политической конференции высокого уровня в  </a:t>
            </a:r>
            <a:r>
              <a:rPr lang="ru-RU" sz="2400" dirty="0" err="1"/>
              <a:t>Мериде</a:t>
            </a:r>
            <a:r>
              <a:rPr lang="ru-RU" sz="2400" dirty="0"/>
              <a:t> (Мексика) Конвенция ООН против коррупции была открыта для подписания. День начала работы конференции был объявлен Международным днем борьбы с коррупцией.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Российская Федерация участвует в различных программах по борьбе с коррупцией.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&amp;Kcy;&amp;acy;&amp;rcy;&amp;tcy;&amp;icy;&amp;ncy;&amp;kcy;&amp;icy; &amp;pcy;&amp;ocy; &amp;zcy;&amp;acy;&amp;pcy;&amp;rcy;&amp;ocy;&amp;scy;&amp;ucy; &amp;ucy;&amp;gcy;&amp;ocy;&amp;lcy;&amp;ocy;&amp;vcy;&amp;ncy;&amp;ycy;&amp;jcy; &amp;kcy;&amp;ocy;&amp;dcy;&amp;iecy;&amp;kcy;&amp;scy; &amp;Rcy;&amp;Fcy; &amp;fcy;&amp;ocy;&amp;tcy;&amp;ocy;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1714488"/>
            <a:ext cx="5940425" cy="288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4500570"/>
            <a:ext cx="8229600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/>
          <a:p>
            <a:pPr algn="ctr">
              <a:spcBef>
                <a:spcPct val="0"/>
              </a:spcBef>
            </a:pPr>
            <a:r>
              <a:rPr lang="ru-RU" sz="6000" dirty="0"/>
              <a:t>Уголовный кодекс Российской Федерации предусматривает 3 вида преступлений, связанных со взяткой: </a:t>
            </a:r>
            <a:endParaRPr lang="ru-RU" sz="6000" dirty="0" smtClean="0"/>
          </a:p>
          <a:p>
            <a:pPr algn="ctr">
              <a:spcBef>
                <a:spcPct val="0"/>
              </a:spcBef>
            </a:pPr>
            <a:r>
              <a:rPr lang="ru-RU" sz="6000" dirty="0" smtClean="0"/>
              <a:t>получение </a:t>
            </a:r>
            <a:r>
              <a:rPr lang="ru-RU" sz="6000" dirty="0"/>
              <a:t>взятки (статья 290 УК РФ), </a:t>
            </a:r>
            <a:endParaRPr lang="ru-RU" sz="6000" dirty="0" smtClean="0"/>
          </a:p>
          <a:p>
            <a:pPr algn="ctr">
              <a:spcBef>
                <a:spcPct val="0"/>
              </a:spcBef>
            </a:pPr>
            <a:r>
              <a:rPr lang="ru-RU" sz="6000" dirty="0" smtClean="0"/>
              <a:t>дача </a:t>
            </a:r>
            <a:r>
              <a:rPr lang="ru-RU" sz="6000" dirty="0"/>
              <a:t>взятки (статья 291 УК РФ), </a:t>
            </a:r>
            <a:endParaRPr lang="ru-RU" sz="6000" dirty="0" smtClean="0"/>
          </a:p>
          <a:p>
            <a:pPr algn="ctr">
              <a:spcBef>
                <a:spcPct val="0"/>
              </a:spcBef>
            </a:pPr>
            <a:r>
              <a:rPr lang="ru-RU" sz="6000" dirty="0" smtClean="0"/>
              <a:t>посредничество </a:t>
            </a:r>
            <a:r>
              <a:rPr lang="ru-RU" sz="6000" dirty="0"/>
              <a:t>во взяточничестве (статья 291.1 УК РФ</a:t>
            </a:r>
            <a:r>
              <a:rPr lang="ru-RU" sz="6000" dirty="0" smtClean="0"/>
              <a:t>).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Уголовный кодекс предусматривает </a:t>
            </a:r>
            <a:r>
              <a:rPr lang="ru-RU" sz="2700" dirty="0"/>
              <a:t>наказание за дачу взятки </a:t>
            </a:r>
            <a:r>
              <a:rPr lang="ru-RU" sz="2700" dirty="0" smtClean="0"/>
              <a:t>и в </a:t>
            </a:r>
            <a:r>
              <a:rPr lang="ru-RU" sz="2700" dirty="0"/>
              <a:t>том случае, если дача взятки не ведет к совершению незаконных действий.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Даже </a:t>
            </a:r>
            <a:r>
              <a:rPr lang="ru-RU" sz="2700" dirty="0"/>
              <a:t>человек, давший взятку под давлением, уже считается преступником.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 descr="http://ktovkurse.com/wp-content/uploads/2016/11/corruption-e147929988353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2428868"/>
            <a:ext cx="5940425" cy="3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У вас вымогают взятку?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/>
              <a:t>делать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785794"/>
            <a:ext cx="8229600" cy="5429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/>
              <a:t>Принять решение согласно своей гражданской позиции, своим нравственным принципам, совести и жизненному опыту.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543428" cy="6083320"/>
          </a:xfrm>
        </p:spPr>
        <p:txBody>
          <a:bodyPr>
            <a:normAutofit fontScale="90000"/>
          </a:bodyPr>
          <a:lstStyle/>
          <a:p>
            <a:r>
              <a:rPr lang="ru-RU" sz="2800" b="1" i="1" dirty="0"/>
              <a:t>Первый вариант</a:t>
            </a:r>
            <a:r>
              <a:rPr lang="ru-RU" sz="2800" dirty="0"/>
              <a:t> - прекратить всяческие контакты с вымогателем, дать понять ему о Вашем отказе пойти на преступление и смириться с тем, что важный для Вас вопрос не будет решен, а вымогатель будет и дальше безнаказанно измываться над людьми, окружать себя сообщниками и коррупционными </a:t>
            </a:r>
            <a:r>
              <a:rPr lang="ru-RU" sz="2800" dirty="0" smtClean="0"/>
              <a:t>связями.</a:t>
            </a:r>
            <a:r>
              <a:rPr lang="ru-RU" sz="1400" dirty="0" smtClean="0"/>
              <a:t>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" name="Рисунок 2" descr="http://igpetr.org/wp-content/uploads/2015/09/uhod-225x30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57166"/>
            <a:ext cx="335758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/>
              <a:t>Второй вариант</a:t>
            </a:r>
            <a:r>
              <a:rPr lang="ru-RU" sz="2000" dirty="0"/>
              <a:t> - встать на путь сопротивления взяточникам и вымогателям, исходя из четкого понимания, что только всем миром можно одолеть это зло, что человек должен в любых ситуациях сохранить свое достоинство и не становиться пособником </a:t>
            </a:r>
            <a:r>
              <a:rPr lang="ru-RU" sz="2000" dirty="0" smtClean="0"/>
              <a:t>преступления.</a:t>
            </a:r>
            <a:endParaRPr lang="ru-RU" sz="2000" dirty="0"/>
          </a:p>
        </p:txBody>
      </p:sp>
      <p:pic>
        <p:nvPicPr>
          <p:cNvPr id="3" name="Рисунок 2" descr="http://1pnz.ru/upload/file/publication/14_8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7" y="1857364"/>
            <a:ext cx="5827733" cy="355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0034" y="55007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000" dirty="0"/>
              <a:t>Необходимо обратиться с устным или письменным сообщением о готовящемся преступлении в один из правоохранительных органов по месту Вашего жительства или в их вышестоящие органы</a:t>
            </a:r>
            <a:r>
              <a:rPr lang="ru-RU" sz="2000" dirty="0" smtClean="0"/>
              <a:t>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1071570"/>
          </a:xfrm>
        </p:spPr>
        <p:txBody>
          <a:bodyPr>
            <a:normAutofit/>
          </a:bodyPr>
          <a:lstStyle/>
          <a:p>
            <a:r>
              <a:rPr lang="ru-RU" dirty="0"/>
              <a:t>Скажем коррупции – нет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Не давайте и не берите взятки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14324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Поступайте правильно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1714488"/>
            <a:ext cx="5800708" cy="92869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Согласно статье 1 ФЗ от 25.12.2008 N 273-ФЗ (ред. от 30.10.2018) "О противодействии коррупции"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714620"/>
            <a:ext cx="7715304" cy="3286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algn="ctr">
              <a:spcBef>
                <a:spcPct val="0"/>
              </a:spcBef>
            </a:pPr>
            <a:r>
              <a:rPr lang="ru-RU" sz="6700" dirty="0"/>
              <a:t>Коррупция - злоупотребление служебным положением, дача взятки, получение взятки, злоупотребление полномочиями, коммерческий подкуп либо иное незаконное использование физическим лицом своего должностного положения вопреки законным интересам общества и государства в целях получения выгоды в виде денег, ценностей, иного имущества или услуг имущественного характера, иных имущественных прав для себя или для третьих лиц либо незаконное предоставление такой выгоды указанному лицу другими физическими лицами.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Мы за достойное будущее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428604"/>
            <a:ext cx="8115328" cy="257176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Исторические корни коррупции, вероятно, восходят к обычаю делать подарки, чтобы добиться расположения.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Дорогой </a:t>
            </a:r>
            <a:r>
              <a:rPr lang="ru-RU" dirty="0"/>
              <a:t>подарок выделял человека среди других просителей и способствовал тому, чтобы его просьба была выполнена. </a:t>
            </a:r>
          </a:p>
        </p:txBody>
      </p:sp>
      <p:pic>
        <p:nvPicPr>
          <p:cNvPr id="6" name="Рисунок 5" descr="&amp;Kcy;&amp;acy;&amp;rcy;&amp;tcy;&amp;icy;&amp;ncy;&amp;kcy;&amp;icy; &amp;pcy;&amp;ocy; &amp;zcy;&amp;acy;&amp;pcy;&amp;rcy;&amp;ocy;&amp;scy;&amp;ucy; &amp;vcy;&amp;zcy;&amp;yacy;&amp;tcy;&amp;kcy;&amp;acy; &amp;pcy;&amp;iecy;&amp;rcy;&amp;vcy;&amp;ocy;&amp;bcy;&amp;ycy;&amp;tcy;&amp;ncy;&amp;ycy;&amp;jcy; &amp;scy;&amp;tcy;&amp;rcy;&amp;ocy;&amp;jcy;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928934"/>
            <a:ext cx="5940425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786322"/>
            <a:ext cx="7500990" cy="1200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Первый трактат с обсуждением коррупции — «</a:t>
            </a:r>
            <a:r>
              <a:rPr lang="ru-RU" dirty="0" err="1"/>
              <a:t>Арта-шастра</a:t>
            </a:r>
            <a:r>
              <a:rPr lang="ru-RU" dirty="0"/>
              <a:t>» — опубликовал под псевдонимом </a:t>
            </a:r>
            <a:r>
              <a:rPr lang="ru-RU" dirty="0" err="1"/>
              <a:t>Каутилья</a:t>
            </a:r>
            <a:r>
              <a:rPr lang="ru-RU" dirty="0"/>
              <a:t> один из министров </a:t>
            </a:r>
            <a:r>
              <a:rPr lang="ru-RU" dirty="0" err="1"/>
              <a:t>Бхараты</a:t>
            </a:r>
            <a:r>
              <a:rPr lang="ru-RU" dirty="0"/>
              <a:t> (Индии) в IV веке до н. э. В нём он сделал пессимистичный вывод, что «имущество царя не может быть, хотя бы в малости, не присвоено ведающими этим имуществом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714356"/>
            <a:ext cx="59340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86116" y="428604"/>
            <a:ext cx="4929222" cy="5743596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С аналогичными проблемами сталкивались и фараоны Древнего Египта, в котором сложился огромный бюрократический аппарат чиновников, позволявший себе творить беззаконие и произвол в отношении свободных крестьян, ремесленников и даже военной знати.</a:t>
            </a:r>
          </a:p>
          <a:p>
            <a:pPr algn="ctr"/>
            <a:endParaRPr lang="ru-RU" sz="3200" dirty="0"/>
          </a:p>
        </p:txBody>
      </p:sp>
      <p:pic>
        <p:nvPicPr>
          <p:cNvPr id="7" name="Рисунок 6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857232"/>
            <a:ext cx="2314580" cy="476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В древнеримских Законах XII таблиц термин «</a:t>
            </a:r>
            <a:r>
              <a:rPr lang="ru-RU" sz="2800" dirty="0" err="1"/>
              <a:t>corrumpere</a:t>
            </a:r>
            <a:r>
              <a:rPr lang="ru-RU" sz="2800" dirty="0"/>
              <a:t>» начинает использоваться в значениях «менять за деньги показания в суде» и «подкупать судью»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" name="Рисунок 2" descr="&amp;Kcy;&amp;acy;&amp;rcy;&amp;tcy;&amp;icy;&amp;ncy;&amp;kcy;&amp;icy; &amp;pcy;&amp;ocy; &amp;zcy;&amp;acy;&amp;pcy;&amp;rcy;&amp;ocy;&amp;scy;&amp;ucy; &amp;dcy;&amp;rcy;&amp;iecy;&amp;vcy;&amp;ncy;&amp;iecy;&amp;rcy;&amp;icy;&amp;mcy;&amp;scy;&amp;kcy;&amp;icy;&amp;khcy; &amp;Zcy;&amp;acy;&amp;kcy;&amp;ocy;&amp;ncy;&amp;acy;&amp;khcy; XII &amp;tcy;&amp;acy;&amp;bcy;&amp;lcy;&amp;icy;&amp;tscy;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285992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5186370" cy="5654692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Важный импульс к осмыслению коррупции дают труды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err="1" smtClean="0"/>
              <a:t>Никколо</a:t>
            </a:r>
            <a:r>
              <a:rPr lang="ru-RU" sz="3100" dirty="0" smtClean="0"/>
              <a:t> </a:t>
            </a:r>
            <a:r>
              <a:rPr lang="ru-RU" sz="3100" dirty="0" err="1" smtClean="0"/>
              <a:t>Макиавели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(</a:t>
            </a:r>
            <a:r>
              <a:rPr lang="ru-RU" sz="2800" dirty="0" smtClean="0"/>
              <a:t>3 мая 1469 г. – 21 июня 1527 г.</a:t>
            </a:r>
            <a:r>
              <a:rPr lang="ru-RU" sz="3100" dirty="0" smtClean="0"/>
              <a:t>). </a:t>
            </a:r>
            <a:br>
              <a:rPr lang="ru-RU" sz="3100" dirty="0" smtClean="0"/>
            </a:br>
            <a:r>
              <a:rPr lang="ru-RU" sz="3100" dirty="0" smtClean="0"/>
              <a:t>Коррупцию </a:t>
            </a:r>
            <a:r>
              <a:rPr lang="ru-RU" sz="3100" dirty="0"/>
              <a:t>он сравнивал с болезнью, например с чахоткой. Вначале её трудно распознать, но легче лечить. Если же она запущена, то её легко распознать, но излечить трудно.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1857364"/>
            <a:ext cx="24574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История русского взяточничества так же богата, как и сама история России, и насчитывает уже много веков.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Первый </a:t>
            </a:r>
            <a:r>
              <a:rPr lang="ru-RU" sz="2400" dirty="0"/>
              <a:t>закон о наказании судей за взятку можно найти в Судебнике 1497 г.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2357430"/>
            <a:ext cx="53721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274638"/>
            <a:ext cx="2971792" cy="5940444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Русская литература всегда была зеркалом, отражающим явления общественной жизни. </a:t>
            </a:r>
            <a:br>
              <a:rPr lang="ru-RU" sz="2200" dirty="0"/>
            </a:br>
            <a:r>
              <a:rPr lang="ru-RU" sz="2200" dirty="0"/>
              <a:t>Примером может служить «Ревизор» Н.В. Гоголя.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Смысл </a:t>
            </a:r>
            <a:r>
              <a:rPr lang="ru-RU" sz="2200" dirty="0"/>
              <a:t>комедии точен и ясен.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Традиция </a:t>
            </a:r>
            <a:r>
              <a:rPr lang="ru-RU" sz="2200" dirty="0"/>
              <a:t>подкупа и обмана должностного лица совершенно естественна и неизбежна.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000108"/>
            <a:ext cx="48387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526</Words>
  <Application>Microsoft Office PowerPoint</Application>
  <PresentationFormat>Экран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«Коррупция: вчера, сегодня, завтра?» </vt:lpstr>
      <vt:lpstr>Согласно статье 1 ФЗ от 25.12.2008 N 273-ФЗ (ред. от 30.10.2018) "О противодействии коррупции"  </vt:lpstr>
      <vt:lpstr>Слайд 3</vt:lpstr>
      <vt:lpstr>Первый трактат с обсуждением коррупции — «Арта-шастра» — опубликовал под псевдонимом Каутилья один из министров Бхараты (Индии) в IV веке до н. э. В нём он сделал пессимистичный вывод, что «имущество царя не может быть, хотя бы в малости, не присвоено ведающими этим имуществом».</vt:lpstr>
      <vt:lpstr>Слайд 5</vt:lpstr>
      <vt:lpstr>В древнеримских Законах XII таблиц термин «corrumpere» начинает использоваться в значениях «менять за деньги показания в суде» и «подкупать судью» </vt:lpstr>
      <vt:lpstr>Важный импульс к осмыслению коррупции дают труды  Никколо Макиавели (3 мая 1469 г. – 21 июня 1527 г.).  Коррупцию он сравнивал с болезнью, например с чахоткой. Вначале её трудно распознать, но легче лечить. Если же она запущена, то её легко распознать, но излечить трудно. </vt:lpstr>
      <vt:lpstr>История русского взяточничества так же богата, как и сама история России, и насчитывает уже много веков.  Первый закон о наказании судей за взятку можно найти в Судебнике 1497 г.  </vt:lpstr>
      <vt:lpstr>Русская литература всегда была зеркалом, отражающим явления общественной жизни.  Примером может служить «Ревизор» Н.В. Гоголя.  Смысл комедии точен и ясен.  Традиция подкупа и обмана должностного лица совершенно естественна и неизбежна.  </vt:lpstr>
      <vt:lpstr>Во второй половине XX века коррупция всё больше начала становиться международной проблемой. Подкуп корпорациями высших должностных лиц приобрёл массовый характер.</vt:lpstr>
      <vt:lpstr>Российская Федерация участвует в различных программах по борьбе с коррупцией. </vt:lpstr>
      <vt:lpstr>Уголовный кодекс предусматривает наказание за дачу взятки и в том случае, если дача взятки не ведет к совершению незаконных действий.  Даже человек, давший взятку под давлением, уже считается преступником. </vt:lpstr>
      <vt:lpstr>У вас вымогают взятку?  Что делать?</vt:lpstr>
      <vt:lpstr>Слайд 14</vt:lpstr>
      <vt:lpstr>Первый вариант - прекратить всяческие контакты с вымогателем, дать понять ему о Вашем отказе пойти на преступление и смириться с тем, что важный для Вас вопрос не будет решен, а вымогатель будет и дальше безнаказанно измываться над людьми, окружать себя сообщниками и коррупционными связями.  </vt:lpstr>
      <vt:lpstr>Второй вариант - встать на путь сопротивления взяточникам и вымогателям, исходя из четкого понимания, что только всем миром можно одолеть это зло, что человек должен в любых ситуациях сохранить свое достоинство и не становиться пособником преступления.</vt:lpstr>
      <vt:lpstr>Скажем коррупции – нет!</vt:lpstr>
      <vt:lpstr>Не давайте и не берите взятки!</vt:lpstr>
      <vt:lpstr>Поступайте правильно!</vt:lpstr>
      <vt:lpstr>Мы за достойное будущее!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«Коррупция: вчера, сегодня, завтра?»</dc:title>
  <dc:creator>admin</dc:creator>
  <cp:lastModifiedBy>Вася</cp:lastModifiedBy>
  <cp:revision>16</cp:revision>
  <dcterms:created xsi:type="dcterms:W3CDTF">2018-11-19T15:33:50Z</dcterms:created>
  <dcterms:modified xsi:type="dcterms:W3CDTF">2019-06-12T10:28:15Z</dcterms:modified>
</cp:coreProperties>
</file>