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4" r:id="rId2"/>
    <p:sldId id="280" r:id="rId3"/>
    <p:sldId id="269" r:id="rId4"/>
    <p:sldId id="265" r:id="rId5"/>
    <p:sldId id="279" r:id="rId6"/>
    <p:sldId id="285" r:id="rId7"/>
    <p:sldId id="267" r:id="rId8"/>
    <p:sldId id="258" r:id="rId9"/>
    <p:sldId id="257" r:id="rId10"/>
    <p:sldId id="278" r:id="rId11"/>
    <p:sldId id="286" r:id="rId12"/>
    <p:sldId id="268" r:id="rId13"/>
    <p:sldId id="272" r:id="rId14"/>
    <p:sldId id="273" r:id="rId15"/>
    <p:sldId id="274" r:id="rId16"/>
    <p:sldId id="275" r:id="rId17"/>
    <p:sldId id="270" r:id="rId18"/>
    <p:sldId id="271" r:id="rId19"/>
    <p:sldId id="287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60"/>
  </p:normalViewPr>
  <p:slideViewPr>
    <p:cSldViewPr>
      <p:cViewPr varScale="1">
        <p:scale>
          <a:sx n="86" d="100"/>
          <a:sy n="86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D77C4F-C7DE-49AD-919A-EC1BBC0998F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4BA67A-DF1A-4AF7-8D7F-04DD4FC2627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ds-vishenka-2@mail.ru" TargetMode="Externa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0;&#1088;&#1072;\Desktop\&#1084;&#1091;&#1079;&#1099;&#1082;&#1072;%20&#1076;&#1083;&#1103;%20&#1073;&#1088;&#1077;&#1081;&#1085;%20-%20&#1088;&#1080;&#1085;&#1075;&#1072;\&#1052;&#1091;&#1079;&#1099;&#1082;&#1072;%20&#1076;&#1083;&#1103;%20&#1088;&#1077;&#1083;&#1072;&#1082;&#1089;&#1072;&#1094;&#1080;&#1080;%20&#1080;%20&#1082;&#1072;&#1092;&#1077;%20&#8211;%20&#1052;&#1091;&#1079;&#1099;&#1082;&#1072;%20&#1053;&#1077;&#1078;&#1085;&#1086;&#1089;&#1090;&#1080;%20(www.petamusic.ru)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0;&#1088;&#1072;\Desktop\&#1084;&#1091;&#1079;&#1099;&#1082;&#1072;%20&#1076;&#1083;&#1103;%20&#1073;&#1088;&#1077;&#1081;&#1085;%20-%20&#1088;&#1080;&#1085;&#1075;&#1072;\&#1052;&#1091;&#1079;&#1099;&#1082;&#1072;%20&#1076;&#1083;&#1103;%20&#1088;&#1077;&#1083;&#1072;&#1082;&#1089;&#1072;&#1094;&#1080;&#1080;%20&#1080;%20&#1082;&#1072;&#1092;&#1077;%20&#8211;%20&#1052;&#1091;&#1079;&#1099;&#1082;&#1072;%20&#1053;&#1077;&#1078;&#1085;&#1086;&#1089;&#1090;&#1080;%20(www.petamusic.ru).mp3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/>
              <a:t>Муниципальное бюджетное дошкольное образовательное учреждение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детский сад № 2 «Вишенка» комбинированного вида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тел.522-28-93  </a:t>
            </a:r>
            <a:r>
              <a:rPr lang="en-US" sz="1600" b="1" u="sng" dirty="0" err="1" smtClean="0">
                <a:hlinkClick r:id="rId2"/>
              </a:rPr>
              <a:t>ds</a:t>
            </a:r>
            <a:r>
              <a:rPr lang="ru-RU" sz="1600" b="1" u="sng" dirty="0" smtClean="0">
                <a:hlinkClick r:id="rId2"/>
              </a:rPr>
              <a:t>-</a:t>
            </a:r>
            <a:r>
              <a:rPr lang="en-US" sz="1600" b="1" u="sng" dirty="0" err="1" smtClean="0">
                <a:hlinkClick r:id="rId2"/>
              </a:rPr>
              <a:t>vishenka</a:t>
            </a:r>
            <a:r>
              <a:rPr lang="ru-RU" sz="1600" b="1" u="sng" dirty="0" smtClean="0">
                <a:hlinkClick r:id="rId2"/>
              </a:rPr>
              <a:t>-2@</a:t>
            </a:r>
            <a:r>
              <a:rPr lang="en-US" sz="1600" b="1" u="sng" dirty="0" smtClean="0">
                <a:hlinkClick r:id="rId2"/>
              </a:rPr>
              <a:t>mail</a:t>
            </a:r>
            <a:r>
              <a:rPr lang="ru-RU" sz="1600" b="1" u="sng" dirty="0" smtClean="0">
                <a:hlinkClick r:id="rId2"/>
              </a:rPr>
              <a:t>.</a:t>
            </a:r>
            <a:r>
              <a:rPr lang="en-US" sz="1600" b="1" u="sng" dirty="0" err="1" smtClean="0">
                <a:hlinkClick r:id="rId2"/>
              </a:rPr>
              <a:t>ru</a:t>
            </a:r>
            <a:r>
              <a:rPr lang="ru-RU" sz="1600" b="1" dirty="0" smtClean="0"/>
              <a:t> 143985, Московская область, Г.о. </a:t>
            </a:r>
            <a:r>
              <a:rPr lang="ru-RU" sz="1600" b="1" dirty="0" err="1" smtClean="0"/>
              <a:t>Балашиха</a:t>
            </a:r>
            <a:r>
              <a:rPr lang="ru-RU" sz="1600" b="1" dirty="0" smtClean="0"/>
              <a:t>, </a:t>
            </a:r>
            <a:r>
              <a:rPr lang="ru-RU" sz="1600" b="1" dirty="0" err="1" smtClean="0"/>
              <a:t>мкр</a:t>
            </a:r>
            <a:r>
              <a:rPr lang="ru-RU" sz="1600" b="1" dirty="0" smtClean="0"/>
              <a:t>. </a:t>
            </a:r>
            <a:r>
              <a:rPr lang="ru-RU" sz="1600" b="1" dirty="0" err="1" smtClean="0"/>
              <a:t>Саввино</a:t>
            </a:r>
            <a:r>
              <a:rPr lang="ru-RU" sz="1600" b="1" dirty="0" smtClean="0"/>
              <a:t>, ул. 1 Мая,  д.15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71600" y="1268760"/>
            <a:ext cx="7672366" cy="547260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200" b="1" i="1" dirty="0" smtClean="0">
                <a:solidFill>
                  <a:srgbClr val="669900"/>
                </a:solidFill>
              </a:rPr>
              <a:t> ПРОЕКТ</a:t>
            </a:r>
          </a:p>
          <a:p>
            <a:pPr algn="ctr"/>
            <a:r>
              <a:rPr lang="ru-RU" sz="3200" b="1" i="1" dirty="0" smtClean="0">
                <a:solidFill>
                  <a:srgbClr val="669900"/>
                </a:solidFill>
              </a:rPr>
              <a:t> «Юный эколог»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				</a:t>
            </a:r>
            <a:endParaRPr lang="ru-RU" sz="1800" dirty="0" smtClean="0"/>
          </a:p>
          <a:p>
            <a:r>
              <a:rPr lang="ru-RU" sz="1800" dirty="0" smtClean="0"/>
              <a:t>			</a:t>
            </a:r>
          </a:p>
          <a:p>
            <a:endParaRPr lang="ru-RU" sz="1800" dirty="0" smtClean="0"/>
          </a:p>
          <a:p>
            <a:pPr algn="r"/>
            <a:r>
              <a:rPr lang="ru-RU" sz="1800" dirty="0" smtClean="0"/>
              <a:t>		                  Подготовила проект	      </a:t>
            </a:r>
          </a:p>
          <a:p>
            <a:pPr algn="r"/>
            <a:r>
              <a:rPr lang="ru-RU" sz="1800" dirty="0" smtClean="0"/>
              <a:t>воспитатель: Новикова Л.М.</a:t>
            </a:r>
          </a:p>
          <a:p>
            <a:r>
              <a:rPr lang="ru-RU" sz="1800" dirty="0" smtClean="0"/>
              <a:t>		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000" dirty="0"/>
          </a:p>
        </p:txBody>
      </p:sp>
      <p:pic>
        <p:nvPicPr>
          <p:cNvPr id="1026" name="Picture 2" descr="C:\Users\Юрий\Desktop\природа\image-m3id13765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2071678"/>
            <a:ext cx="5357850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20040"/>
            <a:ext cx="6838976" cy="53719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Огород  на окне.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C:\Users\Юра\Desktop\выпускной\20180409_1550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071546"/>
            <a:ext cx="807249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.ocvita.com.ua/pars_docs/refs/6/5532/5532_html_m1b53b6b8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728" y="642918"/>
            <a:ext cx="52149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00"/>
                </a:solidFill>
              </a:rPr>
              <a:t>2 этап – основной.</a:t>
            </a:r>
          </a:p>
          <a:p>
            <a:pPr algn="ctr"/>
            <a:r>
              <a:rPr lang="ru-RU" sz="3200" b="1" dirty="0" smtClean="0">
                <a:solidFill>
                  <a:srgbClr val="008000"/>
                </a:solidFill>
              </a:rPr>
              <a:t>(апрель)</a:t>
            </a:r>
            <a:endParaRPr lang="ru-RU" sz="3200" b="1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785926"/>
            <a:ext cx="67866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Задачи: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воспитание гуманного, бережного, заботливого отношения к миру природы.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подбор методической и художественной литературы;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определение цели, исходя из интересов и потребности детей;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изготовление (приобретение) дидактических игр;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создание картотек;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проведение цикла НОД. </a:t>
            </a:r>
          </a:p>
          <a:p>
            <a:pPr>
              <a:buFont typeface="Wingdings" pitchFamily="2" charset="2"/>
              <a:buChar char="§"/>
            </a:pPr>
            <a:endParaRPr lang="ru-RU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2952328" cy="43204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669900"/>
                </a:solidFill>
              </a:rPr>
              <a:t>Посадка лука.</a:t>
            </a:r>
            <a:endParaRPr lang="ru-RU" sz="2400" b="1" dirty="0">
              <a:solidFill>
                <a:srgbClr val="669900"/>
              </a:solidFill>
            </a:endParaRPr>
          </a:p>
        </p:txBody>
      </p:sp>
      <p:pic>
        <p:nvPicPr>
          <p:cNvPr id="3" name="Рисунок 2" descr="C:\Users\Юрий\Desktop\Новая папка (2)\20140404_09414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9" y="764704"/>
            <a:ext cx="5214973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Юрий\Desktop\Новая папка (2)\20140404_09420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714752"/>
            <a:ext cx="5143536" cy="295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20040"/>
            <a:ext cx="6124596" cy="3726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669900"/>
                </a:solidFill>
              </a:rPr>
              <a:t>Наблюдение.</a:t>
            </a:r>
            <a:endParaRPr lang="ru-RU" sz="2400" b="1" dirty="0">
              <a:solidFill>
                <a:srgbClr val="669900"/>
              </a:solidFill>
            </a:endParaRPr>
          </a:p>
        </p:txBody>
      </p:sp>
      <p:pic>
        <p:nvPicPr>
          <p:cNvPr id="4" name="Содержимое 3" descr="C:\Users\Юрий\Desktop\Новая папка (2)\20140408_090237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5" y="1196753"/>
            <a:ext cx="4536503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75656" y="7647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8000"/>
                </a:solidFill>
              </a:rPr>
              <a:t>Лук вырос.</a:t>
            </a:r>
            <a:endParaRPr lang="ru-RU" sz="2000" b="1" dirty="0">
              <a:solidFill>
                <a:srgbClr val="008000"/>
              </a:solidFill>
            </a:endParaRPr>
          </a:p>
        </p:txBody>
      </p:sp>
      <p:pic>
        <p:nvPicPr>
          <p:cNvPr id="6" name="Рисунок 5" descr="C:\Users\Юрий\Desktop\Новая папка (2)\20140408_09010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4221088"/>
            <a:ext cx="468052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28992" y="3714752"/>
            <a:ext cx="4100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8000"/>
                </a:solidFill>
              </a:rPr>
              <a:t>Веточки тополя распустились</a:t>
            </a:r>
            <a:r>
              <a:rPr lang="ru-RU" b="1" dirty="0" smtClean="0">
                <a:solidFill>
                  <a:srgbClr val="008000"/>
                </a:solidFill>
              </a:rPr>
              <a:t>.</a:t>
            </a:r>
            <a:endParaRPr lang="ru-RU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20040"/>
            <a:ext cx="6838976" cy="3726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669900"/>
                </a:solidFill>
              </a:rPr>
              <a:t>Рассматривание.</a:t>
            </a:r>
            <a:endParaRPr lang="ru-RU" sz="2400" b="1" dirty="0">
              <a:solidFill>
                <a:srgbClr val="669900"/>
              </a:solidFill>
            </a:endParaRPr>
          </a:p>
        </p:txBody>
      </p:sp>
      <p:pic>
        <p:nvPicPr>
          <p:cNvPr id="4" name="Содержимое 3" descr="C:\Users\Юрий\Desktop\Новая папка (2)\20140408_16240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268760"/>
            <a:ext cx="4597825" cy="266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Юрий\Desktop\Новая папка (2)\20140408_1623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3929066"/>
            <a:ext cx="471490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1538" y="785794"/>
            <a:ext cx="71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8000"/>
                </a:solidFill>
              </a:rPr>
              <a:t>Сравнение распустившихся веточек тополя и ивы.</a:t>
            </a:r>
            <a:endParaRPr lang="ru-RU" sz="2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6940624" cy="4446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669900"/>
                </a:solidFill>
              </a:rPr>
              <a:t>Уход за комнатным растением.  Фикус.</a:t>
            </a:r>
            <a:endParaRPr lang="ru-RU" sz="2400" b="1" dirty="0">
              <a:solidFill>
                <a:srgbClr val="669900"/>
              </a:solidFill>
            </a:endParaRPr>
          </a:p>
        </p:txBody>
      </p:sp>
      <p:pic>
        <p:nvPicPr>
          <p:cNvPr id="4" name="Содержимое 3" descr="C:\Users\Юрий\Desktop\Новая папка (2)\20140401_09565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7" y="908721"/>
            <a:ext cx="5040559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Юрий\Desktop\Новая папка (2)\20140401_09573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789040"/>
            <a:ext cx="514353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6580584" cy="4446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669900"/>
                </a:solidFill>
              </a:rPr>
              <a:t>НОД - лепка «Вкусные пирожки».</a:t>
            </a:r>
            <a:endParaRPr lang="ru-RU" sz="2400" b="1" dirty="0">
              <a:solidFill>
                <a:srgbClr val="669900"/>
              </a:solidFill>
            </a:endParaRPr>
          </a:p>
        </p:txBody>
      </p:sp>
      <p:pic>
        <p:nvPicPr>
          <p:cNvPr id="5" name="Содержимое 4" descr="C:\Users\Юрий\Desktop\Новая папка (2)\20140408_09172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628801"/>
            <a:ext cx="7673506" cy="444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9552" y="980728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(использование природного материала: семена липы – «изюм»)</a:t>
            </a:r>
            <a:endParaRPr lang="ru-RU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320040"/>
            <a:ext cx="6056206" cy="4446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669900"/>
                </a:solidFill>
              </a:rPr>
              <a:t>Работы детей</a:t>
            </a:r>
            <a:endParaRPr lang="ru-RU" sz="2400" b="1" dirty="0">
              <a:solidFill>
                <a:srgbClr val="669900"/>
              </a:solidFill>
            </a:endParaRPr>
          </a:p>
        </p:txBody>
      </p:sp>
      <p:pic>
        <p:nvPicPr>
          <p:cNvPr id="6" name="Содержимое 5" descr="C:\Users\Юрий\Desktop\Новая папка (2)\20140408_072437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980729"/>
            <a:ext cx="424961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Юрий\Desktop\фото 2\20140408_0732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980729"/>
            <a:ext cx="4214842" cy="2664295"/>
          </a:xfrm>
          <a:prstGeom prst="rect">
            <a:avLst/>
          </a:prstGeom>
          <a:noFill/>
        </p:spPr>
      </p:pic>
      <p:pic>
        <p:nvPicPr>
          <p:cNvPr id="7" name="Рисунок 6" descr="C:\Users\Юрий\Desktop\Новая папка (2)\20140411_16202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786190"/>
            <a:ext cx="4214842" cy="280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Юра\Desktop\фото 1\фото3\20141023_1455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786190"/>
            <a:ext cx="4214842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320040"/>
            <a:ext cx="6215106" cy="44466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669900"/>
                </a:solidFill>
              </a:rPr>
              <a:t>Игра по ФЭМП  «Соберём урожай».</a:t>
            </a:r>
            <a:endParaRPr lang="ru-RU" sz="2400" b="1" dirty="0">
              <a:solidFill>
                <a:srgbClr val="669900"/>
              </a:solidFill>
            </a:endParaRPr>
          </a:p>
        </p:txBody>
      </p:sp>
      <p:pic>
        <p:nvPicPr>
          <p:cNvPr id="2050" name="Picture 2" descr="C:\Users\Юрий\Desktop\фото 2\20140123_1047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908720"/>
            <a:ext cx="5175456" cy="2877470"/>
          </a:xfrm>
          <a:prstGeom prst="rect">
            <a:avLst/>
          </a:prstGeom>
          <a:noFill/>
        </p:spPr>
      </p:pic>
      <p:pic>
        <p:nvPicPr>
          <p:cNvPr id="2051" name="Picture 3" descr="C:\Users\Юрий\Desktop\фото 2\20140123_1048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3861048"/>
            <a:ext cx="5072098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.ocvita.com.ua/pars_docs/refs/6/5532/5532_html_m1b53b6b8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5984" y="1000109"/>
            <a:ext cx="538756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</a:rPr>
              <a:t>3 этап – заключительный.</a:t>
            </a:r>
          </a:p>
          <a:p>
            <a:pPr algn="ctr"/>
            <a:r>
              <a:rPr lang="ru-RU" sz="3200" b="1" dirty="0" smtClean="0">
                <a:solidFill>
                  <a:srgbClr val="008000"/>
                </a:solidFill>
              </a:rPr>
              <a:t>(май)</a:t>
            </a:r>
          </a:p>
          <a:p>
            <a:endParaRPr lang="ru-RU" sz="2800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3143248"/>
            <a:ext cx="6143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/>
              <a:t> оформление выставки «Весна – красна»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консультация для родителей по данной теме.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вовлечение родителей в участие конкурса поделок из природного материала.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3042" y="2214554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Задачи: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развитие познавательного интереса к миру природы;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закрепление знаний начал экологической культуры.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764386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1430"/>
                <a:solidFill>
                  <a:srgbClr val="008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Проект направлен на экологическое воспитание детей младшего дошкольного возраста</a:t>
            </a:r>
            <a:r>
              <a:rPr lang="ru-RU" sz="2800" b="1" dirty="0" smtClean="0">
                <a:ln w="11430"/>
                <a:solidFill>
                  <a:srgbClr val="008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endParaRPr lang="ru-RU" sz="2800" b="1" cap="none" spc="0" dirty="0">
              <a:ln w="11430"/>
              <a:solidFill>
                <a:srgbClr val="008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7" y="1500174"/>
            <a:ext cx="350046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8000"/>
                </a:solidFill>
              </a:rPr>
              <a:t>Место проведения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МБДОУ №2 «Вишенка»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8000"/>
                </a:solidFill>
              </a:rPr>
              <a:t>Участники проекта: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воспитатели, дети, родители.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8000"/>
                </a:solidFill>
              </a:rPr>
              <a:t>Возраст детей: </a:t>
            </a:r>
            <a:r>
              <a:rPr lang="ru-RU" dirty="0" smtClean="0"/>
              <a:t>3-4 года.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8000"/>
                </a:solidFill>
              </a:rPr>
              <a:t>Краткосрочный.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8000"/>
                </a:solidFill>
              </a:rPr>
              <a:t>Сроки реализации:</a:t>
            </a:r>
            <a:r>
              <a:rPr lang="ru-RU" dirty="0" smtClean="0"/>
              <a:t> март-май.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8000"/>
                </a:solidFill>
              </a:rPr>
              <a:t>Этапы реализации: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Организованный.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Основной практический.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Заключительный.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pic>
        <p:nvPicPr>
          <p:cNvPr id="2050" name="Picture 2" descr="C:\Users\Юра\Desktop\природа\7fcd20622d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1428736"/>
            <a:ext cx="3786214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142852"/>
            <a:ext cx="4566070" cy="57606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669900"/>
                </a:solidFill>
              </a:rPr>
              <a:t>Выставка «весна – красна»</a:t>
            </a:r>
            <a:endParaRPr lang="ru-RU" sz="2400" b="1" dirty="0">
              <a:solidFill>
                <a:srgbClr val="669900"/>
              </a:solidFill>
            </a:endParaRPr>
          </a:p>
        </p:txBody>
      </p:sp>
      <p:pic>
        <p:nvPicPr>
          <p:cNvPr id="5" name="Содержимое 4" descr="C:\Users\Юрий\Desktop\Новая папка (2)\20140411_18423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700808"/>
            <a:ext cx="72728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43808" y="83671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(совместные работы родителей с детьми)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6" name="Рисунок 5" descr="C:\Users\Юрий\Desktop\Новая папка (2)\20140225_13252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116632"/>
            <a:ext cx="24482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4" descr="C:\Users\Юрий\Desktop\Новая папка (2)\20140411_184239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643050"/>
            <a:ext cx="72728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4" descr="C:\Users\Юрий\Desktop\Новая папка (2)\20140411_184239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1952" y="1853208"/>
            <a:ext cx="72728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4" descr="C:\Users\Юрий\Desktop\Новая папка (2)\20140411_184239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872" y="1795450"/>
            <a:ext cx="72728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643578"/>
            <a:ext cx="5904656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8000"/>
                </a:solidFill>
              </a:rPr>
              <a:t>Спасибо за внимание!</a:t>
            </a:r>
            <a:endParaRPr lang="ru-RU" sz="4000" b="1" dirty="0">
              <a:solidFill>
                <a:srgbClr val="008000"/>
              </a:solidFill>
            </a:endParaRPr>
          </a:p>
        </p:txBody>
      </p:sp>
      <p:pic>
        <p:nvPicPr>
          <p:cNvPr id="1026" name="Picture 2" descr="C:\Users\Юрий\Desktop\природа\0d03f9585fe4c8fd3ab645353372b34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7200800" cy="4680520"/>
          </a:xfrm>
          <a:prstGeom prst="rect">
            <a:avLst/>
          </a:prstGeom>
          <a:noFill/>
        </p:spPr>
      </p:pic>
      <p:pic>
        <p:nvPicPr>
          <p:cNvPr id="4" name="Picture 2" descr="C:\Users\Юрий\Desktop\природа\0d03f9585fe4c8fd3ab645353372b34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429684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6871664" cy="328612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dirty="0" smtClean="0">
                <a:solidFill>
                  <a:srgbClr val="669900"/>
                </a:solidFill>
              </a:rPr>
              <a:t>Цель.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dirty="0" smtClean="0">
                <a:solidFill>
                  <a:srgbClr val="008000"/>
                </a:solidFill>
              </a:rPr>
              <a:t>Задачи: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928670"/>
            <a:ext cx="64844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400" dirty="0" smtClean="0"/>
              <a:t>Воспитание начал экологической культуры</a:t>
            </a:r>
          </a:p>
          <a:p>
            <a:r>
              <a:rPr lang="ru-RU" sz="2400" dirty="0" smtClean="0"/>
              <a:t>через педагогическую технологию смысл и значение уголка природы.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357562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развитие познавательного интереса к миру природы;</a:t>
            </a:r>
          </a:p>
          <a:p>
            <a:pPr>
              <a:buFontTx/>
              <a:buChar char="-"/>
            </a:pPr>
            <a:r>
              <a:rPr lang="ru-RU" sz="2400" dirty="0" smtClean="0"/>
              <a:t>воспитание гуманного, бережного, заботливого отношения к миру природы;</a:t>
            </a:r>
          </a:p>
          <a:p>
            <a:r>
              <a:rPr lang="ru-RU" sz="2400" dirty="0" smtClean="0"/>
              <a:t>- формирование умений и навыков наблюдений за природными объектами и явлениями.</a:t>
            </a:r>
            <a:endParaRPr lang="ru-RU" sz="2400" dirty="0"/>
          </a:p>
        </p:txBody>
      </p:sp>
      <p:pic>
        <p:nvPicPr>
          <p:cNvPr id="5" name="Рисунок 4" descr="https://arhivurokov.ru/kopilka/uploads/user_file_56b385fdbd740/user_file_56b385fdbd740_0_1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9812692" y="6381750"/>
            <a:ext cx="4571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рий\Desktop\природа\rrc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28736"/>
            <a:ext cx="3714744" cy="3143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2780928"/>
            <a:ext cx="77048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714744" y="89001"/>
            <a:ext cx="5286412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Экологическое воспитание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это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новое направление дошкольной педагогики, которое отличается от традиционного ознакомления с природой. Процесс взаимодействия ребёнка с растительным и животным миром противоречив. Эволюционное отношение к нему может проявиться у ребёнка,  как в нравственном, так и безнравственном поступке. Это связано с незнанием дошкольника правил взаимодействия с объектами природы. Поэтому важно формировать у детей дошкольного возраста представления о природе и формы отношения к ней. Осознанно правильное отношение вырабатывается при условии тесного контакта и различных форм взаимодействия ребёнка с растениями и животными, имеющимися в помещении, на участке детского сада и дома. Важнейшим условием воспитания у детей гуманного отношения к природе является осознание ими себя как части живой природы. Именно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они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ведут к сравнению с собой. Например: животному (растению) больно, как мне. Оно двигается, питается, дышит как я.</a:t>
            </a:r>
            <a:r>
              <a:rPr lang="ru-RU" sz="1600" dirty="0" smtClean="0"/>
              <a:t>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Музыка для релаксации и кафе – Музыка Нежности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71472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5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785795"/>
            <a:ext cx="40005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Дошкольное детство – начальный этап формирования личности человека, его ценностной ориентации в окружающем мире. Знания в процессе общения ребёнка с природой обеспечивают ему понимание конкретных ситуаций в поведении животных, состоянии растений, правильную их оценку и адекватное реагирование. Осознанный характер отношения при этом проявляется в том, что дети могут сами объяснить ситуацию или понять объяснения взрослых, могут самостоятельно или вместе с взрослыми, понимая ситуацию и зная потребности живого существа, выполнить отдельные трудовые действия, направленные на сохранение и улучшение жизни растений и животных 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9439" y="214290"/>
            <a:ext cx="512512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008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Актуальность.</a:t>
            </a:r>
            <a:endParaRPr lang="ru-RU" sz="2800" b="1" cap="none" spc="0" dirty="0">
              <a:ln w="11430"/>
              <a:solidFill>
                <a:srgbClr val="008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C:\Users\Юра\Desktop\природа\e4c1d248700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428736"/>
            <a:ext cx="3357556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.ocvita.com.ua/pars_docs/refs/6/5532/5532_html_m1b53b6b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85852" y="785794"/>
            <a:ext cx="6326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00"/>
                </a:solidFill>
              </a:rPr>
              <a:t>1 этап – организованный.</a:t>
            </a:r>
          </a:p>
          <a:p>
            <a:pPr algn="ctr"/>
            <a:r>
              <a:rPr lang="ru-RU" sz="3200" b="1" dirty="0" smtClean="0">
                <a:solidFill>
                  <a:srgbClr val="008000"/>
                </a:solidFill>
              </a:rPr>
              <a:t>(март)</a:t>
            </a:r>
            <a:endParaRPr lang="ru-RU" sz="3200" b="1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2000240"/>
            <a:ext cx="602600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Задачи: </a:t>
            </a:r>
            <a:r>
              <a:rPr lang="ru-RU" sz="2000" dirty="0" smtClean="0"/>
              <a:t>Создание базы для реализации проекта,</a:t>
            </a:r>
          </a:p>
          <a:p>
            <a:r>
              <a:rPr lang="ru-RU" sz="2000" dirty="0" smtClean="0"/>
              <a:t>подтверждение актуальности данного проекта.</a:t>
            </a:r>
          </a:p>
          <a:p>
            <a:endParaRPr lang="ru-RU" sz="2000" dirty="0" smtClean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оформление уголка природы;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огород на окне;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подготовка материала;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сотрудничество с родителями;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цикл бесед;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разработка содержания проекта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рий\Desktop\природа\Children_Day_vector_wallpaper_0168041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785794"/>
            <a:ext cx="3857652" cy="2571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16632"/>
            <a:ext cx="741682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экологические пространства.</a:t>
            </a:r>
          </a:p>
          <a:p>
            <a:pPr algn="ctr"/>
            <a:r>
              <a:rPr lang="ru-RU" sz="3200" b="1" cap="none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200" b="1" cap="none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39552" y="3288122"/>
            <a:ext cx="824729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«Экологическое пространства»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это условное понятие, которым мы обозначаем специальные места в детском саду, где природные объекты сгруппированы определённым образом, и которые можно использовать в педагогическом процессе экологического воспитания детей. Также – это развивающая предметная среда, которая может быть использована в познавательных и оздоровительных целях, для развития у детей навыков труда и общения с природой, для экологического воспитания дошкольников. Кроме традиционных видов «экологических пространств» - групповых уголков природы, комнат природы,  огорода и сада на участке – появились новые: зимний сад (салон), кабинет природы, площадка природы,  мини - ферма,  музей природы, экологическая тропа. Рассмотрим экологический  смысл и значение в педагогическом процессе  уголка природы в группе детей младшего возраста.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Музыка для релаксации и кафе – Музыка Нежности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2859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5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88640"/>
            <a:ext cx="6024732" cy="3600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Уголок природы.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C:\Users\Юрий\Desktop\Новая папка (2)\20140401_114847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71472" y="2251205"/>
            <a:ext cx="8001055" cy="439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7544" y="615545"/>
            <a:ext cx="71287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Главная особенность уголка природы – его непосредственная близость к детям, что позволяет воспитателю организовать различную их деятельность на протяжении всего учебного года. Это, прежде всего длительные наблюдения за растениями  уход и выращивание. В процессе ухода дети получают представление о многообразии растительного мира формируется чувства к прекрасному.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5575520" cy="43204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9900"/>
                </a:solidFill>
              </a:rPr>
              <a:t>Комнатные растения.</a:t>
            </a:r>
            <a:endParaRPr lang="ru-RU" sz="3200" b="1" dirty="0">
              <a:solidFill>
                <a:srgbClr val="669900"/>
              </a:solidFill>
            </a:endParaRPr>
          </a:p>
        </p:txBody>
      </p:sp>
      <p:pic>
        <p:nvPicPr>
          <p:cNvPr id="5" name="Содержимое 4" descr="C:\Users\Юрий\Desktop\Новая папка (2)\20140408_131309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692697"/>
            <a:ext cx="497889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3573016"/>
            <a:ext cx="3520440" cy="25531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C:\Users\Юрий\Desktop\Новая папка (2)\20140411_16562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3645024"/>
            <a:ext cx="504056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80112" y="928670"/>
            <a:ext cx="25922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Папоротник </a:t>
            </a:r>
            <a:r>
              <a:rPr lang="ru-RU" dirty="0" err="1" smtClean="0"/>
              <a:t>нефролепис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Фикус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Фиалка </a:t>
            </a:r>
            <a:r>
              <a:rPr lang="ru-RU" dirty="0" err="1" smtClean="0"/>
              <a:t>узамбарская</a:t>
            </a:r>
            <a:r>
              <a:rPr lang="ru-RU" dirty="0" smtClean="0"/>
              <a:t> – </a:t>
            </a:r>
            <a:r>
              <a:rPr lang="ru-RU" dirty="0" err="1" smtClean="0"/>
              <a:t>семполия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Бегония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Бальзамин</a:t>
            </a:r>
          </a:p>
          <a:p>
            <a:pPr>
              <a:buFont typeface="Wingdings" pitchFamily="2" charset="2"/>
              <a:buChar char="§"/>
            </a:pPr>
            <a:endParaRPr lang="ru-RU" sz="1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85720" y="4293096"/>
            <a:ext cx="28762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err="1" smtClean="0"/>
              <a:t>Хлорофитум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Камнеломка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Колеус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Бегония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Виноград комнатный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1475</TotalTime>
  <Words>786</Words>
  <Application>Microsoft Office PowerPoint</Application>
  <PresentationFormat>Экран (4:3)</PresentationFormat>
  <Paragraphs>115</Paragraphs>
  <Slides>21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Муниципальное бюджетное дошкольное образовательное учреждение детский сад № 2 «Вишенка» комбинированного вида тел.522-28-93  ds-vishenka-2@mail.ru 143985, Московская область, Г.о. Балашиха, мкр. Саввино, ул. 1 Мая,  д.15</vt:lpstr>
      <vt:lpstr>Слайд 2</vt:lpstr>
      <vt:lpstr>                      Цель.      Задачи:</vt:lpstr>
      <vt:lpstr>Слайд 4</vt:lpstr>
      <vt:lpstr>Слайд 5</vt:lpstr>
      <vt:lpstr>Слайд 6</vt:lpstr>
      <vt:lpstr>Слайд 7</vt:lpstr>
      <vt:lpstr>Уголок природы.</vt:lpstr>
      <vt:lpstr>Комнатные растения.</vt:lpstr>
      <vt:lpstr>Огород  на окне.</vt:lpstr>
      <vt:lpstr>Слайд 11</vt:lpstr>
      <vt:lpstr>Посадка лука.</vt:lpstr>
      <vt:lpstr>Наблюдение.</vt:lpstr>
      <vt:lpstr>Рассматривание.</vt:lpstr>
      <vt:lpstr>Уход за комнатным растением.  Фикус.</vt:lpstr>
      <vt:lpstr>НОД - лепка «Вкусные пирожки».</vt:lpstr>
      <vt:lpstr>Работы детей</vt:lpstr>
      <vt:lpstr>Игра по ФЭМП  «Соберём урожай».</vt:lpstr>
      <vt:lpstr>Слайд 19</vt:lpstr>
      <vt:lpstr>Выставка «весна – красна»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Юра</cp:lastModifiedBy>
  <cp:revision>118</cp:revision>
  <dcterms:created xsi:type="dcterms:W3CDTF">2014-10-07T16:05:54Z</dcterms:created>
  <dcterms:modified xsi:type="dcterms:W3CDTF">2019-06-12T13:26:48Z</dcterms:modified>
</cp:coreProperties>
</file>