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9" r:id="rId2"/>
    <p:sldId id="265" r:id="rId3"/>
    <p:sldId id="261" r:id="rId4"/>
    <p:sldId id="276" r:id="rId5"/>
    <p:sldId id="262" r:id="rId6"/>
    <p:sldId id="272" r:id="rId7"/>
    <p:sldId id="267" r:id="rId8"/>
    <p:sldId id="264" r:id="rId9"/>
    <p:sldId id="268" r:id="rId10"/>
    <p:sldId id="263" r:id="rId11"/>
    <p:sldId id="266" r:id="rId12"/>
    <p:sldId id="269" r:id="rId13"/>
    <p:sldId id="274" r:id="rId14"/>
    <p:sldId id="277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FF"/>
    <a:srgbClr val="004C2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912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E087FA-AF8A-4018-AFCF-B46328525E14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69D4D-5914-471F-8AE2-8C9A52FC97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280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69D4D-5914-471F-8AE2-8C9A52FC977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69D4D-5914-471F-8AE2-8C9A52FC977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EBE6-D92E-413C-AA26-1298B3E31C83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05E1C-E259-4833-A798-C2C31C658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EBE6-D92E-413C-AA26-1298B3E31C83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05E1C-E259-4833-A798-C2C31C658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EBE6-D92E-413C-AA26-1298B3E31C83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05E1C-E259-4833-A798-C2C31C658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EBE6-D92E-413C-AA26-1298B3E31C83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05E1C-E259-4833-A798-C2C31C658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EBE6-D92E-413C-AA26-1298B3E31C83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05E1C-E259-4833-A798-C2C31C658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EBE6-D92E-413C-AA26-1298B3E31C83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05E1C-E259-4833-A798-C2C31C658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EBE6-D92E-413C-AA26-1298B3E31C83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05E1C-E259-4833-A798-C2C31C658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EBE6-D92E-413C-AA26-1298B3E31C83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05E1C-E259-4833-A798-C2C31C658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EBE6-D92E-413C-AA26-1298B3E31C83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05E1C-E259-4833-A798-C2C31C65875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Picture 4" descr="http://www.ccfeastwood.org/blog/wp-content/uploads/2013/05/blue-sky-background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EBE6-D92E-413C-AA26-1298B3E31C83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05E1C-E259-4833-A798-C2C31C658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EBE6-D92E-413C-AA26-1298B3E31C83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05E1C-E259-4833-A798-C2C31C658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9EBE6-D92E-413C-AA26-1298B3E31C83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05E1C-E259-4833-A798-C2C31C658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4;&#1077;&#1085;&#1095;&#1080;&#1082;\Desktop\Documents\&#1086;&#1073;&#1097;&#1080;&#1077;%20&#1076;&#1086;&#1082;&#1091;&#1084;&#1077;&#1085;&#1090;&#1099;\&#1084;&#1086;&#1080;%20&#1082;&#1086;&#1085;&#1082;&#1091;&#1088;&#1089;&#1099;\&#1084;&#1086;&#1080;%20&#1082;&#1086;&#1085;&#1082;&#1091;&#1088;&#1089;&#1099;\&#1084;&#1091;&#1083;&#1100;&#1090;&#1080;&#1084;&#1077;&#1076;&#1080;&#1081;&#1085;&#1072;&#1103;%20&#1074;&#1080;&#1082;&#1090;&#1086;&#1088;&#1080;&#1085;&#1072;%20&#1086;%20&#1043;&#1072;&#1075;&#1072;&#1088;&#1080;&#1085;&#1077;\&#1070;&#1088;&#1080;&#1081;_&#1043;&#1091;&#1083;&#1103;&#1077;&#1074;_-_&#1047;&#1085;&#1072;&#1077;&#1090;&#1077;,_&#1082;&#1072;&#1082;&#1080;&#1084;_&#1086;&#1085;_&#1087;&#1072;&#1088;&#1085;&#1077;&#1084;_&#1073;&#1099;&#1083;_(-).mp3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Юрий_Гуляев_-_Знаете,_каким_он_парнем_был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857356" y="4286256"/>
            <a:ext cx="304800" cy="304800"/>
          </a:xfrm>
          <a:prstGeom prst="rect">
            <a:avLst/>
          </a:prstGeom>
        </p:spPr>
      </p:pic>
      <p:pic>
        <p:nvPicPr>
          <p:cNvPr id="2050" name="Picture 2" descr="Жизнь в путешестви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285728"/>
            <a:ext cx="6215106" cy="4199780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827584" y="3861048"/>
            <a:ext cx="7429552" cy="769441"/>
          </a:xfrm>
          <a:prstGeom prst="rect">
            <a:avLst/>
          </a:prstGeom>
          <a:solidFill>
            <a:srgbClr val="66FFFF"/>
          </a:solidFill>
          <a:ln w="76200">
            <a:solidFill>
              <a:srgbClr val="66FFFF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Полёт Ю. Гагарина в космос»</a:t>
            </a:r>
            <a:r>
              <a:rPr lang="ru-RU" sz="44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cap="none" spc="0" dirty="0">
              <a:ln w="1905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0" y="5072074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       </a:t>
            </a:r>
            <a:r>
              <a:rPr lang="ru-RU" sz="3200" b="1" dirty="0" smtClean="0">
                <a:solidFill>
                  <a:schemeClr val="tx1"/>
                </a:solidFill>
              </a:rPr>
              <a:t>Полёт </a:t>
            </a:r>
            <a:r>
              <a:rPr lang="ru-RU" sz="3200" b="1" dirty="0">
                <a:solidFill>
                  <a:schemeClr val="tx1"/>
                </a:solidFill>
              </a:rPr>
              <a:t>по орбите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0" y="5929330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>Посадка</a:t>
            </a:r>
            <a:r>
              <a:rPr lang="ru-RU" sz="2400" b="1" dirty="0"/>
              <a:t> </a:t>
            </a:r>
            <a:r>
              <a:rPr lang="ru-RU" sz="2400" b="1" dirty="0" smtClean="0"/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714876" y="5072074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>Взлёт</a:t>
            </a: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714876" y="5929330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Поломка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3071813"/>
            <a:ext cx="9144000" cy="1643062"/>
          </a:xfrm>
          <a:prstGeom prst="roundRect">
            <a:avLst/>
          </a:prstGeom>
          <a:solidFill>
            <a:srgbClr val="66FF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3200" b="1" dirty="0">
                <a:solidFill>
                  <a:schemeClr val="tx1"/>
                </a:solidFill>
              </a:rPr>
              <a:t>Какая часть полёта более всего беспокоила конструкторов?</a:t>
            </a:r>
            <a:endParaRPr lang="ru-RU" sz="3200" kern="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715125" y="357166"/>
            <a:ext cx="2428875" cy="1000125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10000"/>
                  </a:schemeClr>
                </a:solidFill>
              </a:rPr>
              <a:t>10 баллов</a:t>
            </a:r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785938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1857375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6215063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2" name="Прямоугольник 15"/>
          <p:cNvSpPr>
            <a:spLocks noChangeArrowheads="1"/>
          </p:cNvSpPr>
          <p:nvPr/>
        </p:nvSpPr>
        <p:spPr bwMode="auto">
          <a:xfrm>
            <a:off x="6000750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5000636"/>
            <a:ext cx="1018228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0" y="5857892"/>
            <a:ext cx="132590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857752" y="5072074"/>
            <a:ext cx="121444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857752" y="5857892"/>
            <a:ext cx="121444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Д.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572500" y="6429375"/>
            <a:ext cx="571500" cy="428625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6" name="Picture 2" descr="http://im0-tub-ru.yandex.net/i?id=c0ea0f46e5b6ca44757d5a94450d5dca-10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85728"/>
            <a:ext cx="4071959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0" y="5072074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     Павел </a:t>
            </a:r>
            <a:r>
              <a:rPr lang="ru-RU" sz="3200" b="1" dirty="0">
                <a:solidFill>
                  <a:schemeClr val="tx1"/>
                </a:solidFill>
              </a:rPr>
              <a:t>Попович</a:t>
            </a:r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0" y="5929330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      </a:t>
            </a:r>
            <a:r>
              <a:rPr lang="ru-RU" sz="3200" b="1" dirty="0" err="1" smtClean="0">
                <a:solidFill>
                  <a:schemeClr val="tx1"/>
                </a:solidFill>
              </a:rPr>
              <a:t>Андриян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>
                <a:solidFill>
                  <a:schemeClr val="tx1"/>
                </a:solidFill>
              </a:rPr>
              <a:t>Николаев</a:t>
            </a: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714876" y="5072074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533400" indent="-533400">
              <a:buClr>
                <a:schemeClr val="tx1"/>
              </a:buClr>
            </a:pPr>
            <a:r>
              <a:rPr lang="ru-RU" sz="2800" b="1" dirty="0" smtClean="0">
                <a:solidFill>
                  <a:schemeClr val="tx1"/>
                </a:solidFill>
                <a:effectLst/>
              </a:rPr>
              <a:t>         Валерий Быковский</a:t>
            </a:r>
            <a:endParaRPr lang="ru-RU" sz="28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714876" y="5929330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   Герман </a:t>
            </a:r>
            <a:r>
              <a:rPr lang="ru-RU" sz="3200" b="1" dirty="0">
                <a:solidFill>
                  <a:schemeClr val="tx1"/>
                </a:solidFill>
              </a:rPr>
              <a:t>Титов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3071813"/>
            <a:ext cx="9144000" cy="1643062"/>
          </a:xfrm>
          <a:prstGeom prst="roundRect">
            <a:avLst/>
          </a:prstGeom>
          <a:solidFill>
            <a:srgbClr val="66FF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3200" b="1" dirty="0">
                <a:solidFill>
                  <a:schemeClr val="tx1"/>
                </a:solidFill>
              </a:rPr>
              <a:t>Кто был дублёром Гагарина?</a:t>
            </a:r>
            <a:endParaRPr lang="ru-RU" sz="3200" kern="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715125" y="357166"/>
            <a:ext cx="2428875" cy="1000125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10000"/>
                  </a:schemeClr>
                </a:solidFill>
              </a:rPr>
              <a:t>2</a:t>
            </a: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</a:rPr>
              <a:t>0 </a:t>
            </a:r>
            <a:r>
              <a:rPr lang="ru-RU" b="1" dirty="0">
                <a:solidFill>
                  <a:schemeClr val="accent4">
                    <a:lumMod val="10000"/>
                  </a:schemeClr>
                </a:solidFill>
              </a:rPr>
              <a:t>баллов</a:t>
            </a:r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785938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1857375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6215063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2" name="Прямоугольник 15"/>
          <p:cNvSpPr>
            <a:spLocks noChangeArrowheads="1"/>
          </p:cNvSpPr>
          <p:nvPr/>
        </p:nvSpPr>
        <p:spPr bwMode="auto">
          <a:xfrm>
            <a:off x="6000750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5000636"/>
            <a:ext cx="137538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0" y="5857892"/>
            <a:ext cx="114297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857752" y="5000636"/>
            <a:ext cx="797013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000628" y="5857892"/>
            <a:ext cx="86273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Д.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572500" y="6429375"/>
            <a:ext cx="571500" cy="428625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170" name="Picture 2" descr="http://lemur59.ru/sites/default/files/images/e17539b91a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60648"/>
            <a:ext cx="3888432" cy="2793191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66"/>
                                      </p:to>
                                    </p:animClr>
                                    <p:set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0" y="5072074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Орел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0" y="5929330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Сокол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714876" y="5072074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Кедр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714876" y="5929330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Сосна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3071813"/>
            <a:ext cx="9144000" cy="1643062"/>
          </a:xfrm>
          <a:prstGeom prst="roundRect">
            <a:avLst/>
          </a:prstGeom>
          <a:solidFill>
            <a:srgbClr val="66FF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Какой позывной был у первого космонавта Юрия Гагарина ?</a:t>
            </a:r>
            <a:endParaRPr lang="ru-RU" sz="3200" kern="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715125" y="357166"/>
            <a:ext cx="2428875" cy="1000125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10000"/>
                  </a:schemeClr>
                </a:solidFill>
              </a:rPr>
              <a:t>10 баллов</a:t>
            </a:r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785938" y="5000636"/>
            <a:ext cx="714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1857375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6215063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2" name="Прямоугольник 15"/>
          <p:cNvSpPr>
            <a:spLocks noChangeArrowheads="1"/>
          </p:cNvSpPr>
          <p:nvPr/>
        </p:nvSpPr>
        <p:spPr bwMode="auto">
          <a:xfrm>
            <a:off x="6000750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5000636"/>
            <a:ext cx="1018228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5857892"/>
            <a:ext cx="82586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72066" y="5072074"/>
            <a:ext cx="797013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000628" y="5857892"/>
            <a:ext cx="107157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Д.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572500" y="6429375"/>
            <a:ext cx="571500" cy="428625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357554" y="17144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8194" name="Picture 2" descr="К 50-ЛЕТИЮ ПОЛЕТА ЮРИЯ ГАГАРИНА Граждане СССР Группы Мой Ми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14280"/>
            <a:ext cx="3401044" cy="278267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0" y="5072074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0" y="5929330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714876" y="5072074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714876" y="5929330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3071813"/>
            <a:ext cx="9144000" cy="1643062"/>
          </a:xfrm>
          <a:prstGeom prst="roundRect">
            <a:avLst/>
          </a:prstGeom>
          <a:solidFill>
            <a:srgbClr val="66FF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3200" b="1" dirty="0" smtClean="0"/>
              <a:t> </a:t>
            </a:r>
            <a:endParaRPr lang="ru-RU" sz="3200" kern="0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715125" y="357166"/>
            <a:ext cx="2428875" cy="1000125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10000"/>
                  </a:schemeClr>
                </a:solidFill>
              </a:rPr>
              <a:t>2</a:t>
            </a: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</a:rPr>
              <a:t>0 </a:t>
            </a:r>
            <a:r>
              <a:rPr lang="ru-RU" b="1" dirty="0">
                <a:solidFill>
                  <a:schemeClr val="accent4">
                    <a:lumMod val="10000"/>
                  </a:schemeClr>
                </a:solidFill>
              </a:rPr>
              <a:t>баллов</a:t>
            </a:r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785938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1857375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6215063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2" name="Прямоугольник 15"/>
          <p:cNvSpPr>
            <a:spLocks noChangeArrowheads="1"/>
          </p:cNvSpPr>
          <p:nvPr/>
        </p:nvSpPr>
        <p:spPr bwMode="auto">
          <a:xfrm>
            <a:off x="6000750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5000636"/>
            <a:ext cx="14468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0" y="5857892"/>
            <a:ext cx="150016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857752" y="5072074"/>
            <a:ext cx="128588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786314" y="5857892"/>
            <a:ext cx="128588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Д.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572500" y="6429375"/>
            <a:ext cx="571500" cy="428625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285852" y="3357562"/>
            <a:ext cx="713966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Какова максимальная высота была </a:t>
            </a:r>
            <a:r>
              <a:rPr lang="ru-RU" sz="3200" b="1" cap="none" spc="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гагаринского</a:t>
            </a:r>
            <a:r>
              <a:rPr lang="ru-RU" sz="32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полёта</a:t>
            </a:r>
            <a:r>
              <a:rPr lang="ru-RU" sz="3200" b="1" dirty="0" smtClean="0"/>
              <a:t> ?</a:t>
            </a:r>
            <a:endParaRPr lang="ru-RU" sz="32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643042" y="5143512"/>
            <a:ext cx="11673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327км</a:t>
            </a:r>
            <a:endParaRPr lang="ru-RU" sz="28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215074" y="6000768"/>
            <a:ext cx="11673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r>
              <a:rPr lang="ru-RU" sz="28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27км</a:t>
            </a:r>
            <a:endParaRPr lang="ru-RU" sz="28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85918" y="5929330"/>
            <a:ext cx="11673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r>
              <a:rPr lang="ru-RU" sz="28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27км</a:t>
            </a:r>
            <a:endParaRPr lang="ru-RU" sz="28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15074" y="5214950"/>
            <a:ext cx="11673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r>
              <a:rPr lang="ru-RU" sz="28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27км</a:t>
            </a:r>
            <a:endParaRPr lang="ru-RU" sz="28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6" name="Picture 2" descr="Россия на время становится монополистом в космосе / &quot;КОРЕШо.к.&quot; - Ежедневная интернет газета молодежи и студентов КМ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85728"/>
            <a:ext cx="3651244" cy="2708269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0" y="5072074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0" y="5929330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714876" y="5072074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714876" y="5929330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3071813"/>
            <a:ext cx="9144000" cy="1643062"/>
          </a:xfrm>
          <a:prstGeom prst="roundRect">
            <a:avLst/>
          </a:prstGeom>
          <a:solidFill>
            <a:srgbClr val="66FFFF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3200" b="1" dirty="0" smtClean="0"/>
              <a:t> </a:t>
            </a:r>
            <a:endParaRPr lang="ru-RU" sz="3200" kern="0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715125" y="357166"/>
            <a:ext cx="2428875" cy="1000125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10000"/>
                  </a:schemeClr>
                </a:solidFill>
              </a:rPr>
              <a:t>10 баллов</a:t>
            </a:r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785938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1857375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6215063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2" name="Прямоугольник 15"/>
          <p:cNvSpPr>
            <a:spLocks noChangeArrowheads="1"/>
          </p:cNvSpPr>
          <p:nvPr/>
        </p:nvSpPr>
        <p:spPr bwMode="auto">
          <a:xfrm>
            <a:off x="6000750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5000636"/>
            <a:ext cx="121441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0" y="5929330"/>
            <a:ext cx="114297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5072074"/>
            <a:ext cx="114300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857752" y="5857892"/>
            <a:ext cx="100561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Д.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572500" y="6429375"/>
            <a:ext cx="571500" cy="428625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3286124"/>
            <a:ext cx="878684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приземлился Ю.Гагарин после завершения космического полёта</a:t>
            </a:r>
            <a:r>
              <a:rPr lang="ru-RU" sz="4000" b="1" dirty="0" smtClean="0"/>
              <a:t> ?</a:t>
            </a:r>
            <a:endParaRPr lang="ru-RU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285852" y="5072074"/>
            <a:ext cx="227267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парашюте</a:t>
            </a:r>
            <a:endParaRPr lang="ru-RU" sz="28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572132" y="6072206"/>
            <a:ext cx="330699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специальной капсуле</a:t>
            </a:r>
            <a:endParaRPr lang="ru-RU" sz="2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429256" y="5214950"/>
            <a:ext cx="337669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посадочном аппарате</a:t>
            </a:r>
            <a:endParaRPr lang="ru-RU" sz="2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99592" y="6000768"/>
            <a:ext cx="312033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По-самолётному</a:t>
            </a:r>
            <a:endParaRPr lang="ru-RU" sz="28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Денчик\Desktop\спускаемый-аппарат-ю-гагари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57166"/>
            <a:ext cx="4306230" cy="256862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4.mylove.ru/9_1bs5MzsY13ch7iK.jpg"/>
          <p:cNvPicPr>
            <a:picLocks noChangeAspect="1" noChangeArrowheads="1"/>
          </p:cNvPicPr>
          <p:nvPr/>
        </p:nvPicPr>
        <p:blipFill>
          <a:blip r:embed="rId2" cstate="print"/>
          <a:srcRect t="22370"/>
          <a:stretch>
            <a:fillRect/>
          </a:stretch>
        </p:blipFill>
        <p:spPr bwMode="auto">
          <a:xfrm>
            <a:off x="2915816" y="0"/>
            <a:ext cx="2826693" cy="2987274"/>
          </a:xfrm>
          <a:prstGeom prst="rect">
            <a:avLst/>
          </a:prstGeom>
          <a:noFill/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0" y="5072074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0" y="5929330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714876" y="5072074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714876" y="5929330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3071813"/>
            <a:ext cx="9144000" cy="1643062"/>
          </a:xfrm>
          <a:prstGeom prst="roundRect">
            <a:avLst/>
          </a:prstGeom>
          <a:solidFill>
            <a:srgbClr val="66FF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3200" b="1" dirty="0" smtClean="0"/>
              <a:t> </a:t>
            </a:r>
            <a:endParaRPr lang="ru-RU" sz="3200" kern="0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715125" y="357166"/>
            <a:ext cx="2428875" cy="1000125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10000"/>
                  </a:schemeClr>
                </a:solidFill>
              </a:rPr>
              <a:t>10 баллов</a:t>
            </a:r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785938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1857375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6215063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2" name="Прямоугольник 15"/>
          <p:cNvSpPr>
            <a:spLocks noChangeArrowheads="1"/>
          </p:cNvSpPr>
          <p:nvPr/>
        </p:nvSpPr>
        <p:spPr bwMode="auto">
          <a:xfrm>
            <a:off x="6000750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5000636"/>
            <a:ext cx="1018228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5857892"/>
            <a:ext cx="82586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5072074"/>
            <a:ext cx="85725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000628" y="5857892"/>
            <a:ext cx="86273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Д.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572500" y="6429375"/>
            <a:ext cx="571500" cy="428625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142976" y="3357562"/>
            <a:ext cx="668952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сказал Ю.Гагарин при старте</a:t>
            </a:r>
          </a:p>
          <a:p>
            <a:pPr algn="ctr"/>
            <a:r>
              <a:rPr lang="ru-RU" sz="36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своего корабля</a:t>
            </a:r>
            <a:r>
              <a:rPr lang="ru-RU" sz="3600" b="1" dirty="0" smtClean="0"/>
              <a:t> ?</a:t>
            </a:r>
            <a:endParaRPr lang="ru-RU" sz="36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285852" y="4929198"/>
            <a:ext cx="28592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 свидания! 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28728" y="5715016"/>
            <a:ext cx="19704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r>
              <a:rPr lang="ru-RU" sz="32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злетаю!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72198" y="5643578"/>
            <a:ext cx="20717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Погнали!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072198" y="4929198"/>
            <a:ext cx="19944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Поехали!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 advClick="0"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0" y="5072074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   </a:t>
            </a:r>
            <a:r>
              <a:rPr lang="ru-RU" sz="2800" b="1" dirty="0" smtClean="0">
                <a:solidFill>
                  <a:schemeClr val="tx1"/>
                </a:solidFill>
              </a:rPr>
              <a:t>12 апреля 1962 года</a:t>
            </a:r>
            <a:r>
              <a:rPr lang="ru-RU" sz="3600" dirty="0" smtClean="0"/>
              <a:t>.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0" y="5929330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12 декабря1951 года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714876" y="5072074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12 апреля 1961 года</a:t>
            </a:r>
            <a:r>
              <a:rPr lang="ru-RU" sz="3200" dirty="0" smtClean="0"/>
              <a:t>.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714876" y="5929330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        9 мая 1945 года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3071813"/>
            <a:ext cx="9144000" cy="1643062"/>
          </a:xfrm>
          <a:prstGeom prst="roundRect">
            <a:avLst/>
          </a:prstGeom>
          <a:solidFill>
            <a:srgbClr val="66FF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3200" b="1" dirty="0">
                <a:solidFill>
                  <a:schemeClr val="tx1"/>
                </a:solidFill>
              </a:rPr>
              <a:t>Когда состоялся исторический старт корабля «Восток» с первым космонавтом Юрием Алексеевичем Гагариным на борту?</a:t>
            </a:r>
            <a:endParaRPr lang="ru-RU" sz="3200" kern="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715125" y="357166"/>
            <a:ext cx="2428875" cy="1000125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10000"/>
                  </a:schemeClr>
                </a:solidFill>
              </a:rPr>
              <a:t>10 баллов</a:t>
            </a:r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785938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1857375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6215063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2" name="Прямоугольник 15"/>
          <p:cNvSpPr>
            <a:spLocks noChangeArrowheads="1"/>
          </p:cNvSpPr>
          <p:nvPr/>
        </p:nvSpPr>
        <p:spPr bwMode="auto">
          <a:xfrm>
            <a:off x="6000750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5000636"/>
            <a:ext cx="1018228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0" y="5929330"/>
            <a:ext cx="10001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857752" y="5000636"/>
            <a:ext cx="797013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000628" y="5786454"/>
            <a:ext cx="86273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Д.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572500" y="6429375"/>
            <a:ext cx="571500" cy="428625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9218" name="Picture 2" descr="http://im1-tub-ru.yandex.net/i?id=f94fa4303799b84eb2468d53e543508a-55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60648"/>
            <a:ext cx="4572032" cy="2736304"/>
          </a:xfrm>
          <a:prstGeom prst="rect">
            <a:avLst/>
          </a:prstGeom>
          <a:noFill/>
        </p:spPr>
      </p:pic>
      <p:sp>
        <p:nvSpPr>
          <p:cNvPr id="18" name="Прямоугольник с двумя вырезанными противолежащими углами 17"/>
          <p:cNvSpPr/>
          <p:nvPr/>
        </p:nvSpPr>
        <p:spPr>
          <a:xfrm>
            <a:off x="-2484784" y="2924944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noFill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/>
              <a:t>.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0" y="5072074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«Восход»</a:t>
            </a:r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0" y="5929330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«Веста»</a:t>
            </a: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714876" y="5072074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«Восток»</a:t>
            </a: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714876" y="5929330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«Союз»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3071813"/>
            <a:ext cx="9144000" cy="1643062"/>
          </a:xfrm>
          <a:prstGeom prst="roundRect">
            <a:avLst/>
          </a:prstGeom>
          <a:solidFill>
            <a:srgbClr val="66FF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3200" b="1" dirty="0">
                <a:solidFill>
                  <a:schemeClr val="tx1"/>
                </a:solidFill>
              </a:rPr>
              <a:t>Какое название имела ракета-носитель, которая должна была впервые в истории человечества вывести в космос корабль с человеком на борту?</a:t>
            </a:r>
            <a:endParaRPr lang="ru-RU" sz="3200" kern="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715125" y="357166"/>
            <a:ext cx="2428875" cy="1000125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10000"/>
                  </a:schemeClr>
                </a:solidFill>
              </a:rPr>
              <a:t>10 баллов</a:t>
            </a:r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785938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1857375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6215063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2" name="Прямоугольник 15"/>
          <p:cNvSpPr>
            <a:spLocks noChangeArrowheads="1"/>
          </p:cNvSpPr>
          <p:nvPr/>
        </p:nvSpPr>
        <p:spPr bwMode="auto">
          <a:xfrm>
            <a:off x="6000750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5000636"/>
            <a:ext cx="414340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5857892"/>
            <a:ext cx="104018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857752" y="5072074"/>
            <a:ext cx="101132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000628" y="5857892"/>
            <a:ext cx="86273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Д.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572500" y="6429375"/>
            <a:ext cx="571500" cy="428625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331640" y="260648"/>
            <a:ext cx="5214974" cy="2571768"/>
          </a:xfrm>
          <a:prstGeom prst="rect">
            <a:avLst/>
          </a:prstGeom>
        </p:spPr>
      </p:pic>
    </p:spTree>
  </p:cSld>
  <p:clrMapOvr>
    <a:masterClrMapping/>
  </p:clrMapOvr>
  <p:transition spd="med" advClick="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0" y="5072074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0" y="5929330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714876" y="5072074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714876" y="5929330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3071813"/>
            <a:ext cx="9144000" cy="1643062"/>
          </a:xfrm>
          <a:prstGeom prst="roundRect">
            <a:avLst/>
          </a:prstGeom>
          <a:solidFill>
            <a:srgbClr val="66FF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3200" b="1" dirty="0" smtClean="0"/>
              <a:t> </a:t>
            </a:r>
            <a:endParaRPr lang="ru-RU" sz="3200" kern="0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715125" y="357166"/>
            <a:ext cx="2428875" cy="1000125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10000"/>
                  </a:schemeClr>
                </a:solidFill>
              </a:rPr>
              <a:t>10 баллов</a:t>
            </a:r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785938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1857375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6215063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2" name="Прямоугольник 15"/>
          <p:cNvSpPr>
            <a:spLocks noChangeArrowheads="1"/>
          </p:cNvSpPr>
          <p:nvPr/>
        </p:nvSpPr>
        <p:spPr bwMode="auto">
          <a:xfrm>
            <a:off x="6000750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5000636"/>
            <a:ext cx="1018228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5857892"/>
            <a:ext cx="82586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857752" y="5072074"/>
            <a:ext cx="101132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000628" y="5857892"/>
            <a:ext cx="86273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Д.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572500" y="6429375"/>
            <a:ext cx="571500" cy="428625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285852" y="3357562"/>
            <a:ext cx="721110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Сколько ступеней имела ракета-носитель «Восток»</a:t>
            </a:r>
            <a:r>
              <a:rPr lang="ru-RU" sz="3200" b="1" dirty="0" smtClean="0"/>
              <a:t> ?</a:t>
            </a:r>
            <a:endParaRPr lang="ru-RU" sz="32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357290" y="5143512"/>
            <a:ext cx="209704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Две ступени</a:t>
            </a:r>
            <a:endParaRPr lang="ru-RU" sz="28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929322" y="6072206"/>
            <a:ext cx="221887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Пять ступени</a:t>
            </a:r>
            <a:endParaRPr lang="ru-RU" sz="28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00760" y="5214950"/>
            <a:ext cx="26491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Четыре ступени</a:t>
            </a:r>
            <a:endParaRPr lang="ru-RU" sz="28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428728" y="6000768"/>
            <a:ext cx="204767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Три ступени</a:t>
            </a:r>
            <a:endParaRPr lang="ru-RU" sz="28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4818" name="Picture 2" descr="http://im2-tub-ru.yandex.net/i?id=789d7d76d20d6a2292c1551c41d5eada-24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23433"/>
            <a:ext cx="4449676" cy="266980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bestwatch.ru/news/img/cosmos/pic226.jpg"/>
          <p:cNvPicPr>
            <a:picLocks noChangeAspect="1" noChangeArrowheads="1"/>
          </p:cNvPicPr>
          <p:nvPr/>
        </p:nvPicPr>
        <p:blipFill>
          <a:blip r:embed="rId3" cstate="print"/>
          <a:srcRect l="7560" t="4414" r="14951"/>
          <a:stretch>
            <a:fillRect/>
          </a:stretch>
        </p:blipFill>
        <p:spPr bwMode="auto">
          <a:xfrm>
            <a:off x="2768588" y="0"/>
            <a:ext cx="2952328" cy="3641812"/>
          </a:xfrm>
          <a:prstGeom prst="rect">
            <a:avLst/>
          </a:prstGeom>
          <a:noFill/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0" y="5072074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/>
              <a:t>      </a:t>
            </a:r>
            <a:r>
              <a:rPr lang="ru-RU" sz="2800" b="1" dirty="0" smtClean="0">
                <a:solidFill>
                  <a:schemeClr val="tx1"/>
                </a:solidFill>
              </a:rPr>
              <a:t>06 </a:t>
            </a:r>
            <a:r>
              <a:rPr lang="ru-RU" sz="2800" b="1" dirty="0">
                <a:solidFill>
                  <a:schemeClr val="tx1"/>
                </a:solidFill>
              </a:rPr>
              <a:t>часов 00 минут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0" y="5929330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      </a:t>
            </a:r>
            <a:r>
              <a:rPr lang="ru-RU" sz="2800" b="1" dirty="0" smtClean="0">
                <a:solidFill>
                  <a:schemeClr val="tx1"/>
                </a:solidFill>
              </a:rPr>
              <a:t>09 </a:t>
            </a:r>
            <a:r>
              <a:rPr lang="ru-RU" sz="2800" b="1" dirty="0">
                <a:solidFill>
                  <a:schemeClr val="tx1"/>
                </a:solidFill>
              </a:rPr>
              <a:t>часов 7 минут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714876" y="5072074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     12 </a:t>
            </a:r>
            <a:r>
              <a:rPr lang="ru-RU" sz="2800" b="1" dirty="0">
                <a:solidFill>
                  <a:schemeClr val="tx1"/>
                </a:solidFill>
              </a:rPr>
              <a:t>часов 00 минут</a:t>
            </a: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714876" y="5929330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       </a:t>
            </a:r>
            <a:r>
              <a:rPr lang="ru-RU" sz="2800" b="1" dirty="0" smtClean="0">
                <a:solidFill>
                  <a:schemeClr val="tx1"/>
                </a:solidFill>
              </a:rPr>
              <a:t>18 часов 23 минуты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3071813"/>
            <a:ext cx="8572560" cy="1643062"/>
          </a:xfrm>
          <a:prstGeom prst="roundRect">
            <a:avLst/>
          </a:prstGeom>
          <a:solidFill>
            <a:srgbClr val="66FF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3200" b="1" dirty="0">
                <a:solidFill>
                  <a:schemeClr val="tx1"/>
                </a:solidFill>
              </a:rPr>
              <a:t>Сколько времени было на </a:t>
            </a:r>
            <a:r>
              <a:rPr lang="ru-RU" sz="3200" b="1" dirty="0" smtClean="0">
                <a:solidFill>
                  <a:schemeClr val="tx1"/>
                </a:solidFill>
              </a:rPr>
              <a:t>часах (московское время), </a:t>
            </a:r>
            <a:r>
              <a:rPr lang="ru-RU" sz="3200" b="1" dirty="0">
                <a:solidFill>
                  <a:schemeClr val="tx1"/>
                </a:solidFill>
              </a:rPr>
              <a:t>когда включился двигатель ракеты на старте?</a:t>
            </a:r>
            <a:endParaRPr lang="ru-RU" sz="3200" kern="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715125" y="357166"/>
            <a:ext cx="2428875" cy="1000125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10000"/>
                  </a:schemeClr>
                </a:solidFill>
              </a:rPr>
              <a:t>2</a:t>
            </a: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</a:rPr>
              <a:t>0 </a:t>
            </a:r>
            <a:r>
              <a:rPr lang="ru-RU" b="1" dirty="0">
                <a:solidFill>
                  <a:schemeClr val="accent4">
                    <a:lumMod val="10000"/>
                  </a:schemeClr>
                </a:solidFill>
              </a:rPr>
              <a:t>баллов</a:t>
            </a:r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785938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1857375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6215063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2" name="Прямоугольник 15"/>
          <p:cNvSpPr>
            <a:spLocks noChangeArrowheads="1"/>
          </p:cNvSpPr>
          <p:nvPr/>
        </p:nvSpPr>
        <p:spPr bwMode="auto">
          <a:xfrm>
            <a:off x="6000750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5000636"/>
            <a:ext cx="1018228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57159" y="5929330"/>
            <a:ext cx="78581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В.</a:t>
            </a:r>
            <a:endParaRPr lang="ru-RU" sz="4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857752" y="5072074"/>
            <a:ext cx="101132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9190" y="5929331"/>
            <a:ext cx="86273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Д.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572500" y="6429375"/>
            <a:ext cx="571500" cy="428625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 advClick="0"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66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0" y="5072074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474км</a:t>
            </a:r>
            <a:r>
              <a:rPr lang="en-US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/</a:t>
            </a:r>
            <a: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0" y="5929330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7,9 км</a:t>
            </a:r>
            <a:r>
              <a:rPr lang="en-US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/</a:t>
            </a:r>
            <a: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714876" y="5072074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714876" y="5929330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12422 км</a:t>
            </a:r>
            <a:r>
              <a:rPr lang="en-US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/</a:t>
            </a:r>
            <a: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3071813"/>
            <a:ext cx="8496944" cy="1643062"/>
          </a:xfrm>
          <a:prstGeom prst="roundRect">
            <a:avLst/>
          </a:prstGeom>
          <a:solidFill>
            <a:srgbClr val="66FF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3200" b="1" dirty="0" smtClean="0"/>
              <a:t> </a:t>
            </a:r>
            <a:endParaRPr lang="ru-RU" sz="3200" kern="0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715125" y="357166"/>
            <a:ext cx="2428875" cy="1000125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10000"/>
                  </a:schemeClr>
                </a:solidFill>
              </a:rPr>
              <a:t>2</a:t>
            </a: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</a:rPr>
              <a:t>0 </a:t>
            </a:r>
            <a:r>
              <a:rPr lang="ru-RU" b="1" dirty="0">
                <a:solidFill>
                  <a:schemeClr val="accent4">
                    <a:lumMod val="10000"/>
                  </a:schemeClr>
                </a:solidFill>
              </a:rPr>
              <a:t>баллов</a:t>
            </a:r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785938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1857375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6215063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2" name="Прямоугольник 15"/>
          <p:cNvSpPr>
            <a:spLocks noChangeArrowheads="1"/>
          </p:cNvSpPr>
          <p:nvPr/>
        </p:nvSpPr>
        <p:spPr bwMode="auto">
          <a:xfrm>
            <a:off x="6000750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5000636"/>
            <a:ext cx="1018228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5857892"/>
            <a:ext cx="82586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5072074"/>
            <a:ext cx="93988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000628" y="5857892"/>
            <a:ext cx="86273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Д.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572500" y="6429375"/>
            <a:ext cx="571500" cy="428625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357158" y="3429000"/>
            <a:ext cx="84296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Какую максимальную скорость  развивала ракета, выводившая Ю.Гагарина в космос ?</a:t>
            </a: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929322" y="5143512"/>
            <a:ext cx="194316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28260 км</a:t>
            </a:r>
            <a:r>
              <a:rPr lang="en-US" sz="28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/</a:t>
            </a:r>
            <a:r>
              <a:rPr lang="ru-RU" sz="28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28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2" name="Picture 4" descr="http://im2-tub-ru.yandex.net/i?id=b72913ad5343d3ea66a4b33b269a90c5-119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60648"/>
            <a:ext cx="4663420" cy="273630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0" y="5072074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 Плесецк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0" y="5929330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533400" lvl="0" indent="-533400">
              <a:spcBef>
                <a:spcPct val="20000"/>
              </a:spcBef>
              <a:buClr>
                <a:schemeClr val="tx1"/>
              </a:buClr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          Мыс Канаверал</a:t>
            </a: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714876" y="5072074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533400" lvl="0" indent="-533400">
              <a:spcBef>
                <a:spcPct val="20000"/>
              </a:spcBef>
              <a:buClr>
                <a:schemeClr val="tx1"/>
              </a:buClr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                  Байконур</a:t>
            </a: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714876" y="5929330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533400" lvl="0" indent="-533400">
              <a:spcBef>
                <a:spcPct val="20000"/>
              </a:spcBef>
              <a:buClr>
                <a:schemeClr val="tx1"/>
              </a:buClr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                  Куру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3071813"/>
            <a:ext cx="9144000" cy="1643062"/>
          </a:xfrm>
          <a:prstGeom prst="roundRect">
            <a:avLst/>
          </a:prstGeom>
          <a:solidFill>
            <a:srgbClr val="66FF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3600" b="1" dirty="0">
                <a:solidFill>
                  <a:schemeClr val="tx1"/>
                </a:solidFill>
              </a:rPr>
              <a:t>С какого космодрома полетел</a:t>
            </a:r>
            <a:br>
              <a:rPr lang="ru-RU" sz="3600" b="1" dirty="0">
                <a:solidFill>
                  <a:schemeClr val="tx1"/>
                </a:solidFill>
              </a:rPr>
            </a:br>
            <a:r>
              <a:rPr lang="ru-RU" sz="3600" b="1" dirty="0">
                <a:solidFill>
                  <a:schemeClr val="tx1"/>
                </a:solidFill>
              </a:rPr>
              <a:t> Юрий Гагарин?</a:t>
            </a:r>
            <a:endParaRPr lang="ru-RU" sz="36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715125" y="357166"/>
            <a:ext cx="2428875" cy="1000125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10000"/>
                  </a:schemeClr>
                </a:solidFill>
              </a:rPr>
              <a:t>2</a:t>
            </a: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</a:rPr>
              <a:t>0 </a:t>
            </a:r>
            <a:r>
              <a:rPr lang="ru-RU" b="1" dirty="0">
                <a:solidFill>
                  <a:schemeClr val="accent4">
                    <a:lumMod val="10000"/>
                  </a:schemeClr>
                </a:solidFill>
              </a:rPr>
              <a:t>баллов</a:t>
            </a:r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785938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1857375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6215063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2" name="Прямоугольник 15"/>
          <p:cNvSpPr>
            <a:spLocks noChangeArrowheads="1"/>
          </p:cNvSpPr>
          <p:nvPr/>
        </p:nvSpPr>
        <p:spPr bwMode="auto">
          <a:xfrm>
            <a:off x="6000750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5000636"/>
            <a:ext cx="116110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5857892"/>
            <a:ext cx="82586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628" y="5000636"/>
            <a:ext cx="115420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072066" y="5857892"/>
            <a:ext cx="114848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Д.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572500" y="6429375"/>
            <a:ext cx="571500" cy="428625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290" name="Picture 2" descr="http://fs00.infourok.ru/images/doc/315/314887/2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0"/>
            <a:ext cx="3960440" cy="297033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0" y="5072074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       1 </a:t>
            </a:r>
            <a:r>
              <a:rPr lang="ru-RU" sz="3200" b="1" dirty="0">
                <a:solidFill>
                  <a:schemeClr val="tx1"/>
                </a:solidFill>
              </a:rPr>
              <a:t>час 48 минут </a:t>
            </a:r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0" y="5929330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/>
              <a:t>          </a:t>
            </a:r>
            <a:r>
              <a:rPr lang="ru-RU" sz="3200" b="1" dirty="0" smtClean="0">
                <a:solidFill>
                  <a:schemeClr val="tx1"/>
                </a:solidFill>
              </a:rPr>
              <a:t>3 </a:t>
            </a:r>
            <a:r>
              <a:rPr lang="ru-RU" sz="3200" b="1" dirty="0">
                <a:solidFill>
                  <a:schemeClr val="tx1"/>
                </a:solidFill>
              </a:rPr>
              <a:t>часа 00 минут</a:t>
            </a: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714876" y="5072074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       5 </a:t>
            </a:r>
            <a:r>
              <a:rPr lang="ru-RU" sz="3200" b="1" dirty="0">
                <a:solidFill>
                  <a:schemeClr val="tx1"/>
                </a:solidFill>
              </a:rPr>
              <a:t>часов 53 минуты</a:t>
            </a: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714876" y="5929330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       24 часа 43 минуты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3071813"/>
            <a:ext cx="9144000" cy="1643062"/>
          </a:xfrm>
          <a:prstGeom prst="roundRect">
            <a:avLst/>
          </a:prstGeom>
          <a:solidFill>
            <a:srgbClr val="66FF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3200" b="1" dirty="0">
                <a:solidFill>
                  <a:schemeClr val="tx1"/>
                </a:solidFill>
              </a:rPr>
              <a:t>Сколько времени провёл Гагарин на околоземной орбите?</a:t>
            </a:r>
            <a:endParaRPr lang="ru-RU" sz="3200" kern="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715125" y="357166"/>
            <a:ext cx="2428875" cy="1000125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10000"/>
                  </a:schemeClr>
                </a:solidFill>
              </a:rPr>
              <a:t>10 баллов</a:t>
            </a:r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785938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1857375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6215063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2" name="Прямоугольник 15"/>
          <p:cNvSpPr>
            <a:spLocks noChangeArrowheads="1"/>
          </p:cNvSpPr>
          <p:nvPr/>
        </p:nvSpPr>
        <p:spPr bwMode="auto">
          <a:xfrm>
            <a:off x="6000750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5000636"/>
            <a:ext cx="92869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5786454"/>
            <a:ext cx="82586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5000636"/>
            <a:ext cx="797013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9190" y="5857892"/>
            <a:ext cx="86273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Д.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572500" y="6429375"/>
            <a:ext cx="571500" cy="428625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6" name="Picture 2" descr="http://goldkey.lpgzt.ru/photo/theme/26/15298/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60648"/>
            <a:ext cx="3807295" cy="279918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66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0" y="5072074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0" y="5929330"/>
            <a:ext cx="4500562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714876" y="5072074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714876" y="5929330"/>
            <a:ext cx="4429124" cy="714380"/>
          </a:xfrm>
          <a:prstGeom prst="snip2DiagRect">
            <a:avLst>
              <a:gd name="adj1" fmla="val 46632"/>
              <a:gd name="adj2" fmla="val 43263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3071813"/>
            <a:ext cx="9144000" cy="1643062"/>
          </a:xfrm>
          <a:prstGeom prst="roundRect">
            <a:avLst/>
          </a:prstGeom>
          <a:solidFill>
            <a:srgbClr val="66FF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3200" b="1" dirty="0">
                <a:solidFill>
                  <a:schemeClr val="tx1"/>
                </a:solidFill>
              </a:rPr>
              <a:t>Сколько витков совершил корабль вокруг Земли?</a:t>
            </a:r>
            <a:endParaRPr lang="ru-RU" sz="32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715125" y="357166"/>
            <a:ext cx="2428875" cy="1000125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10000"/>
                  </a:schemeClr>
                </a:solidFill>
              </a:rPr>
              <a:t>10 баллов</a:t>
            </a:r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785938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1857375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6215063" y="521493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2" name="Прямоугольник 15"/>
          <p:cNvSpPr>
            <a:spLocks noChangeArrowheads="1"/>
          </p:cNvSpPr>
          <p:nvPr/>
        </p:nvSpPr>
        <p:spPr bwMode="auto">
          <a:xfrm>
            <a:off x="6000750" y="6000750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5000636"/>
            <a:ext cx="14468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0" y="5857892"/>
            <a:ext cx="132590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5072074"/>
            <a:ext cx="93988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9190" y="5857892"/>
            <a:ext cx="9341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Д.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572500" y="6429375"/>
            <a:ext cx="571500" cy="428625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2357422" y="5143512"/>
            <a:ext cx="266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785918" y="6000768"/>
            <a:ext cx="14795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витка</a:t>
            </a:r>
            <a:endParaRPr lang="ru-RU" sz="32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215074" y="5072074"/>
            <a:ext cx="14795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витка</a:t>
            </a:r>
            <a:endParaRPr lang="ru-RU" sz="32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15074" y="6000768"/>
            <a:ext cx="14795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 витка</a:t>
            </a:r>
            <a:endParaRPr lang="ru-RU" sz="32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571604" y="5072074"/>
            <a:ext cx="15005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виток</a:t>
            </a:r>
            <a:endParaRPr lang="ru-RU" sz="32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218" name="Picture 2" descr="Ю.А. Гагарин и корабль &quot;Восток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85727"/>
            <a:ext cx="4371398" cy="2617899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529</Words>
  <Application>Microsoft Office PowerPoint</Application>
  <PresentationFormat>Экран (4:3)</PresentationFormat>
  <Paragraphs>224</Paragraphs>
  <Slides>15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Денчик</dc:creator>
  <cp:lastModifiedBy>Admin</cp:lastModifiedBy>
  <cp:revision>43</cp:revision>
  <dcterms:created xsi:type="dcterms:W3CDTF">2014-10-11T11:18:00Z</dcterms:created>
  <dcterms:modified xsi:type="dcterms:W3CDTF">2019-04-10T06:53:09Z</dcterms:modified>
</cp:coreProperties>
</file>