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2400" dirty="0"/>
              <a:t>Формирование и развитие познавательных универсальных учебных действий при работе со словарями на уроках родного языка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724400"/>
            <a:ext cx="4608512" cy="129688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1600" b="1" dirty="0" smtClean="0"/>
              <a:t>Выпускная квалификационная работа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1600" b="1" dirty="0" err="1" smtClean="0"/>
              <a:t>Надейкикной</a:t>
            </a:r>
            <a:r>
              <a:rPr lang="ru-RU" sz="1600" b="1" dirty="0" smtClean="0"/>
              <a:t> </a:t>
            </a:r>
            <a:r>
              <a:rPr lang="ru-RU" sz="1600" b="1" dirty="0" smtClean="0"/>
              <a:t>С</a:t>
            </a:r>
            <a:r>
              <a:rPr lang="ru-RU" sz="1600" b="1" dirty="0" smtClean="0"/>
              <a:t>.В</a:t>
            </a:r>
            <a:r>
              <a:rPr lang="ru-RU" sz="1600" b="1" dirty="0" smtClean="0"/>
              <a:t>., магистранта </a:t>
            </a:r>
            <a:r>
              <a:rPr lang="ru-RU" sz="1600" b="1" dirty="0" smtClean="0"/>
              <a:t>гр. ФДПМ-118</a:t>
            </a:r>
            <a:endParaRPr lang="ru-RU" sz="1600" b="1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x-none" sz="1600" b="1"/>
              <a:t>Руководитель работы</a:t>
            </a:r>
            <a:endParaRPr lang="ru-RU" sz="1600" b="1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x-none" sz="1600" b="1"/>
              <a:t>канд. </a:t>
            </a:r>
            <a:r>
              <a:rPr lang="ru-RU" sz="1600" b="1" dirty="0" err="1" smtClean="0"/>
              <a:t>филол</a:t>
            </a:r>
            <a:r>
              <a:rPr lang="x-none" sz="1600" b="1" smtClean="0"/>
              <a:t>. </a:t>
            </a:r>
            <a:r>
              <a:rPr lang="x-none" sz="1600" b="1"/>
              <a:t>наук, доцент </a:t>
            </a:r>
            <a:r>
              <a:rPr lang="ru-RU" sz="1600" b="1" dirty="0" smtClean="0"/>
              <a:t> </a:t>
            </a:r>
            <a:r>
              <a:rPr lang="ru-RU" sz="1600" b="1" dirty="0" smtClean="0"/>
              <a:t>М.И</a:t>
            </a:r>
            <a:r>
              <a:rPr lang="ru-RU" sz="1600" b="1" dirty="0" smtClean="0"/>
              <a:t>. </a:t>
            </a:r>
            <a:r>
              <a:rPr lang="ru-RU" sz="1600" b="1" dirty="0" err="1" smtClean="0"/>
              <a:t>Савостькина</a:t>
            </a:r>
            <a:endParaRPr lang="ru-RU" sz="1600" b="1" dirty="0"/>
          </a:p>
          <a:p>
            <a:endParaRPr lang="ru-RU" sz="1600" b="1" dirty="0"/>
          </a:p>
        </p:txBody>
      </p:sp>
      <p:pic>
        <p:nvPicPr>
          <p:cNvPr id="4" name="Picture 2" descr="C:\Users\nadeikina_fdm113\Desktop\Баннеры\! логотип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7" y="12576"/>
            <a:ext cx="7602537" cy="30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27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416824" cy="4392488"/>
          </a:xfrm>
        </p:spPr>
        <p:txBody>
          <a:bodyPr>
            <a:noAutofit/>
          </a:bodyPr>
          <a:lstStyle/>
          <a:p>
            <a:pPr indent="536575" algn="just"/>
            <a:r>
              <a:rPr lang="ru-RU" sz="2800" b="1" dirty="0" smtClean="0">
                <a:latin typeface="+mn-lt"/>
              </a:rPr>
              <a:t>Важнейшим </a:t>
            </a:r>
            <a:r>
              <a:rPr lang="ru-RU" sz="2800" b="1" dirty="0">
                <a:latin typeface="+mn-lt"/>
              </a:rPr>
              <a:t>компонентом процесса развития языковой личности является формирование умения пользоваться словарями в учебно-познавательной деятельности как источником знания и средством саморазвития. Несомненным является тот факт, что словари играют неоценимую роль в процессе преподавания родного языка.</a:t>
            </a:r>
          </a:p>
        </p:txBody>
      </p:sp>
      <p:pic>
        <p:nvPicPr>
          <p:cNvPr id="4" name="Picture 2" descr="C:\Users\nadeikina_fdm113\Desktop\Баннеры\! логотип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132" y="5620511"/>
            <a:ext cx="3078164" cy="123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40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698432" cy="4392488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 smtClean="0">
                <a:latin typeface="+mn-lt"/>
              </a:rPr>
              <a:t>Цель </a:t>
            </a:r>
            <a:r>
              <a:rPr lang="ru-RU" sz="3600" b="1" dirty="0">
                <a:latin typeface="+mn-lt"/>
              </a:rPr>
              <a:t>исследования </a:t>
            </a:r>
            <a:r>
              <a:rPr lang="ru-RU" sz="3600" dirty="0">
                <a:latin typeface="+mn-lt"/>
              </a:rPr>
              <a:t>состоит в рассмотрении организации работы со словарями на уроках родного языка как средства формирования познавательных универсальных учебных действий</a:t>
            </a:r>
            <a:r>
              <a:rPr lang="ru-RU" sz="3600" dirty="0" smtClean="0">
                <a:latin typeface="+mn-lt"/>
              </a:rPr>
              <a:t>.</a:t>
            </a:r>
            <a:endParaRPr lang="ru-RU" sz="3600" dirty="0">
              <a:latin typeface="+mn-lt"/>
            </a:endParaRPr>
          </a:p>
        </p:txBody>
      </p:sp>
      <p:pic>
        <p:nvPicPr>
          <p:cNvPr id="4" name="Picture 2" descr="C:\Users\nadeikina_fdm113\Desktop\Баннеры\! логотип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836" y="5604598"/>
            <a:ext cx="3078164" cy="123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53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632848" cy="471160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dirty="0">
                <a:latin typeface="+mn-lt"/>
              </a:rPr>
              <a:t>Объект исследования – </a:t>
            </a:r>
            <a:r>
              <a:rPr lang="ru-RU" sz="3600" dirty="0">
                <a:latin typeface="+mn-lt"/>
              </a:rPr>
              <a:t>работа со словарями как формирование познавательных учебных универсальных действий учебного взаимодействия учащихся; </a:t>
            </a:r>
            <a:r>
              <a:rPr lang="ru-RU" sz="3600" b="1" dirty="0" smtClean="0">
                <a:latin typeface="+mn-lt"/>
              </a:rPr>
              <a:t>предмет </a:t>
            </a:r>
            <a:r>
              <a:rPr lang="ru-RU" sz="3600" b="1" dirty="0">
                <a:latin typeface="+mn-lt"/>
              </a:rPr>
              <a:t>исследования – </a:t>
            </a:r>
            <a:r>
              <a:rPr lang="ru-RU" sz="3600" dirty="0">
                <a:latin typeface="+mn-lt"/>
              </a:rPr>
              <a:t>организация работы со словарями на уроках родного языка как средства формирования универсальных учебных действий.</a:t>
            </a:r>
            <a:endParaRPr lang="ru-RU" dirty="0"/>
          </a:p>
        </p:txBody>
      </p:sp>
      <p:pic>
        <p:nvPicPr>
          <p:cNvPr id="4" name="Picture 2" descr="C:\Users\nadeikina_fdm113\Desktop\Баннеры\! логотип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836" y="5572458"/>
            <a:ext cx="3078164" cy="123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15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7"/>
            <a:ext cx="8424936" cy="5616624"/>
          </a:xfrm>
        </p:spPr>
        <p:txBody>
          <a:bodyPr>
            <a:noAutofit/>
          </a:bodyPr>
          <a:lstStyle/>
          <a:p>
            <a:r>
              <a:rPr lang="ru-RU" sz="2000" dirty="0">
                <a:latin typeface="+mn-lt"/>
              </a:rPr>
              <a:t>В ходе работы над данным исследованием были успешно решены </a:t>
            </a:r>
            <a:r>
              <a:rPr lang="ru-RU" sz="2000" b="1" dirty="0">
                <a:latin typeface="+mn-lt"/>
              </a:rPr>
              <a:t>следующие </a:t>
            </a:r>
            <a:r>
              <a:rPr lang="ru-RU" sz="2000" b="1" dirty="0" smtClean="0">
                <a:latin typeface="+mn-lt"/>
              </a:rPr>
              <a:t>задачи: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/>
            </a:r>
            <a:br>
              <a:rPr lang="ru-RU" sz="2000" b="1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1</a:t>
            </a:r>
            <a:r>
              <a:rPr lang="ru-RU" sz="2000" dirty="0">
                <a:latin typeface="+mn-lt"/>
              </a:rPr>
              <a:t>) представить общую характеристику субъекта учения как цели и результата обучения родному языку на современном этапе в контексте ФГОС второго поколения;</a:t>
            </a:r>
            <a:br>
              <a:rPr lang="ru-RU" sz="2000" dirty="0">
                <a:latin typeface="+mn-lt"/>
              </a:rPr>
            </a:br>
            <a:r>
              <a:rPr lang="ru-RU" sz="2000" dirty="0">
                <a:latin typeface="+mn-lt"/>
              </a:rPr>
              <a:t>2) указать основные разновидности универсальных учебных действий в процессе преподавания родного языка в условиях современной школы;</a:t>
            </a:r>
            <a:br>
              <a:rPr lang="ru-RU" sz="2000" dirty="0">
                <a:latin typeface="+mn-lt"/>
              </a:rPr>
            </a:br>
            <a:r>
              <a:rPr lang="ru-RU" sz="2000" dirty="0">
                <a:latin typeface="+mn-lt"/>
              </a:rPr>
              <a:t>3) определить методические требования к структуре и содержанию урока родного языка, разработанного с учетом необходимости формирования и совершенствования универсальных учебных действий в рамках ФГОС второго поколения;</a:t>
            </a:r>
            <a:br>
              <a:rPr lang="ru-RU" sz="2000" dirty="0">
                <a:latin typeface="+mn-lt"/>
              </a:rPr>
            </a:br>
            <a:r>
              <a:rPr lang="ru-RU" sz="2000" dirty="0">
                <a:latin typeface="+mn-lt"/>
              </a:rPr>
              <a:t>4) выявить образовательные возможности познавательных универсальных учебных действий при работе со словарями на уроках родного языка;</a:t>
            </a:r>
            <a:br>
              <a:rPr lang="ru-RU" sz="2000" dirty="0">
                <a:latin typeface="+mn-lt"/>
              </a:rPr>
            </a:br>
            <a:r>
              <a:rPr lang="ru-RU" sz="2000" dirty="0">
                <a:latin typeface="+mn-lt"/>
              </a:rPr>
              <a:t>5) выработать методические рекомендации к организации работы со словарями на уроках родного языка в аспекте формирования и развития универсальных учебных действий</a:t>
            </a:r>
            <a:r>
              <a:rPr lang="ru-RU" sz="1800" dirty="0">
                <a:latin typeface="+mn-lt"/>
              </a:rPr>
              <a:t>.</a:t>
            </a:r>
          </a:p>
        </p:txBody>
      </p:sp>
      <p:pic>
        <p:nvPicPr>
          <p:cNvPr id="4" name="Picture 2" descr="C:\Users\nadeikina_fdm113\Desktop\Баннеры\! логотип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041" y="5623624"/>
            <a:ext cx="3078164" cy="123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58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848872" cy="4680520"/>
          </a:xfrm>
        </p:spPr>
        <p:txBody>
          <a:bodyPr>
            <a:normAutofit fontScale="90000"/>
          </a:bodyPr>
          <a:lstStyle/>
          <a:p>
            <a:pPr indent="441325" algn="just"/>
            <a:r>
              <a:rPr lang="ru-RU" sz="2800" b="1" dirty="0">
                <a:latin typeface="+mn-lt"/>
              </a:rPr>
              <a:t>Методологической базой исследования </a:t>
            </a:r>
            <a:r>
              <a:rPr lang="ru-RU" sz="2800" dirty="0">
                <a:latin typeface="+mn-lt"/>
              </a:rPr>
              <a:t>послужили работы отечественных ученых, посвященные различным вопросам использования групповой работы на уроках русского языка и содержащие конкретные методические рекомендации данной направленности: </a:t>
            </a:r>
            <a:r>
              <a:rPr lang="ru-RU" sz="2800" dirty="0" smtClean="0">
                <a:latin typeface="+mn-lt"/>
              </a:rPr>
              <a:t> С</a:t>
            </a:r>
            <a:r>
              <a:rPr lang="ru-RU" sz="2800" dirty="0">
                <a:latin typeface="+mn-lt"/>
              </a:rPr>
              <a:t>. В. </a:t>
            </a:r>
            <a:r>
              <a:rPr lang="ru-RU" sz="2800" dirty="0" smtClean="0">
                <a:latin typeface="+mn-lt"/>
              </a:rPr>
              <a:t>Балобановой, Т</a:t>
            </a:r>
            <a:r>
              <a:rPr lang="ru-RU" sz="2800" dirty="0">
                <a:latin typeface="+mn-lt"/>
              </a:rPr>
              <a:t>. И. </a:t>
            </a:r>
            <a:r>
              <a:rPr lang="ru-RU" sz="2800" dirty="0" err="1" smtClean="0">
                <a:latin typeface="+mn-lt"/>
              </a:rPr>
              <a:t>Дыбовой</a:t>
            </a:r>
            <a:r>
              <a:rPr lang="ru-RU" sz="2800" dirty="0" smtClean="0">
                <a:latin typeface="+mn-lt"/>
              </a:rPr>
              <a:t>, Л</a:t>
            </a:r>
            <a:r>
              <a:rPr lang="ru-RU" sz="2800" dirty="0">
                <a:latin typeface="+mn-lt"/>
              </a:rPr>
              <a:t>. И. </a:t>
            </a:r>
            <a:r>
              <a:rPr lang="ru-RU" sz="2800" dirty="0" err="1" smtClean="0">
                <a:latin typeface="+mn-lt"/>
              </a:rPr>
              <a:t>Калининой</a:t>
            </a:r>
            <a:r>
              <a:rPr lang="ru-RU" sz="2800" dirty="0" smtClean="0">
                <a:latin typeface="+mn-lt"/>
              </a:rPr>
              <a:t>,            И</a:t>
            </a:r>
            <a:r>
              <a:rPr lang="ru-RU" sz="2800" dirty="0">
                <a:latin typeface="+mn-lt"/>
              </a:rPr>
              <a:t>. В. </a:t>
            </a:r>
            <a:r>
              <a:rPr lang="ru-RU" sz="2800" dirty="0" smtClean="0">
                <a:latin typeface="+mn-lt"/>
              </a:rPr>
              <a:t>Карасевой, С</a:t>
            </a:r>
            <a:r>
              <a:rPr lang="ru-RU" sz="2800" dirty="0">
                <a:latin typeface="+mn-lt"/>
              </a:rPr>
              <a:t>. М. </a:t>
            </a:r>
            <a:r>
              <a:rPr lang="ru-RU" sz="2800" dirty="0" err="1" smtClean="0">
                <a:latin typeface="+mn-lt"/>
              </a:rPr>
              <a:t>Мукатаевой</a:t>
            </a:r>
            <a:r>
              <a:rPr lang="ru-RU" sz="2800" dirty="0" smtClean="0">
                <a:latin typeface="+mn-lt"/>
              </a:rPr>
              <a:t>, </a:t>
            </a:r>
            <a:r>
              <a:rPr lang="ru-RU" sz="2800" dirty="0">
                <a:latin typeface="+mn-lt"/>
              </a:rPr>
              <a:t>Г. А. </a:t>
            </a:r>
            <a:r>
              <a:rPr lang="ru-RU" sz="2800" dirty="0" smtClean="0">
                <a:latin typeface="+mn-lt"/>
              </a:rPr>
              <a:t>Мухиной,                                   И</a:t>
            </a:r>
            <a:r>
              <a:rPr lang="ru-RU" sz="2800" dirty="0">
                <a:latin typeface="+mn-lt"/>
              </a:rPr>
              <a:t>. В. </a:t>
            </a:r>
            <a:r>
              <a:rPr lang="ru-RU" sz="2800" dirty="0" smtClean="0">
                <a:latin typeface="+mn-lt"/>
              </a:rPr>
              <a:t>Мыльниковой, </a:t>
            </a:r>
            <a:r>
              <a:rPr lang="ru-RU" sz="2800" dirty="0">
                <a:latin typeface="+mn-lt"/>
              </a:rPr>
              <a:t>Т. С. </a:t>
            </a:r>
            <a:r>
              <a:rPr lang="ru-RU" sz="2800" dirty="0" smtClean="0">
                <a:latin typeface="+mn-lt"/>
              </a:rPr>
              <a:t>Пеньковой, </a:t>
            </a:r>
            <a:r>
              <a:rPr lang="ru-RU" sz="2800" dirty="0">
                <a:latin typeface="+mn-lt"/>
              </a:rPr>
              <a:t>Е. И. </a:t>
            </a:r>
            <a:r>
              <a:rPr lang="ru-RU" sz="2800" dirty="0" smtClean="0">
                <a:latin typeface="+mn-lt"/>
              </a:rPr>
              <a:t>Поляковой.</a:t>
            </a:r>
            <a:endParaRPr lang="ru-RU" sz="2400" dirty="0">
              <a:latin typeface="+mn-lt"/>
            </a:endParaRPr>
          </a:p>
        </p:txBody>
      </p:sp>
      <p:pic>
        <p:nvPicPr>
          <p:cNvPr id="5" name="Picture 2" descr="C:\Users\nadeikina_fdm113\Desktop\Баннеры\! логотип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836" y="5487904"/>
            <a:ext cx="3078164" cy="123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18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1 </a:t>
            </a:r>
            <a:r>
              <a:rPr lang="ru-RU" sz="3200" b="1" dirty="0"/>
              <a:t>Формирование</a:t>
            </a:r>
            <a:r>
              <a:rPr lang="ru-RU" sz="3200" b="1" dirty="0"/>
              <a:t> универсальных учебных действий на уроках родного языка как теоретико-методическая проблем</a:t>
            </a:r>
          </a:p>
        </p:txBody>
      </p:sp>
    </p:spTree>
    <p:extLst>
      <p:ext uri="{BB962C8B-B14F-4D97-AF65-F5344CB8AC3E}">
        <p14:creationId xmlns:p14="http://schemas.microsoft.com/office/powerpoint/2010/main" val="333407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4495" y="529801"/>
            <a:ext cx="74168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2 Методика </a:t>
            </a:r>
            <a:r>
              <a:rPr lang="ru-RU" sz="3200" b="1" dirty="0"/>
              <a:t>работы со словарями на уроках родного языка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10962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99015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e7b6be563d9cbe73674fd94f1bbaa3f175d32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83</TotalTime>
  <Words>242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NewsPrint</vt:lpstr>
      <vt:lpstr>Формирование и развитие познавательных универсальных учебных действий при работе со словарями на уроках родного языка </vt:lpstr>
      <vt:lpstr>Важнейшим компонентом процесса развития языковой личности является формирование умения пользоваться словарями в учебно-познавательной деятельности как источником знания и средством саморазвития. Несомненным является тот факт, что словари играют неоценимую роль в процессе преподавания родного языка.</vt:lpstr>
      <vt:lpstr>Цель исследования состоит в рассмотрении организации работы со словарями на уроках родного языка как средства формирования познавательных универсальных учебных действий.</vt:lpstr>
      <vt:lpstr>Объект исследования – работа со словарями как формирование познавательных учебных универсальных действий учебного взаимодействия учащихся; предмет исследования – организация работы со словарями на уроках родного языка как средства формирования универсальных учебных действий.</vt:lpstr>
      <vt:lpstr>В ходе работы над данным исследованием были успешно решены следующие задачи:  1) представить общую характеристику субъекта учения как цели и результата обучения родному языку на современном этапе в контексте ФГОС второго поколения; 2) указать основные разновидности универсальных учебных действий в процессе преподавания родного языка в условиях современной школы; 3) определить методические требования к структуре и содержанию урока родного языка, разработанного с учетом необходимости формирования и совершенствования универсальных учебных действий в рамках ФГОС второго поколения; 4) выявить образовательные возможности познавательных универсальных учебных действий при работе со словарями на уроках родного языка; 5) выработать методические рекомендации к организации работы со словарями на уроках родного языка в аспекте формирования и развития универсальных учебных действий.</vt:lpstr>
      <vt:lpstr>Методологической базой исследования послужили работы отечественных ученых, посвященные различным вопросам использования групповой работы на уроках русского языка и содержащие конкретные методические рекомендации данной направленности:  С. В. Балобановой, Т. И. Дыбовой, Л. И. Калининой,            И. В. Карасевой, С. М. Мукатаевой, Г. А. Мухиной,                                   И. В. Мыльниковой, Т. С. Пеньковой, Е. И. Поляковой.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Романенкова Ольга Алексеевна</dc:creator>
  <cp:lastModifiedBy>хозяин</cp:lastModifiedBy>
  <cp:revision>9</cp:revision>
  <dcterms:created xsi:type="dcterms:W3CDTF">2019-01-25T09:02:12Z</dcterms:created>
  <dcterms:modified xsi:type="dcterms:W3CDTF">2019-06-12T21:16:49Z</dcterms:modified>
</cp:coreProperties>
</file>