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5"/>
  </p:handoutMasterIdLst>
  <p:sldIdLst>
    <p:sldId id="256" r:id="rId2"/>
    <p:sldId id="259" r:id="rId3"/>
    <p:sldId id="258" r:id="rId4"/>
    <p:sldId id="261" r:id="rId5"/>
    <p:sldId id="263" r:id="rId6"/>
    <p:sldId id="262" r:id="rId7"/>
    <p:sldId id="265" r:id="rId8"/>
    <p:sldId id="266" r:id="rId9"/>
    <p:sldId id="267" r:id="rId10"/>
    <p:sldId id="268" r:id="rId11"/>
    <p:sldId id="270" r:id="rId12"/>
    <p:sldId id="272" r:id="rId13"/>
    <p:sldId id="27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FAFA"/>
    <a:srgbClr val="FF0048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-75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4" d="100"/>
          <a:sy n="54" d="100"/>
        </p:scale>
        <p:origin x="2820" y="78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88D0DF-48D5-4684-8096-31748A7D21F7}" type="datetimeFigureOut">
              <a:rPr lang="ru-RU" smtClean="0"/>
              <a:pPr/>
              <a:t>19.03.2019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32C423-004B-4D5F-AD3F-0D2C021461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611205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19.03.2019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08740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19.03.2019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8004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19.03.2019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27074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19.03.2019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442655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19.03.2019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5955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19.03.2019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49083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19.03.2019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86000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19.03.2019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04350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19.03.2019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74920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19.03.2019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91012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19.03.2019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34140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B889-9D34-4BBB-8EBF-7B432ADE08F0}" type="datetimeFigureOut">
              <a:rPr lang="ru-RU" smtClean="0"/>
              <a:pPr/>
              <a:t>19.03.2019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1" name="Рисунок 10"/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20000"/>
          <a:stretch/>
        </p:blipFill>
        <p:spPr>
          <a:xfrm>
            <a:off x="0" y="1371597"/>
            <a:ext cx="9144000" cy="548640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89020"/>
          <a:stretch/>
        </p:blipFill>
        <p:spPr>
          <a:xfrm>
            <a:off x="0" y="0"/>
            <a:ext cx="9144000" cy="137159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9718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bg1"/>
              </a:gs>
              <a:gs pos="10000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</p:pic>
      <p:sp>
        <p:nvSpPr>
          <p:cNvPr id="29" name="Заголовок 1"/>
          <p:cNvSpPr txBox="1">
            <a:spLocks/>
          </p:cNvSpPr>
          <p:nvPr/>
        </p:nvSpPr>
        <p:spPr>
          <a:xfrm>
            <a:off x="770708" y="1773891"/>
            <a:ext cx="7759338" cy="187660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60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Решение задач на увеличение и уменьшение.</a:t>
            </a:r>
          </a:p>
          <a:p>
            <a:r>
              <a:rPr lang="ru-RU" sz="60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2 класс</a:t>
            </a:r>
            <a:endParaRPr lang="ru-RU" sz="6000" b="1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30" name="Подзаголовок 2"/>
          <p:cNvSpPr txBox="1">
            <a:spLocks/>
          </p:cNvSpPr>
          <p:nvPr/>
        </p:nvSpPr>
        <p:spPr>
          <a:xfrm>
            <a:off x="705394" y="3740781"/>
            <a:ext cx="7942218" cy="48587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Учитель начальных классов </a:t>
            </a:r>
            <a:r>
              <a:rPr lang="ru-RU" sz="2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Шелушпанова</a:t>
            </a: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Н.А</a:t>
            </a:r>
          </a:p>
          <a:p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МОУ Лицей №26 г.о.Подольск</a:t>
            </a:r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9383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59875" y="431074"/>
            <a:ext cx="5225143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Надо всем запомнить прочно</a:t>
            </a:r>
          </a:p>
          <a:p>
            <a:r>
              <a:rPr lang="ru-RU" sz="2800" dirty="0" smtClean="0"/>
              <a:t>Каждый это должен знать.</a:t>
            </a:r>
          </a:p>
          <a:p>
            <a:r>
              <a:rPr lang="ru-RU" sz="2800" dirty="0" smtClean="0"/>
              <a:t>Больше </a:t>
            </a:r>
            <a:r>
              <a:rPr lang="ru-RU" sz="2800" b="1" dirty="0" smtClean="0"/>
              <a:t>НА</a:t>
            </a:r>
            <a:r>
              <a:rPr lang="ru-RU" sz="2800" dirty="0" smtClean="0"/>
              <a:t>, то непременно</a:t>
            </a:r>
          </a:p>
          <a:p>
            <a:r>
              <a:rPr lang="ru-RU" sz="2800" dirty="0" smtClean="0"/>
              <a:t>Всем нам нужно </a:t>
            </a:r>
            <a:r>
              <a:rPr lang="ru-RU" sz="2800" b="1" dirty="0" smtClean="0"/>
              <a:t>прибавлять</a:t>
            </a:r>
            <a:r>
              <a:rPr lang="ru-RU" sz="2800" dirty="0" smtClean="0"/>
              <a:t>.</a:t>
            </a:r>
          </a:p>
          <a:p>
            <a:r>
              <a:rPr lang="ru-RU" sz="2800" dirty="0" smtClean="0"/>
              <a:t>Меньше </a:t>
            </a:r>
            <a:r>
              <a:rPr lang="ru-RU" sz="2800" b="1" dirty="0" smtClean="0"/>
              <a:t>НА</a:t>
            </a:r>
            <a:r>
              <a:rPr lang="ru-RU" sz="2800" dirty="0" smtClean="0"/>
              <a:t> мы тоже знаем –</a:t>
            </a:r>
          </a:p>
          <a:p>
            <a:r>
              <a:rPr lang="ru-RU" sz="2800" dirty="0" smtClean="0"/>
              <a:t>Непременно </a:t>
            </a:r>
            <a:r>
              <a:rPr lang="ru-RU" sz="2800" b="1" dirty="0" smtClean="0"/>
              <a:t>вычитаем</a:t>
            </a:r>
            <a:r>
              <a:rPr lang="ru-RU" sz="2800" dirty="0" smtClean="0"/>
              <a:t>.</a:t>
            </a:r>
          </a:p>
          <a:p>
            <a:r>
              <a:rPr lang="ru-RU" sz="2800" dirty="0" smtClean="0"/>
              <a:t>И не думай, не гадай –</a:t>
            </a:r>
          </a:p>
          <a:p>
            <a:r>
              <a:rPr lang="ru-RU" sz="2800" dirty="0" smtClean="0"/>
              <a:t>Больше </a:t>
            </a:r>
            <a:r>
              <a:rPr lang="ru-RU" sz="2800" b="1" dirty="0" smtClean="0"/>
              <a:t>В</a:t>
            </a:r>
            <a:r>
              <a:rPr lang="ru-RU" sz="2800" dirty="0" smtClean="0"/>
              <a:t>, то </a:t>
            </a:r>
            <a:r>
              <a:rPr lang="ru-RU" sz="2800" b="1" dirty="0" smtClean="0"/>
              <a:t>умножай</a:t>
            </a:r>
            <a:r>
              <a:rPr lang="ru-RU" sz="2800" dirty="0" smtClean="0"/>
              <a:t>.</a:t>
            </a:r>
          </a:p>
          <a:p>
            <a:r>
              <a:rPr lang="ru-RU" sz="2800" dirty="0" smtClean="0"/>
              <a:t>Если встретишь меньше </a:t>
            </a:r>
            <a:r>
              <a:rPr lang="ru-RU" sz="2800" b="1" dirty="0" smtClean="0"/>
              <a:t>В</a:t>
            </a:r>
            <a:r>
              <a:rPr lang="ru-RU" sz="2800" dirty="0" smtClean="0"/>
              <a:t>,</a:t>
            </a:r>
          </a:p>
          <a:p>
            <a:r>
              <a:rPr lang="ru-RU" sz="2800" dirty="0" smtClean="0"/>
              <a:t>Ты не думай, не мудри.</a:t>
            </a:r>
          </a:p>
          <a:p>
            <a:r>
              <a:rPr lang="ru-RU" sz="2800" dirty="0" smtClean="0"/>
              <a:t>Получить пятерку хочешь?</a:t>
            </a:r>
          </a:p>
          <a:p>
            <a:r>
              <a:rPr lang="ru-RU" sz="2800" dirty="0" smtClean="0"/>
              <a:t>Так возьми и </a:t>
            </a:r>
            <a:r>
              <a:rPr lang="ru-RU" sz="2800" b="1" dirty="0" smtClean="0"/>
              <a:t>раздели</a:t>
            </a:r>
            <a:r>
              <a:rPr lang="ru-RU" sz="2800" dirty="0" smtClean="0"/>
              <a:t>!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s://avatars.mds.yandex.net/get-pdb/1025945/c8a15833-e5a4-4bff-be8b-606afc059ff3/s1200?webp=fal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8535" y="1372552"/>
            <a:ext cx="7462570" cy="3240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79270" y="4585063"/>
            <a:ext cx="798140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Оцените свою работу на уроке.</a:t>
            </a:r>
            <a:endParaRPr lang="ru-RU" sz="4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66651" y="3997234"/>
            <a:ext cx="7471955" cy="64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0892" y="666206"/>
            <a:ext cx="738051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/>
              <a:t>Домашнее задание.</a:t>
            </a:r>
          </a:p>
          <a:p>
            <a:pPr algn="ctr"/>
            <a:endParaRPr lang="ru-RU" sz="5400" dirty="0" smtClean="0"/>
          </a:p>
          <a:p>
            <a:pPr algn="ctr"/>
            <a:r>
              <a:rPr lang="ru-RU" sz="5400" dirty="0" smtClean="0"/>
              <a:t>Стр. 75 №3,№4</a:t>
            </a:r>
            <a:endParaRPr lang="ru-RU" sz="54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900igr.net/up/datas/98488/0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9600" i="1" dirty="0" smtClean="0">
                <a:solidFill>
                  <a:srgbClr val="FF0000"/>
                </a:solidFill>
              </a:rPr>
              <a:t>Добрый день!</a:t>
            </a:r>
            <a:endParaRPr lang="ru-RU" sz="9600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9450" y="493214"/>
            <a:ext cx="8294915" cy="4351338"/>
          </a:xfrm>
        </p:spPr>
        <p:txBody>
          <a:bodyPr/>
          <a:lstStyle/>
          <a:p>
            <a:pPr>
              <a:buNone/>
            </a:pPr>
            <a:r>
              <a:rPr lang="ru-RU" sz="5400" dirty="0" smtClean="0"/>
              <a:t>Вот звонок нам дал сигнал.</a:t>
            </a:r>
          </a:p>
          <a:p>
            <a:pPr>
              <a:buNone/>
            </a:pPr>
            <a:r>
              <a:rPr lang="ru-RU" sz="5400" dirty="0" smtClean="0"/>
              <a:t>Поработать час настал.</a:t>
            </a:r>
          </a:p>
          <a:p>
            <a:pPr>
              <a:buNone/>
            </a:pPr>
            <a:r>
              <a:rPr lang="ru-RU" sz="5400" dirty="0" smtClean="0"/>
              <a:t>Так что время не теряем</a:t>
            </a:r>
          </a:p>
          <a:p>
            <a:pPr>
              <a:buNone/>
            </a:pPr>
            <a:r>
              <a:rPr lang="ru-RU" sz="5400" dirty="0" smtClean="0"/>
              <a:t>И работать начинаем.</a:t>
            </a:r>
          </a:p>
          <a:p>
            <a:endParaRPr lang="ru-RU" dirty="0"/>
          </a:p>
        </p:txBody>
      </p:sp>
      <p:pic>
        <p:nvPicPr>
          <p:cNvPr id="12290" name="Picture 2" descr="http://estetcentrm.ru/shared/post/%D0%B7%D0%B2%D0%BE%D0%BD%D0%BE%D0%B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95610" y="3692435"/>
            <a:ext cx="1870312" cy="216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60320" y="587828"/>
            <a:ext cx="312202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ЗАДАЧИ </a:t>
            </a:r>
            <a:r>
              <a:rPr lang="ru-RU" sz="6000" dirty="0" smtClean="0"/>
              <a:t> </a:t>
            </a:r>
            <a:endParaRPr lang="ru-RU" sz="6000" dirty="0"/>
          </a:p>
        </p:txBody>
      </p:sp>
      <p:sp>
        <p:nvSpPr>
          <p:cNvPr id="3" name="TextBox 2"/>
          <p:cNvSpPr txBox="1"/>
          <p:nvPr/>
        </p:nvSpPr>
        <p:spPr>
          <a:xfrm>
            <a:off x="901337" y="2142309"/>
            <a:ext cx="506838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УВЕЛИЧЕНИЕ</a:t>
            </a:r>
            <a:endParaRPr lang="ru-RU" sz="6000" dirty="0"/>
          </a:p>
        </p:txBody>
      </p:sp>
      <p:sp>
        <p:nvSpPr>
          <p:cNvPr id="4" name="TextBox 3"/>
          <p:cNvSpPr txBox="1"/>
          <p:nvPr/>
        </p:nvSpPr>
        <p:spPr>
          <a:xfrm>
            <a:off x="6583679" y="2103120"/>
            <a:ext cx="13062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И</a:t>
            </a:r>
            <a:endParaRPr lang="ru-RU" sz="6000" dirty="0"/>
          </a:p>
        </p:txBody>
      </p:sp>
      <p:sp>
        <p:nvSpPr>
          <p:cNvPr id="5" name="TextBox 4"/>
          <p:cNvSpPr txBox="1"/>
          <p:nvPr/>
        </p:nvSpPr>
        <p:spPr>
          <a:xfrm>
            <a:off x="2220686" y="3553097"/>
            <a:ext cx="544721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УМЕНЬШЕНИЕ</a:t>
            </a:r>
            <a:endParaRPr lang="ru-RU" sz="6000" dirty="0"/>
          </a:p>
        </p:txBody>
      </p:sp>
      <p:sp>
        <p:nvSpPr>
          <p:cNvPr id="6" name="TextBox 5"/>
          <p:cNvSpPr txBox="1"/>
          <p:nvPr/>
        </p:nvSpPr>
        <p:spPr>
          <a:xfrm>
            <a:off x="5865223" y="587829"/>
            <a:ext cx="181573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НА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5400" i="1" dirty="0" smtClean="0"/>
              <a:t>20 марта.</a:t>
            </a:r>
            <a:br>
              <a:rPr lang="ru-RU" sz="5400" i="1" dirty="0" smtClean="0"/>
            </a:br>
            <a:r>
              <a:rPr lang="ru-RU" sz="5400" i="1" dirty="0" smtClean="0"/>
              <a:t>Классная работа.</a:t>
            </a:r>
            <a:endParaRPr lang="ru-RU" sz="5400" i="1" dirty="0"/>
          </a:p>
        </p:txBody>
      </p:sp>
      <p:sp>
        <p:nvSpPr>
          <p:cNvPr id="3" name="TextBox 2"/>
          <p:cNvSpPr txBox="1"/>
          <p:nvPr/>
        </p:nvSpPr>
        <p:spPr>
          <a:xfrm>
            <a:off x="326570" y="2312126"/>
            <a:ext cx="32787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Увеличиваем</a:t>
            </a:r>
            <a:r>
              <a:rPr lang="ru-RU" sz="3200" dirty="0" smtClean="0"/>
              <a:t> </a:t>
            </a: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3487782" y="2142309"/>
            <a:ext cx="30958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НА… </a:t>
            </a:r>
            <a:r>
              <a:rPr lang="ru-RU" sz="3200" dirty="0" smtClean="0">
                <a:solidFill>
                  <a:srgbClr val="FF0000"/>
                </a:solidFill>
              </a:rPr>
              <a:t>+</a:t>
            </a:r>
            <a:r>
              <a:rPr lang="ru-RU" sz="3200" dirty="0" smtClean="0"/>
              <a:t> (сложить)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3461657" y="2717074"/>
            <a:ext cx="32657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</a:t>
            </a:r>
            <a:r>
              <a:rPr lang="ru-RU" sz="3200" dirty="0" smtClean="0"/>
              <a:t>В… </a:t>
            </a:r>
            <a:r>
              <a:rPr lang="ru-RU" sz="3200" dirty="0" smtClean="0">
                <a:solidFill>
                  <a:srgbClr val="FF0000"/>
                </a:solidFill>
              </a:rPr>
              <a:t>·</a:t>
            </a:r>
            <a:r>
              <a:rPr lang="ru-RU" sz="3200" dirty="0" smtClean="0"/>
              <a:t> (умножить)  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404947" y="4206240"/>
            <a:ext cx="31089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Уменьшаем</a:t>
            </a:r>
            <a:endParaRPr lang="ru-RU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3500844" y="4023360"/>
            <a:ext cx="31612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НА… </a:t>
            </a:r>
            <a:r>
              <a:rPr lang="ru-RU" sz="3200" dirty="0" smtClean="0">
                <a:solidFill>
                  <a:srgbClr val="FF0000"/>
                </a:solidFill>
              </a:rPr>
              <a:t>-</a:t>
            </a:r>
            <a:r>
              <a:rPr lang="ru-RU" sz="3200" dirty="0" smtClean="0"/>
              <a:t> (вычесть)</a:t>
            </a:r>
            <a:endParaRPr lang="ru-RU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3474720" y="4663441"/>
            <a:ext cx="34485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В… </a:t>
            </a:r>
            <a:r>
              <a:rPr lang="ru-RU" sz="3200" dirty="0" smtClean="0">
                <a:solidFill>
                  <a:srgbClr val="FF0000"/>
                </a:solidFill>
              </a:rPr>
              <a:t> : </a:t>
            </a:r>
            <a:r>
              <a:rPr lang="ru-RU" sz="3200" dirty="0" smtClean="0"/>
              <a:t>(разделить)</a:t>
            </a:r>
            <a:endParaRPr lang="ru-RU" sz="3200" dirty="0"/>
          </a:p>
        </p:txBody>
      </p:sp>
      <p:cxnSp>
        <p:nvCxnSpPr>
          <p:cNvPr id="10" name="Прямая со стрелкой 9"/>
          <p:cNvCxnSpPr>
            <a:endCxn id="4" idx="1"/>
          </p:cNvCxnSpPr>
          <p:nvPr/>
        </p:nvCxnSpPr>
        <p:spPr>
          <a:xfrm flipV="1">
            <a:off x="3122023" y="2434697"/>
            <a:ext cx="365759" cy="1909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endCxn id="5" idx="1"/>
          </p:cNvCxnSpPr>
          <p:nvPr/>
        </p:nvCxnSpPr>
        <p:spPr>
          <a:xfrm>
            <a:off x="3135086" y="2756263"/>
            <a:ext cx="326571" cy="25319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V="1">
            <a:off x="2991394" y="4389120"/>
            <a:ext cx="404949" cy="16981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3004457" y="4728754"/>
            <a:ext cx="391886" cy="20900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740435" y="2129246"/>
            <a:ext cx="19855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2+3=5</a:t>
            </a:r>
            <a:endParaRPr lang="ru-RU" sz="3600" dirty="0"/>
          </a:p>
        </p:txBody>
      </p:sp>
      <p:sp>
        <p:nvSpPr>
          <p:cNvPr id="23" name="TextBox 22"/>
          <p:cNvSpPr txBox="1"/>
          <p:nvPr/>
        </p:nvSpPr>
        <p:spPr>
          <a:xfrm>
            <a:off x="6766560" y="2717075"/>
            <a:ext cx="15022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3·2=6</a:t>
            </a:r>
            <a:endParaRPr lang="ru-RU" sz="3600" dirty="0"/>
          </a:p>
        </p:txBody>
      </p:sp>
      <p:sp>
        <p:nvSpPr>
          <p:cNvPr id="24" name="TextBox 23"/>
          <p:cNvSpPr txBox="1"/>
          <p:nvPr/>
        </p:nvSpPr>
        <p:spPr>
          <a:xfrm>
            <a:off x="6818812" y="3958046"/>
            <a:ext cx="137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8-5=3</a:t>
            </a:r>
            <a:endParaRPr lang="ru-RU" sz="3600" dirty="0"/>
          </a:p>
        </p:txBody>
      </p:sp>
      <p:sp>
        <p:nvSpPr>
          <p:cNvPr id="25" name="TextBox 24"/>
          <p:cNvSpPr txBox="1"/>
          <p:nvPr/>
        </p:nvSpPr>
        <p:spPr>
          <a:xfrm>
            <a:off x="6779623" y="4624251"/>
            <a:ext cx="15414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10:2=5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22" grpId="0"/>
      <p:bldP spid="23" grpId="0"/>
      <p:bldP spid="24" grpId="0"/>
      <p:bldP spid="2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5131" y="705392"/>
            <a:ext cx="4741818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Это- правая рука,</a:t>
            </a:r>
          </a:p>
          <a:p>
            <a:r>
              <a:rPr lang="ru-RU" sz="2800" dirty="0" smtClean="0"/>
              <a:t>Это- левая рука.</a:t>
            </a:r>
          </a:p>
          <a:p>
            <a:r>
              <a:rPr lang="ru-RU" sz="2800" dirty="0" smtClean="0"/>
              <a:t>Справа- шумная дубрава,</a:t>
            </a:r>
          </a:p>
          <a:p>
            <a:r>
              <a:rPr lang="ru-RU" sz="2800" dirty="0" smtClean="0"/>
              <a:t>Слева- быстрая река…</a:t>
            </a:r>
          </a:p>
          <a:p>
            <a:r>
              <a:rPr lang="ru-RU" sz="2800" dirty="0" smtClean="0"/>
              <a:t>Справа – роща протянулась…</a:t>
            </a:r>
          </a:p>
          <a:p>
            <a:r>
              <a:rPr lang="ru-RU" sz="2800" dirty="0" smtClean="0"/>
              <a:t>Слева – чей-то огород…</a:t>
            </a:r>
          </a:p>
          <a:p>
            <a:r>
              <a:rPr lang="ru-RU" sz="2800" dirty="0" smtClean="0"/>
              <a:t>Но когда мы обернулись,</a:t>
            </a:r>
          </a:p>
          <a:p>
            <a:r>
              <a:rPr lang="ru-RU" sz="2800" dirty="0" smtClean="0"/>
              <a:t>Стало всё наоборот.</a:t>
            </a:r>
          </a:p>
          <a:p>
            <a:r>
              <a:rPr lang="ru-RU" sz="2800" dirty="0" smtClean="0"/>
              <a:t>Слева- шумная дубрава,</a:t>
            </a:r>
          </a:p>
          <a:p>
            <a:r>
              <a:rPr lang="ru-RU" sz="2800" dirty="0" smtClean="0"/>
              <a:t>Справа- быстрая река.</a:t>
            </a:r>
          </a:p>
          <a:p>
            <a:r>
              <a:rPr lang="ru-RU" sz="2800" dirty="0" smtClean="0"/>
              <a:t>Неужели стала правой</a:t>
            </a:r>
          </a:p>
          <a:p>
            <a:r>
              <a:rPr lang="ru-RU" sz="2800" dirty="0" smtClean="0"/>
              <a:t>Моя левая рука?</a:t>
            </a:r>
          </a:p>
          <a:p>
            <a:endParaRPr lang="ru-RU" dirty="0"/>
          </a:p>
        </p:txBody>
      </p:sp>
      <p:pic>
        <p:nvPicPr>
          <p:cNvPr id="2050" name="Picture 2" descr="https://i.ytimg.com/vi/11Taq39yRAs/maxresdefaul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64001" y="1947317"/>
            <a:ext cx="4479999" cy="2520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965269" y="198009"/>
            <a:ext cx="6178731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ФИЗКУЛЬТМИНУТКА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5400" i="1" dirty="0" smtClean="0"/>
              <a:t>20 марта.</a:t>
            </a:r>
            <a:br>
              <a:rPr lang="ru-RU" sz="5400" i="1" dirty="0" smtClean="0"/>
            </a:br>
            <a:r>
              <a:rPr lang="ru-RU" sz="5400" i="1" dirty="0" smtClean="0"/>
              <a:t>Классная работа.</a:t>
            </a:r>
            <a:endParaRPr lang="ru-RU" sz="5400" i="1" dirty="0"/>
          </a:p>
        </p:txBody>
      </p:sp>
      <p:sp>
        <p:nvSpPr>
          <p:cNvPr id="3" name="TextBox 2"/>
          <p:cNvSpPr txBox="1"/>
          <p:nvPr/>
        </p:nvSpPr>
        <p:spPr>
          <a:xfrm>
            <a:off x="326570" y="2312126"/>
            <a:ext cx="32787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Увеличиваем</a:t>
            </a:r>
            <a:r>
              <a:rPr lang="ru-RU" sz="3200" dirty="0" smtClean="0"/>
              <a:t> </a:t>
            </a: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3487782" y="2142309"/>
            <a:ext cx="30958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НА… </a:t>
            </a:r>
            <a:r>
              <a:rPr lang="ru-RU" sz="3200" dirty="0" smtClean="0">
                <a:solidFill>
                  <a:srgbClr val="FF0000"/>
                </a:solidFill>
              </a:rPr>
              <a:t>+</a:t>
            </a:r>
            <a:r>
              <a:rPr lang="ru-RU" sz="3200" dirty="0" smtClean="0"/>
              <a:t> (сложить)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3461657" y="2717074"/>
            <a:ext cx="32657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</a:t>
            </a:r>
            <a:r>
              <a:rPr lang="ru-RU" sz="3200" dirty="0" smtClean="0"/>
              <a:t>В… </a:t>
            </a:r>
            <a:r>
              <a:rPr lang="ru-RU" sz="3200" dirty="0" smtClean="0">
                <a:solidFill>
                  <a:srgbClr val="FF0000"/>
                </a:solidFill>
              </a:rPr>
              <a:t>·</a:t>
            </a:r>
            <a:r>
              <a:rPr lang="ru-RU" sz="3200" dirty="0" smtClean="0"/>
              <a:t> (умножить)  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404947" y="4206240"/>
            <a:ext cx="31089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Уменьшаем</a:t>
            </a:r>
            <a:endParaRPr lang="ru-RU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3500844" y="4023360"/>
            <a:ext cx="31612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НА… </a:t>
            </a:r>
            <a:r>
              <a:rPr lang="ru-RU" sz="3200" dirty="0" smtClean="0">
                <a:solidFill>
                  <a:srgbClr val="FF0000"/>
                </a:solidFill>
              </a:rPr>
              <a:t>-</a:t>
            </a:r>
            <a:r>
              <a:rPr lang="ru-RU" sz="3200" dirty="0" smtClean="0"/>
              <a:t> (вычесть)</a:t>
            </a:r>
            <a:endParaRPr lang="ru-RU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3474720" y="4663441"/>
            <a:ext cx="34485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В… </a:t>
            </a:r>
            <a:r>
              <a:rPr lang="ru-RU" sz="3200" dirty="0" smtClean="0">
                <a:solidFill>
                  <a:srgbClr val="FF0000"/>
                </a:solidFill>
              </a:rPr>
              <a:t> : </a:t>
            </a:r>
            <a:r>
              <a:rPr lang="ru-RU" sz="3200" dirty="0" smtClean="0"/>
              <a:t>(разделить)</a:t>
            </a:r>
            <a:endParaRPr lang="ru-RU" sz="3200" dirty="0"/>
          </a:p>
        </p:txBody>
      </p:sp>
      <p:cxnSp>
        <p:nvCxnSpPr>
          <p:cNvPr id="10" name="Прямая со стрелкой 9"/>
          <p:cNvCxnSpPr>
            <a:endCxn id="4" idx="1"/>
          </p:cNvCxnSpPr>
          <p:nvPr/>
        </p:nvCxnSpPr>
        <p:spPr>
          <a:xfrm flipV="1">
            <a:off x="3122023" y="2434697"/>
            <a:ext cx="365759" cy="1909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endCxn id="5" idx="1"/>
          </p:cNvCxnSpPr>
          <p:nvPr/>
        </p:nvCxnSpPr>
        <p:spPr>
          <a:xfrm>
            <a:off x="3135086" y="2756263"/>
            <a:ext cx="326571" cy="25319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V="1">
            <a:off x="2991394" y="4389120"/>
            <a:ext cx="404949" cy="16981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3004457" y="4728754"/>
            <a:ext cx="391886" cy="20900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740435" y="2129246"/>
            <a:ext cx="19855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2+3=5</a:t>
            </a:r>
            <a:endParaRPr lang="ru-RU" sz="3600" dirty="0"/>
          </a:p>
        </p:txBody>
      </p:sp>
      <p:sp>
        <p:nvSpPr>
          <p:cNvPr id="23" name="TextBox 22"/>
          <p:cNvSpPr txBox="1"/>
          <p:nvPr/>
        </p:nvSpPr>
        <p:spPr>
          <a:xfrm>
            <a:off x="6766560" y="2717075"/>
            <a:ext cx="15022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3·2=6</a:t>
            </a:r>
            <a:endParaRPr lang="ru-RU" sz="3600" dirty="0"/>
          </a:p>
        </p:txBody>
      </p:sp>
      <p:sp>
        <p:nvSpPr>
          <p:cNvPr id="24" name="TextBox 23"/>
          <p:cNvSpPr txBox="1"/>
          <p:nvPr/>
        </p:nvSpPr>
        <p:spPr>
          <a:xfrm>
            <a:off x="6818812" y="3958046"/>
            <a:ext cx="137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8-5=3</a:t>
            </a:r>
            <a:endParaRPr lang="ru-RU" sz="3600" dirty="0"/>
          </a:p>
        </p:txBody>
      </p:sp>
      <p:sp>
        <p:nvSpPr>
          <p:cNvPr id="25" name="TextBox 24"/>
          <p:cNvSpPr txBox="1"/>
          <p:nvPr/>
        </p:nvSpPr>
        <p:spPr>
          <a:xfrm>
            <a:off x="6779623" y="4624251"/>
            <a:ext cx="15414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10:2=5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0"/>
            <a:ext cx="9144000" cy="597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                                           Блиц.</a:t>
            </a:r>
            <a:endParaRPr lang="ru-RU" sz="2800" dirty="0" smtClean="0"/>
          </a:p>
          <a:p>
            <a:r>
              <a:rPr lang="ru-RU" sz="2400" dirty="0" smtClean="0"/>
              <a:t>1. Во дворе 3 яблони, на каждой по 9 яблок. Сколько яблок во дворе?</a:t>
            </a:r>
          </a:p>
          <a:p>
            <a:endParaRPr lang="ru-RU" sz="2400" dirty="0" smtClean="0"/>
          </a:p>
          <a:p>
            <a:r>
              <a:rPr lang="ru-RU" sz="2400" dirty="0" smtClean="0"/>
              <a:t>2. На первом блюде 6 апельсинов, а на втором  в 2 раза больше. Сколько апельсинов на втором блюде?</a:t>
            </a:r>
          </a:p>
          <a:p>
            <a:endParaRPr lang="ru-RU" sz="2400" dirty="0" smtClean="0"/>
          </a:p>
          <a:p>
            <a:r>
              <a:rPr lang="ru-RU" sz="2400" dirty="0" smtClean="0"/>
              <a:t>3. 15 конфет разложили поровну в 3 коробки. Сколько конфет в каждой коробке?</a:t>
            </a:r>
          </a:p>
          <a:p>
            <a:endParaRPr lang="ru-RU" sz="2400" dirty="0" smtClean="0"/>
          </a:p>
          <a:p>
            <a:r>
              <a:rPr lang="ru-RU" sz="2400" dirty="0" smtClean="0"/>
              <a:t>4. Дедушка нашёл 16 грибов, а внук в 4 раза меньше. Сколько грибов нашёл внук?</a:t>
            </a:r>
          </a:p>
          <a:p>
            <a:endParaRPr lang="ru-RU" sz="2400" dirty="0" smtClean="0"/>
          </a:p>
          <a:p>
            <a:r>
              <a:rPr lang="ru-RU" sz="2400" dirty="0" smtClean="0"/>
              <a:t>5. В первом классе 28 учеников, а во втором на 3 ученика больше. Сколько учеников во втором классе?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58091" y="1920240"/>
            <a:ext cx="727601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dirty="0" smtClean="0"/>
              <a:t>27, 12, 5, 4, 31</a:t>
            </a:r>
            <a:endParaRPr lang="ru-RU" sz="8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355</TotalTime>
  <Words>301</Words>
  <Application>Microsoft Office PowerPoint</Application>
  <PresentationFormat>Экран (4:3)</PresentationFormat>
  <Paragraphs>76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20 марта. Классная работа.</vt:lpstr>
      <vt:lpstr>Слайд 6</vt:lpstr>
      <vt:lpstr>20 марта. Классная работа.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Павел</dc:creator>
  <cp:lastModifiedBy>Наталья</cp:lastModifiedBy>
  <cp:revision>114</cp:revision>
  <dcterms:created xsi:type="dcterms:W3CDTF">2014-11-21T11:00:06Z</dcterms:created>
  <dcterms:modified xsi:type="dcterms:W3CDTF">2019-03-19T21:01:16Z</dcterms:modified>
</cp:coreProperties>
</file>