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5" r:id="rId9"/>
    <p:sldId id="261" r:id="rId10"/>
    <p:sldId id="266" r:id="rId11"/>
    <p:sldId id="267" r:id="rId12"/>
    <p:sldId id="268" r:id="rId13"/>
    <p:sldId id="270" r:id="rId14"/>
    <p:sldId id="269" r:id="rId15"/>
    <p:sldId id="271" r:id="rId16"/>
    <p:sldId id="272" r:id="rId17"/>
    <p:sldId id="273" r:id="rId18"/>
    <p:sldId id="274" r:id="rId19"/>
    <p:sldId id="26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772816"/>
            <a:ext cx="7484368" cy="1470025"/>
          </a:xfrm>
        </p:spPr>
        <p:txBody>
          <a:bodyPr/>
          <a:lstStyle>
            <a:lvl1pPr>
              <a:defRPr b="1">
                <a:solidFill>
                  <a:schemeClr val="bg2">
                    <a:lumMod val="10000"/>
                  </a:schemeClr>
                </a:solidFill>
                <a:latin typeface="Century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328498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25000"/>
                  </a:schemeClr>
                </a:solidFill>
                <a:latin typeface="Century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F2B7B-CC52-4241-9EF2-1DE52B02B411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13674-2DBC-4376-BFB5-044AD9B24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63091-2B6F-462D-A988-69D53D28D720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A8B81-B877-4448-A926-D1D161D55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30304-BC0A-44AF-A13B-F040367C5563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5D58D-76A8-4B5D-8943-FA0FDE7B6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C0CF0-127B-46CB-9F6C-5394C1C54BC9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75465-A8A0-47DA-83C2-8BDEF8043A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DA803-9223-4EF8-B94B-11689B6CFCF6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C7350-FF8B-457A-B6FE-274CAC9BE1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3D46A-C412-47D8-B815-D3A90D423929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0C19F-7AA7-4481-9AFF-A862CAC00F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5E937-B961-4A95-BDC2-548C051BFCB5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A24AD-AB18-4891-BA8D-8DE0E82CC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BCECF-9AAF-4412-AA8D-49D8A084E242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B45DF-9535-461A-9370-338361DBF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42763-6AFC-4B26-9F43-C064F8CCA002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A8FFBE-492F-43BD-9006-0B9D77B83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335A9-9638-42A7-8C76-99015825DFC4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F3E2A-F18C-4171-8237-4DB941EB6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0FD4B-F6A1-40B7-9D4D-FDC403D3D518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52172-BAE8-4832-975A-8D931ED03C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4BD97"/>
            </a:gs>
            <a:gs pos="21001">
              <a:srgbClr val="DDD9C3"/>
            </a:gs>
            <a:gs pos="46001">
              <a:srgbClr val="EEECE1"/>
            </a:gs>
            <a:gs pos="100000">
              <a:schemeClr val="bg2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4763" y="0"/>
            <a:ext cx="34972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619250" y="1600200"/>
            <a:ext cx="70675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1387E3-59BF-4FA4-89A4-7CD8A902F9E2}" type="datetimeFigureOut">
              <a:rPr lang="ru-RU"/>
              <a:pPr>
                <a:defRPr/>
              </a:pPr>
              <a:t>18.06.2019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D1267A7-29AC-41A0-AD52-F8F7917DA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i="1" kern="1200">
          <a:solidFill>
            <a:srgbClr val="1E1C11"/>
          </a:solidFill>
          <a:latin typeface="Century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rgbClr val="1E1C11"/>
          </a:solidFill>
          <a:latin typeface="Century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entury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entury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entury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entury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entury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olokom.ru/public/fokcopy-kam5ab.jpg" TargetMode="External"/><Relationship Id="rId13" Type="http://schemas.openxmlformats.org/officeDocument/2006/relationships/hyperlink" Target="https://ptzgovorit.ru/sites/default/files/styles/700x100_proc/public/insert_images" TargetMode="External"/><Relationship Id="rId3" Type="http://schemas.openxmlformats.org/officeDocument/2006/relationships/hyperlink" Target="https://bobr.by/data/education/image.gif" TargetMode="External"/><Relationship Id="rId7" Type="http://schemas.openxmlformats.org/officeDocument/2006/relationships/hyperlink" Target="https://womanadvice.ru/sites/default/files/34/2015-10-10_0301/mainimage200x200/kak_nauchit_rebenka_delat_uroki_samostoyatelno.jpg.crop_display.jpg" TargetMode="External"/><Relationship Id="rId12" Type="http://schemas.openxmlformats.org/officeDocument/2006/relationships/hyperlink" Target="http://shd3school.ru/images/e9b0f857826ab994b1b1904c051bbf59.jpg" TargetMode="External"/><Relationship Id="rId2" Type="http://schemas.openxmlformats.org/officeDocument/2006/relationships/hyperlink" Target="https://&#1091;&#1095;&#1077;&#1073;&#1085;&#1099;&#1077;&#1087;&#1088;&#1077;&#1079;&#1077;&#1085;&#1090;&#1072;&#1094;&#1080;&#1080;.&#1088;&#1092;/file/4651-zelenaya-volna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mediaurok.com/images/art/5160_1535361749.jpg" TargetMode="External"/><Relationship Id="rId11" Type="http://schemas.openxmlformats.org/officeDocument/2006/relationships/hyperlink" Target="https://www.samsonopt.ru/upload/medialibrary/fb2/little_boy_sitting_" TargetMode="External"/><Relationship Id="rId5" Type="http://schemas.openxmlformats.org/officeDocument/2006/relationships/hyperlink" Target="http://fb.ru/media/i/3/1/3/4/9/1/i/313491.jpg" TargetMode="External"/><Relationship Id="rId15" Type="http://schemas.openxmlformats.org/officeDocument/2006/relationships/hyperlink" Target="https://amournsk.ru/upload/iblock/925/9255284a897ea057a0481f204d2d9a41.jpg" TargetMode="External"/><Relationship Id="rId10" Type="http://schemas.openxmlformats.org/officeDocument/2006/relationships/hyperlink" Target="https://yandex.ru/images/search?pos=41&amp;p=1&amp;img_" TargetMode="External"/><Relationship Id="rId4" Type="http://schemas.openxmlformats.org/officeDocument/2006/relationships/hyperlink" Target="https://ego-lution.ru/content_img/temat/temat-302.jpg" TargetMode="External"/><Relationship Id="rId9" Type="http://schemas.openxmlformats.org/officeDocument/2006/relationships/hyperlink" Target="http://mystictrek.com/wp-content/uploads/2013/06/Fotolia_50243561_M.jpg" TargetMode="External"/><Relationship Id="rId14" Type="http://schemas.openxmlformats.org/officeDocument/2006/relationships/hyperlink" Target="http://itd1.mycdn.me/image?id=838917199957&amp;t=20&amp;plc=WEB&amp;tkn=*H_27pwYuRlHX1Y5RzCkiN4hYr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475656" y="692696"/>
            <a:ext cx="7555633" cy="3024336"/>
          </a:xfrm>
        </p:spPr>
        <p:txBody>
          <a:bodyPr/>
          <a:lstStyle/>
          <a:p>
            <a:r>
              <a:rPr lang="ru-RU" sz="7200" dirty="0" smtClean="0">
                <a:latin typeface="+mj-lt"/>
              </a:rPr>
              <a:t>Трудности и возможности</a:t>
            </a:r>
            <a:br>
              <a:rPr lang="ru-RU" sz="7200" dirty="0" smtClean="0">
                <a:latin typeface="+mj-lt"/>
              </a:rPr>
            </a:br>
            <a:r>
              <a:rPr lang="ru-RU" sz="7200" dirty="0" smtClean="0">
                <a:latin typeface="+mj-lt"/>
              </a:rPr>
              <a:t>обучения</a:t>
            </a:r>
            <a:endParaRPr lang="ru-RU" sz="7200" dirty="0" smtClean="0">
              <a:solidFill>
                <a:srgbClr val="1E1C1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484784"/>
            <a:ext cx="4073038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None/>
            </a:pPr>
            <a:r>
              <a:rPr lang="ru-RU" sz="6000" b="1" dirty="0" smtClean="0"/>
              <a:t>В чём</a:t>
            </a:r>
          </a:p>
          <a:p>
            <a:pPr marL="0" indent="0">
              <a:buNone/>
            </a:pPr>
            <a:r>
              <a:rPr lang="ru-RU" sz="6000" b="1" dirty="0" smtClean="0"/>
              <a:t>самая</a:t>
            </a:r>
          </a:p>
          <a:p>
            <a:pPr marL="0" indent="0">
              <a:buNone/>
            </a:pPr>
            <a:r>
              <a:rPr lang="ru-RU" sz="6000" b="1" dirty="0" smtClean="0"/>
              <a:t>большая </a:t>
            </a:r>
          </a:p>
          <a:p>
            <a:pPr marL="0" indent="0">
              <a:buNone/>
            </a:pPr>
            <a:r>
              <a:rPr lang="ru-RU" sz="6000" b="1" dirty="0" smtClean="0"/>
              <a:t>сложность?</a:t>
            </a:r>
          </a:p>
          <a:p>
            <a:endParaRPr lang="ru-RU" sz="6000" dirty="0"/>
          </a:p>
        </p:txBody>
      </p:sp>
      <p:pic>
        <p:nvPicPr>
          <p:cNvPr id="3" name="Рисунок 2" descr="Fotolia_50243561_M.jpg"/>
          <p:cNvPicPr>
            <a:picLocks noChangeAspect="1"/>
          </p:cNvPicPr>
          <p:nvPr/>
        </p:nvPicPr>
        <p:blipFill>
          <a:blip r:embed="rId2" cstate="print"/>
          <a:srcRect l="13375" r="39811"/>
          <a:stretch>
            <a:fillRect/>
          </a:stretch>
        </p:blipFill>
        <p:spPr>
          <a:xfrm>
            <a:off x="5183560" y="1556792"/>
            <a:ext cx="3960440" cy="433762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2915816" y="188640"/>
            <a:ext cx="6607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?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188640"/>
            <a:ext cx="452925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Ежедневно </a:t>
            </a:r>
            <a:endParaRPr lang="ru-RU" sz="6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340768"/>
            <a:ext cx="69482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800" b="1" dirty="0" smtClean="0"/>
              <a:t>Мотивировать себя на занятия каждый день!</a:t>
            </a:r>
            <a:endParaRPr lang="ru-RU" sz="4800" b="1" dirty="0"/>
          </a:p>
        </p:txBody>
      </p:sp>
      <p:pic>
        <p:nvPicPr>
          <p:cNvPr id="4" name="Рисунок 3" descr="211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2780928"/>
            <a:ext cx="5725834" cy="381947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88640"/>
            <a:ext cx="741682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Что ещё нужно знать для полноценного обучения: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3" name="Рисунок 2" descr="little_boy_sitting_at_the_table_panthermedia_a46472175_5616x3744_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1772816"/>
            <a:ext cx="6732240" cy="448377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88640"/>
            <a:ext cx="507094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/>
              <a:t>Нужно знать:</a:t>
            </a:r>
            <a:endParaRPr lang="ru-RU" sz="6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412776"/>
            <a:ext cx="60486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Какие материалы конкретно подходят вашему ребёнку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Как </a:t>
            </a:r>
            <a:r>
              <a:rPr lang="ru-RU" sz="3200" b="1" u="sng" dirty="0" smtClean="0"/>
              <a:t>интересно и эффективно </a:t>
            </a:r>
            <a:r>
              <a:rPr lang="ru-RU" sz="3200" dirty="0" smtClean="0"/>
              <a:t>закрепить пройденный материал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Множество различных игр</a:t>
            </a:r>
          </a:p>
          <a:p>
            <a:pPr>
              <a:buFont typeface="Wingdings" pitchFamily="2" charset="2"/>
              <a:buChar char="ü"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Самые эффективные техники для обучения говорению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Методики максимально </a:t>
            </a:r>
            <a:r>
              <a:rPr lang="ru-RU" sz="3200" b="1" u="sng" dirty="0" smtClean="0"/>
              <a:t>быстрого и непринуждённого</a:t>
            </a:r>
            <a:r>
              <a:rPr lang="ru-RU" sz="3200" dirty="0" smtClean="0"/>
              <a:t> освоения чтения и письма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0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Начнёте получать истинное удовольствие от занятий</a:t>
            </a:r>
            <a:endParaRPr lang="ru-RU" sz="4800" b="1" dirty="0"/>
          </a:p>
        </p:txBody>
      </p:sp>
      <p:pic>
        <p:nvPicPr>
          <p:cNvPr id="3" name="Рисунок 2" descr="e9b0f857826ab994b1b1904c051bbf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276872"/>
            <a:ext cx="6488211" cy="4401481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671594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Лучше узнаете и </a:t>
            </a:r>
          </a:p>
          <a:p>
            <a:r>
              <a:rPr lang="ru-RU" sz="4800" b="1" dirty="0" smtClean="0"/>
              <a:t>поймёте своего ребёнка</a:t>
            </a:r>
            <a:endParaRPr lang="ru-RU" sz="4800" b="1" dirty="0"/>
          </a:p>
        </p:txBody>
      </p:sp>
      <p:pic>
        <p:nvPicPr>
          <p:cNvPr id="3" name="Рисунок 2" descr="repetit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916832"/>
            <a:ext cx="7208143" cy="4487916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Блок-схема: узел 16"/>
          <p:cNvSpPr/>
          <p:nvPr/>
        </p:nvSpPr>
        <p:spPr>
          <a:xfrm>
            <a:off x="683568" y="1772816"/>
            <a:ext cx="8064896" cy="5085184"/>
          </a:xfrm>
          <a:prstGeom prst="flowChartConnecto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Взаимодействие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Сотрудничество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Е</a:t>
            </a:r>
            <a:r>
              <a:rPr lang="ru-RU" sz="2400" b="1" dirty="0" smtClean="0">
                <a:solidFill>
                  <a:schemeClr val="tx1"/>
                </a:solidFill>
              </a:rPr>
              <a:t>динство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19672" y="0"/>
            <a:ext cx="73448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Будете радовать своего </a:t>
            </a:r>
            <a:br>
              <a:rPr lang="ru-RU" sz="4000" b="1" dirty="0" smtClean="0"/>
            </a:br>
            <a:r>
              <a:rPr lang="ru-RU" sz="4000" b="1" dirty="0" smtClean="0"/>
              <a:t>ребёнка новыми интересными играми и занятиями</a:t>
            </a:r>
            <a:endParaRPr lang="ru-RU" sz="4000" b="1" dirty="0"/>
          </a:p>
        </p:txBody>
      </p:sp>
      <p:sp>
        <p:nvSpPr>
          <p:cNvPr id="3" name="Блок-схема: узел 2"/>
          <p:cNvSpPr/>
          <p:nvPr/>
        </p:nvSpPr>
        <p:spPr>
          <a:xfrm>
            <a:off x="3491880" y="1772816"/>
            <a:ext cx="2736304" cy="2232248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chemeClr val="tx1"/>
                </a:solidFill>
              </a:rPr>
              <a:t>Д</a:t>
            </a:r>
            <a:r>
              <a:rPr lang="ru-RU" sz="5400" b="1" dirty="0" smtClean="0">
                <a:solidFill>
                  <a:schemeClr val="tx1"/>
                </a:solidFill>
              </a:rPr>
              <a:t>ети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1475656" y="4293096"/>
            <a:ext cx="2592288" cy="2160240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Мамы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Папы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Дедушки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Бабушки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5364088" y="4005064"/>
            <a:ext cx="2808312" cy="2376264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Воспитатели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Учителя</a:t>
            </a:r>
          </a:p>
          <a:p>
            <a:pPr algn="ctr"/>
            <a:r>
              <a:rPr lang="ru-RU" sz="2400" b="1" dirty="0">
                <a:solidFill>
                  <a:schemeClr val="tx1"/>
                </a:solidFill>
              </a:rPr>
              <a:t>П</a:t>
            </a:r>
            <a:r>
              <a:rPr lang="ru-RU" sz="2400" b="1" smtClean="0">
                <a:solidFill>
                  <a:schemeClr val="tx1"/>
                </a:solidFill>
              </a:rPr>
              <a:t>сихологи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771800" y="3573016"/>
            <a:ext cx="648072" cy="576064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300192" y="3212976"/>
            <a:ext cx="576064" cy="720080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211960" y="5373216"/>
            <a:ext cx="1080120" cy="0"/>
          </a:xfrm>
          <a:prstGeom prst="straightConnector1">
            <a:avLst/>
          </a:prstGeom>
          <a:ln w="57150">
            <a:solidFill>
              <a:schemeClr val="accent3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0"/>
            <a:ext cx="69127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Вы научитесь заниматься ежедневно</a:t>
            </a:r>
            <a:br>
              <a:rPr lang="ru-RU" sz="4800" b="1" dirty="0" smtClean="0"/>
            </a:br>
            <a:r>
              <a:rPr lang="ru-RU" sz="4800" b="1" dirty="0" smtClean="0"/>
              <a:t>и вам будет сложно остановиться</a:t>
            </a:r>
            <a:endParaRPr lang="ru-RU" sz="4800" b="1" dirty="0"/>
          </a:p>
        </p:txBody>
      </p:sp>
      <p:pic>
        <p:nvPicPr>
          <p:cNvPr id="3" name="Рисунок 2" descr="image.jpg"/>
          <p:cNvPicPr>
            <a:picLocks noChangeAspect="1"/>
          </p:cNvPicPr>
          <p:nvPr/>
        </p:nvPicPr>
        <p:blipFill>
          <a:blip r:embed="rId2" cstate="print"/>
          <a:srcRect r="9546" b="4823"/>
          <a:stretch>
            <a:fillRect/>
          </a:stretch>
        </p:blipFill>
        <p:spPr>
          <a:xfrm>
            <a:off x="2339752" y="2852936"/>
            <a:ext cx="5112568" cy="372262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255284a897ea057a0481f204d2d9a4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32656"/>
            <a:ext cx="5904656" cy="590465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latin typeface="+mj-lt"/>
              </a:rPr>
              <a:t>Источники</a:t>
            </a:r>
            <a:endParaRPr lang="ru-RU" sz="60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1052736"/>
            <a:ext cx="7884368" cy="10064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u="sng" dirty="0" smtClean="0">
              <a:hlinkClick r:id="rId2"/>
            </a:endParaRPr>
          </a:p>
          <a:p>
            <a:r>
              <a:rPr lang="ru-RU" u="sng" dirty="0" smtClean="0">
                <a:hlinkClick r:id="rId2"/>
              </a:rPr>
              <a:t>Шаблон презентации</a:t>
            </a:r>
          </a:p>
          <a:p>
            <a:r>
              <a:rPr lang="ru-RU" u="sng" dirty="0" smtClean="0">
                <a:hlinkClick r:id="rId2"/>
              </a:rPr>
              <a:t>https</a:t>
            </a:r>
            <a:r>
              <a:rPr lang="ru-RU" u="sng" dirty="0">
                <a:hlinkClick r:id="rId2"/>
              </a:rPr>
              <a:t>://xn--80ablbaanka7beun6ae4de9e.xn--</a:t>
            </a:r>
            <a:r>
              <a:rPr lang="ru-RU" u="sng" dirty="0" smtClean="0">
                <a:hlinkClick r:id="rId2"/>
              </a:rPr>
              <a:t>p1ai/file/4651-zelenaya-volna.html</a:t>
            </a:r>
            <a:endParaRPr lang="ru-RU" u="sng" dirty="0" smtClean="0"/>
          </a:p>
          <a:p>
            <a:r>
              <a:rPr lang="ru-RU" u="sng" dirty="0" smtClean="0"/>
              <a:t>картинки</a:t>
            </a:r>
          </a:p>
          <a:p>
            <a:r>
              <a:rPr lang="en-US" dirty="0" smtClean="0">
                <a:hlinkClick r:id="rId3"/>
              </a:rPr>
              <a:t>https://bobr.by/data/education/image.gif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https://ego-lution.ru/content_img/temat/temat-302.jpg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http://fb.ru/media/i/3/1/3/4/9/1/i/313491.jpg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https://mediaurok.com/images/art/5160_1535361749.jpg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https://womanadvice.ru/sites/default/files/34/2015-10-10_0301/mainimage200x200/kak_nauchit_rebenka_delat_uroki_samostoyatelno.jpg.crop_display.jpg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https://wolokom.ru/public/fokcopy-kam5ab.jpg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http://mystictrek.com/wp-content/uploads/2013/06/Fotolia_50243561_M.jpg</a:t>
            </a:r>
            <a:endParaRPr lang="ru-RU" dirty="0" smtClean="0"/>
          </a:p>
          <a:p>
            <a:r>
              <a:rPr lang="en-US" dirty="0" smtClean="0">
                <a:hlinkClick r:id="rId10"/>
              </a:rPr>
              <a:t>https://yandex.ru/images/search?pos=41&amp;p=1&amp;img_</a:t>
            </a:r>
            <a:endParaRPr lang="ru-RU" dirty="0" smtClean="0"/>
          </a:p>
          <a:p>
            <a:r>
              <a:rPr lang="en-US" dirty="0" smtClean="0">
                <a:hlinkClick r:id="rId11"/>
              </a:rPr>
              <a:t>https://www.samsonopt.ru/upload/medialibrary/fb2/little_boy_sitting_</a:t>
            </a:r>
            <a:endParaRPr lang="ru-RU" dirty="0" smtClean="0"/>
          </a:p>
          <a:p>
            <a:r>
              <a:rPr lang="en-US" dirty="0" smtClean="0">
                <a:hlinkClick r:id="rId12"/>
              </a:rPr>
              <a:t>http://shd3school.ru/images/e9b0f857826ab994b1b1904c051bbf59.jpg</a:t>
            </a:r>
            <a:endParaRPr lang="ru-RU" dirty="0" smtClean="0"/>
          </a:p>
          <a:p>
            <a:r>
              <a:rPr lang="en-US" dirty="0" smtClean="0">
                <a:hlinkClick r:id="rId13"/>
              </a:rPr>
              <a:t>https://ptzgovorit.ru/sites/default/files/styles/700x100_proc/public/insert_images</a:t>
            </a:r>
            <a:endParaRPr lang="ru-RU" dirty="0" smtClean="0"/>
          </a:p>
          <a:p>
            <a:r>
              <a:rPr lang="en-US" dirty="0" smtClean="0">
                <a:hlinkClick r:id="rId14"/>
              </a:rPr>
              <a:t>http://itd1.mycdn.me/image?id=838917199957&amp;t=20&amp;plc=WEB&amp;tkn=*H_27pwYuRlHX1Y5RzCkiN4hYrTM</a:t>
            </a:r>
            <a:endParaRPr lang="ru-RU" dirty="0" smtClean="0"/>
          </a:p>
          <a:p>
            <a:r>
              <a:rPr lang="en-US" dirty="0" smtClean="0">
                <a:hlinkClick r:id="rId15"/>
              </a:rPr>
              <a:t>https://amournsk.ru/upload/iblock/925/9255284a897ea057a0481f204d2d9a41.jpg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859216" cy="1143000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800" b="1" i="0" dirty="0" smtClean="0">
                <a:latin typeface="+mj-lt"/>
              </a:rPr>
              <a:t>Почему  родители  должны </a:t>
            </a:r>
            <a:br>
              <a:rPr lang="ru-RU" sz="4800" b="1" i="0" dirty="0" smtClean="0">
                <a:latin typeface="+mj-lt"/>
              </a:rPr>
            </a:br>
            <a:r>
              <a:rPr lang="ru-RU" sz="4800" b="1" i="0" dirty="0" smtClean="0">
                <a:latin typeface="+mj-lt"/>
              </a:rPr>
              <a:t>заниматься с детьми?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imag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628800"/>
            <a:ext cx="4824536" cy="482453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5508104" y="2132856"/>
            <a:ext cx="3592009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b="1" dirty="0" smtClean="0"/>
              <a:t>Близкие </a:t>
            </a:r>
          </a:p>
          <a:p>
            <a:pPr marL="0" indent="0">
              <a:buNone/>
            </a:pPr>
            <a:r>
              <a:rPr lang="en-US" sz="4000" b="1" dirty="0" smtClean="0"/>
              <a:t>    </a:t>
            </a:r>
            <a:r>
              <a:rPr lang="ru-RU" sz="4000" b="1" dirty="0" smtClean="0"/>
              <a:t>отношения с </a:t>
            </a:r>
          </a:p>
          <a:p>
            <a:pPr marL="0" indent="0">
              <a:buNone/>
            </a:pPr>
            <a:r>
              <a:rPr lang="en-US" sz="4000" b="1" dirty="0" smtClean="0"/>
              <a:t>    </a:t>
            </a:r>
            <a:r>
              <a:rPr lang="ru-RU" sz="4000" b="1" dirty="0" smtClean="0"/>
              <a:t>ребёнком</a:t>
            </a:r>
            <a:endParaRPr lang="en-US" sz="4000" b="1" dirty="0" smtClean="0"/>
          </a:p>
          <a:p>
            <a:pPr marL="0" indent="0">
              <a:buNone/>
            </a:pPr>
            <a:endParaRPr lang="ru-RU" sz="4000" b="1" dirty="0" smtClean="0"/>
          </a:p>
          <a:p>
            <a:pPr>
              <a:buFont typeface="Wingdings" pitchFamily="2" charset="2"/>
              <a:buChar char="ü"/>
            </a:pPr>
            <a:r>
              <a:rPr lang="ru-RU" sz="4000" b="1" dirty="0" smtClean="0"/>
              <a:t>Общие </a:t>
            </a:r>
          </a:p>
          <a:p>
            <a:pPr marL="0" indent="0">
              <a:buNone/>
            </a:pPr>
            <a:r>
              <a:rPr lang="en-US" sz="4000" b="1" dirty="0" smtClean="0"/>
              <a:t>    </a:t>
            </a:r>
            <a:r>
              <a:rPr lang="ru-RU" sz="4000" b="1" dirty="0" smtClean="0"/>
              <a:t>интересы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0"/>
            <a:ext cx="5188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Должна быть цель</a:t>
            </a:r>
            <a:endParaRPr lang="ru-RU" sz="4800" b="1" dirty="0"/>
          </a:p>
        </p:txBody>
      </p:sp>
      <p:pic>
        <p:nvPicPr>
          <p:cNvPr id="3" name="Рисунок 2" descr="temat-3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196752"/>
            <a:ext cx="4125119" cy="3066338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5160_15353617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717032"/>
            <a:ext cx="4248472" cy="283231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31349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196752"/>
            <a:ext cx="4325334" cy="275289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kak_nauchit_rebenka_delat_uroki_samostoyatelno.jpg.crop_displa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3861048"/>
            <a:ext cx="3851920" cy="277993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332656"/>
            <a:ext cx="55019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Варианты обучения</a:t>
            </a:r>
            <a:endParaRPr lang="ru-RU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835696" y="1124744"/>
            <a:ext cx="7306937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400" b="1" dirty="0" smtClean="0"/>
              <a:t>Учиться вместе с ребёнком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4" name="Рисунок 3" descr="fokcopy-kam5a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988840"/>
            <a:ext cx="6264696" cy="452450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24744"/>
            <a:ext cx="7344816" cy="532859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sz="4400" dirty="0" smtClean="0">
              <a:solidFill>
                <a:schemeClr val="tx1"/>
              </a:solidFill>
            </a:endParaRPr>
          </a:p>
          <a:p>
            <a:pPr algn="ctr"/>
            <a:r>
              <a:rPr lang="ru-RU" sz="6000" dirty="0">
                <a:solidFill>
                  <a:schemeClr val="tx1"/>
                </a:solidFill>
              </a:rPr>
              <a:t>в</a:t>
            </a:r>
            <a:r>
              <a:rPr lang="ru-RU" sz="6000" dirty="0" smtClean="0">
                <a:solidFill>
                  <a:schemeClr val="tx1"/>
                </a:solidFill>
              </a:rPr>
              <a:t>ыработать привычку</a:t>
            </a:r>
          </a:p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ОСВАИВАТЬ</a:t>
            </a:r>
            <a:r>
              <a:rPr lang="ru-RU" sz="6000" dirty="0" smtClean="0">
                <a:solidFill>
                  <a:schemeClr val="tx1"/>
                </a:solidFill>
              </a:rPr>
              <a:t> знания </a:t>
            </a:r>
          </a:p>
          <a:p>
            <a:pPr algn="ctr"/>
            <a:r>
              <a:rPr lang="ru-RU" sz="6000" b="1" u="sng" dirty="0" smtClean="0">
                <a:solidFill>
                  <a:schemeClr val="tx1"/>
                </a:solidFill>
              </a:rPr>
              <a:t>КАЖДЫЙ  ДЕНЬ</a:t>
            </a:r>
            <a:endParaRPr lang="ru-RU" sz="6000" b="1" u="sng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835696" y="404664"/>
            <a:ext cx="6336704" cy="3096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C00000"/>
                </a:solidFill>
              </a:rPr>
              <a:t>ВАЖНО!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24744"/>
            <a:ext cx="7344816" cy="532859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sz="4400" dirty="0" smtClean="0">
              <a:solidFill>
                <a:schemeClr val="tx1"/>
              </a:solidFill>
            </a:endParaRPr>
          </a:p>
          <a:p>
            <a:pPr algn="ctr"/>
            <a:r>
              <a:rPr lang="ru-RU" sz="6600" b="1" u="sng" dirty="0" smtClean="0">
                <a:solidFill>
                  <a:schemeClr val="tx1"/>
                </a:solidFill>
              </a:rPr>
              <a:t>НЕ</a:t>
            </a:r>
            <a:r>
              <a:rPr lang="ru-RU" sz="6600" dirty="0" smtClean="0">
                <a:solidFill>
                  <a:schemeClr val="tx1"/>
                </a:solidFill>
              </a:rPr>
              <a:t> заниматься, </a:t>
            </a:r>
          </a:p>
          <a:p>
            <a:pPr algn="ctr"/>
            <a:r>
              <a:rPr lang="ru-RU" sz="6600" dirty="0">
                <a:solidFill>
                  <a:schemeClr val="tx1"/>
                </a:solidFill>
              </a:rPr>
              <a:t>а</a:t>
            </a:r>
            <a:r>
              <a:rPr lang="ru-RU" sz="6600" dirty="0" smtClean="0">
                <a:solidFill>
                  <a:schemeClr val="tx1"/>
                </a:solidFill>
              </a:rPr>
              <a:t>  </a:t>
            </a:r>
            <a:r>
              <a:rPr lang="ru-RU" sz="6600" b="1" u="sng" dirty="0" smtClean="0">
                <a:solidFill>
                  <a:schemeClr val="tx1"/>
                </a:solidFill>
              </a:rPr>
              <a:t>ИГРАТЬ</a:t>
            </a:r>
            <a:endParaRPr lang="ru-RU" sz="6600" b="1" u="sng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835696" y="404664"/>
            <a:ext cx="6336704" cy="3096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C00000"/>
                </a:solidFill>
              </a:rPr>
              <a:t>ВАЖНО!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24744"/>
            <a:ext cx="7344816" cy="532859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sz="4400" dirty="0" smtClean="0">
              <a:solidFill>
                <a:schemeClr val="tx1"/>
              </a:solidFill>
            </a:endParaRPr>
          </a:p>
          <a:p>
            <a:pPr algn="ctr"/>
            <a:r>
              <a:rPr lang="ru-RU" sz="6600" b="1" u="sng" dirty="0" smtClean="0">
                <a:solidFill>
                  <a:schemeClr val="tx1"/>
                </a:solidFill>
              </a:rPr>
              <a:t>Полностью   </a:t>
            </a:r>
            <a:r>
              <a:rPr lang="ru-RU" sz="6600" dirty="0" smtClean="0">
                <a:solidFill>
                  <a:schemeClr val="tx1"/>
                </a:solidFill>
              </a:rPr>
              <a:t>погружаться </a:t>
            </a:r>
          </a:p>
          <a:p>
            <a:pPr algn="ctr"/>
            <a:r>
              <a:rPr lang="ru-RU" sz="6600" dirty="0">
                <a:solidFill>
                  <a:schemeClr val="tx1"/>
                </a:solidFill>
              </a:rPr>
              <a:t>в</a:t>
            </a:r>
            <a:r>
              <a:rPr lang="ru-RU" sz="6600" dirty="0" smtClean="0">
                <a:solidFill>
                  <a:schemeClr val="tx1"/>
                </a:solidFill>
              </a:rPr>
              <a:t> процесс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835696" y="404664"/>
            <a:ext cx="6336704" cy="3096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C00000"/>
                </a:solidFill>
              </a:rPr>
              <a:t>ВАЖНО!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124744"/>
            <a:ext cx="7344816" cy="532859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sz="4400" dirty="0" smtClean="0">
              <a:solidFill>
                <a:schemeClr val="tx1"/>
              </a:solidFill>
            </a:endParaRPr>
          </a:p>
          <a:p>
            <a:pPr algn="ctr"/>
            <a:endParaRPr lang="ru-RU" sz="4800" dirty="0" smtClean="0">
              <a:solidFill>
                <a:schemeClr val="tx1"/>
              </a:solidFill>
            </a:endParaRPr>
          </a:p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Находить материалы </a:t>
            </a:r>
            <a:r>
              <a:rPr lang="ru-RU" sz="6000" b="1" dirty="0" smtClean="0">
                <a:solidFill>
                  <a:schemeClr val="tx1"/>
                </a:solidFill>
              </a:rPr>
              <a:t>интересные </a:t>
            </a:r>
            <a:r>
              <a:rPr lang="ru-RU" sz="6000" dirty="0" smtClean="0">
                <a:solidFill>
                  <a:schemeClr val="tx1"/>
                </a:solidFill>
              </a:rPr>
              <a:t>ребёнку</a:t>
            </a:r>
          </a:p>
          <a:p>
            <a:pPr algn="ctr"/>
            <a:r>
              <a:rPr lang="ru-RU" sz="4400" dirty="0" smtClean="0"/>
              <a:t>Находить материалы </a:t>
            </a:r>
            <a:r>
              <a:rPr lang="ru-RU" sz="4400" b="1" u="sng" dirty="0" smtClean="0"/>
              <a:t>интересные</a:t>
            </a:r>
            <a:r>
              <a:rPr lang="ru-RU" sz="4400" dirty="0" smtClean="0"/>
              <a:t> ребёнку</a:t>
            </a:r>
          </a:p>
        </p:txBody>
      </p:sp>
      <p:sp>
        <p:nvSpPr>
          <p:cNvPr id="3" name="Овал 2"/>
          <p:cNvSpPr/>
          <p:nvPr/>
        </p:nvSpPr>
        <p:spPr>
          <a:xfrm>
            <a:off x="1835696" y="404664"/>
            <a:ext cx="6336704" cy="30963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C00000"/>
                </a:solidFill>
              </a:rPr>
              <a:t>ВАЖНО!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 rot="21316111">
            <a:off x="1763688" y="980728"/>
            <a:ext cx="6192688" cy="460851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sz="8000" dirty="0" smtClean="0">
                <a:solidFill>
                  <a:srgbClr val="C00000"/>
                </a:solidFill>
              </a:rPr>
              <a:t>В Ы Б О Р</a:t>
            </a:r>
            <a:endParaRPr lang="ru-RU" sz="8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008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000084</Template>
  <TotalTime>130</TotalTime>
  <Words>199</Words>
  <Application>Microsoft Office PowerPoint</Application>
  <PresentationFormat>Экран (4:3)</PresentationFormat>
  <Paragraphs>108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Century</vt:lpstr>
      <vt:lpstr>Wingdings</vt:lpstr>
      <vt:lpstr>000084</vt:lpstr>
      <vt:lpstr>Трудности и возможности обучения</vt:lpstr>
      <vt:lpstr> Почему  родители  должны  заниматься с детьми?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Трудности и возможности обучения</dc:title>
  <dc:creator>Вера</dc:creator>
  <cp:lastModifiedBy>Наталья Дубровина</cp:lastModifiedBy>
  <cp:revision>47</cp:revision>
  <dcterms:created xsi:type="dcterms:W3CDTF">2019-03-18T17:26:35Z</dcterms:created>
  <dcterms:modified xsi:type="dcterms:W3CDTF">2019-06-18T08:03:21Z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983665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S8.2.2</vt:lpwstr>
  </property>
</Properties>
</file>