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307" r:id="rId7"/>
    <p:sldId id="306" r:id="rId8"/>
    <p:sldId id="261" r:id="rId9"/>
    <p:sldId id="308" r:id="rId10"/>
    <p:sldId id="262" r:id="rId11"/>
    <p:sldId id="263" r:id="rId12"/>
    <p:sldId id="264" r:id="rId13"/>
    <p:sldId id="309" r:id="rId14"/>
    <p:sldId id="310" r:id="rId15"/>
    <p:sldId id="311" r:id="rId16"/>
    <p:sldId id="312" r:id="rId17"/>
    <p:sldId id="267" r:id="rId18"/>
    <p:sldId id="268" r:id="rId19"/>
    <p:sldId id="269" r:id="rId20"/>
    <p:sldId id="270" r:id="rId21"/>
    <p:sldId id="271" r:id="rId22"/>
    <p:sldId id="272" r:id="rId23"/>
    <p:sldId id="273" r:id="rId24"/>
    <p:sldId id="274" r:id="rId25"/>
    <p:sldId id="265" r:id="rId26"/>
    <p:sldId id="266" r:id="rId27"/>
    <p:sldId id="275" r:id="rId28"/>
    <p:sldId id="277" r:id="rId29"/>
    <p:sldId id="278" r:id="rId30"/>
    <p:sldId id="279" r:id="rId31"/>
    <p:sldId id="283" r:id="rId32"/>
    <p:sldId id="280" r:id="rId33"/>
    <p:sldId id="281" r:id="rId34"/>
    <p:sldId id="284" r:id="rId35"/>
    <p:sldId id="285" r:id="rId36"/>
    <p:sldId id="286" r:id="rId37"/>
    <p:sldId id="288" r:id="rId38"/>
    <p:sldId id="289" r:id="rId39"/>
    <p:sldId id="290" r:id="rId40"/>
    <p:sldId id="291" r:id="rId41"/>
    <p:sldId id="292" r:id="rId42"/>
    <p:sldId id="287" r:id="rId43"/>
    <p:sldId id="293" r:id="rId44"/>
    <p:sldId id="294" r:id="rId45"/>
    <p:sldId id="295" r:id="rId46"/>
    <p:sldId id="296" r:id="rId47"/>
    <p:sldId id="297" r:id="rId48"/>
    <p:sldId id="298" r:id="rId49"/>
    <p:sldId id="299" r:id="rId50"/>
    <p:sldId id="300" r:id="rId51"/>
    <p:sldId id="301" r:id="rId52"/>
    <p:sldId id="303" r:id="rId53"/>
    <p:sldId id="302" r:id="rId54"/>
    <p:sldId id="304" r:id="rId5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21.06.2019</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21.06.2019</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21.06.2019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21.06.2019</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i100rik.com.ua/wp-content/uploads/2013/11/A-Dovzhenko.jpg"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340768"/>
            <a:ext cx="6858000" cy="990600"/>
          </a:xfrm>
        </p:spPr>
        <p:txBody>
          <a:bodyPr>
            <a:noAutofit/>
          </a:bodyPr>
          <a:lstStyle/>
          <a:p>
            <a:pPr algn="ctr"/>
            <a:r>
              <a:rPr lang="ru-RU" sz="6600" b="1" dirty="0" err="1" smtClean="0">
                <a:solidFill>
                  <a:srgbClr val="FF0000"/>
                </a:solidFill>
              </a:rPr>
              <a:t>Карикатури</a:t>
            </a:r>
            <a:r>
              <a:rPr lang="ru-RU" sz="6600" b="1" dirty="0" smtClean="0">
                <a:solidFill>
                  <a:srgbClr val="FF0000"/>
                </a:solidFill>
              </a:rPr>
              <a:t> </a:t>
            </a:r>
            <a:r>
              <a:rPr lang="ru-RU" sz="6600" b="1" smtClean="0">
                <a:solidFill>
                  <a:srgbClr val="FF0000"/>
                </a:solidFill>
              </a:rPr>
              <a:t>та тести з</a:t>
            </a:r>
            <a:r>
              <a:rPr lang="ru-RU" sz="6600" b="1" dirty="0" smtClean="0">
                <a:solidFill>
                  <a:srgbClr val="FF0000"/>
                </a:solidFill>
              </a:rPr>
              <a:t> </a:t>
            </a:r>
            <a:r>
              <a:rPr lang="ru-RU" sz="6600" b="1" dirty="0" err="1" smtClean="0">
                <a:solidFill>
                  <a:srgbClr val="FF0000"/>
                </a:solidFill>
              </a:rPr>
              <a:t>історії</a:t>
            </a:r>
            <a:r>
              <a:rPr lang="ru-RU" sz="6600" b="1" dirty="0" smtClean="0">
                <a:solidFill>
                  <a:srgbClr val="FF0000"/>
                </a:solidFill>
              </a:rPr>
              <a:t> </a:t>
            </a:r>
            <a:r>
              <a:rPr lang="ru-RU" sz="6600" b="1" dirty="0" err="1" smtClean="0">
                <a:solidFill>
                  <a:srgbClr val="FF0000"/>
                </a:solidFill>
              </a:rPr>
              <a:t>України</a:t>
            </a:r>
            <a:endParaRPr lang="ru-RU" sz="6600" b="1" dirty="0">
              <a:solidFill>
                <a:srgbClr val="FF000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Перебудова</a:t>
            </a:r>
            <a:r>
              <a:rPr lang="ru-RU" b="1" dirty="0" smtClean="0">
                <a:solidFill>
                  <a:srgbClr val="C00000"/>
                </a:solidFill>
              </a:rPr>
              <a:t> в </a:t>
            </a:r>
            <a:r>
              <a:rPr lang="ru-RU" b="1" dirty="0" err="1" smtClean="0">
                <a:solidFill>
                  <a:srgbClr val="C00000"/>
                </a:solidFill>
              </a:rPr>
              <a:t>карикатурі</a:t>
            </a:r>
            <a:r>
              <a:rPr lang="en-US" dirty="0" smtClean="0">
                <a:solidFill>
                  <a:srgbClr val="C00000"/>
                </a:solidFill>
              </a:rPr>
              <a:t/>
            </a:r>
            <a:br>
              <a:rPr lang="en-US"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68610" name="Picture 2" descr="ÐÐ¾ÑÐ¾Ð¶ÐµÐµ Ð¸Ð·Ð¾Ð±ÑÐ°Ð¶ÐµÐ½Ð¸Ðµ"/>
          <p:cNvPicPr>
            <a:picLocks noChangeAspect="1" noChangeArrowheads="1"/>
          </p:cNvPicPr>
          <p:nvPr/>
        </p:nvPicPr>
        <p:blipFill>
          <a:blip r:embed="rId2" cstate="print"/>
          <a:srcRect/>
          <a:stretch>
            <a:fillRect/>
          </a:stretch>
        </p:blipFill>
        <p:spPr bwMode="auto">
          <a:xfrm>
            <a:off x="1331640" y="1196752"/>
            <a:ext cx="5976664" cy="4824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blinds(horizontal)">
                                      <p:cBhvr>
                                        <p:cTn id="7" dur="500"/>
                                        <p:tgtEl>
                                          <p:spTgt spid="686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686800" cy="990600"/>
          </a:xfrm>
        </p:spPr>
        <p:txBody>
          <a:bodyPr>
            <a:normAutofit fontScale="90000"/>
          </a:bodyPr>
          <a:lstStyle/>
          <a:p>
            <a:r>
              <a:rPr lang="ru-RU" b="1" dirty="0" err="1" smtClean="0">
                <a:solidFill>
                  <a:srgbClr val="C00000"/>
                </a:solidFill>
              </a:rPr>
              <a:t>Напис</a:t>
            </a:r>
            <a:r>
              <a:rPr lang="ru-RU" b="1" dirty="0" smtClean="0">
                <a:solidFill>
                  <a:srgbClr val="C00000"/>
                </a:solidFill>
              </a:rPr>
              <a:t> на </a:t>
            </a:r>
            <a:r>
              <a:rPr lang="ru-RU" b="1" dirty="0" err="1" smtClean="0">
                <a:solidFill>
                  <a:srgbClr val="C00000"/>
                </a:solidFill>
              </a:rPr>
              <a:t>карикатурі</a:t>
            </a:r>
            <a:r>
              <a:rPr lang="ru-RU" b="1" dirty="0" smtClean="0">
                <a:solidFill>
                  <a:srgbClr val="C00000"/>
                </a:solidFill>
              </a:rPr>
              <a:t>: «</a:t>
            </a:r>
            <a:r>
              <a:rPr lang="ru-RU" b="1" dirty="0" err="1" smtClean="0">
                <a:solidFill>
                  <a:srgbClr val="C00000"/>
                </a:solidFill>
              </a:rPr>
              <a:t>Безумовне</a:t>
            </a:r>
            <a:r>
              <a:rPr lang="ru-RU" b="1" dirty="0" smtClean="0">
                <a:solidFill>
                  <a:srgbClr val="C00000"/>
                </a:solidFill>
              </a:rPr>
              <a:t> </a:t>
            </a:r>
            <a:r>
              <a:rPr lang="ru-RU" b="1" dirty="0" err="1" smtClean="0">
                <a:solidFill>
                  <a:srgbClr val="C00000"/>
                </a:solidFill>
              </a:rPr>
              <a:t>позначення</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a:xfrm>
            <a:off x="5220072" y="1219200"/>
            <a:ext cx="3744416" cy="4937760"/>
          </a:xfrm>
        </p:spPr>
        <p:txBody>
          <a:bodyPr/>
          <a:lstStyle/>
          <a:p>
            <a:r>
              <a:rPr lang="ru-RU" dirty="0" smtClean="0"/>
              <a:t> </a:t>
            </a:r>
            <a:r>
              <a:rPr lang="ru-RU" b="1" dirty="0" err="1" smtClean="0">
                <a:solidFill>
                  <a:srgbClr val="002060"/>
                </a:solidFill>
              </a:rPr>
              <a:t>Корсунь-Шевченківська</a:t>
            </a:r>
            <a:r>
              <a:rPr lang="ru-RU" b="1" dirty="0" smtClean="0">
                <a:solidFill>
                  <a:srgbClr val="002060"/>
                </a:solidFill>
              </a:rPr>
              <a:t> </a:t>
            </a:r>
            <a:r>
              <a:rPr lang="ru-RU" b="1" dirty="0" err="1" smtClean="0">
                <a:solidFill>
                  <a:srgbClr val="002060"/>
                </a:solidFill>
              </a:rPr>
              <a:t>операція</a:t>
            </a:r>
            <a:r>
              <a:rPr lang="ru-RU" b="1" dirty="0" smtClean="0">
                <a:solidFill>
                  <a:srgbClr val="002060"/>
                </a:solidFill>
              </a:rPr>
              <a:t> («</a:t>
            </a:r>
            <a:r>
              <a:rPr lang="ru-RU" b="1" dirty="0" err="1" smtClean="0">
                <a:solidFill>
                  <a:srgbClr val="002060"/>
                </a:solidFill>
              </a:rPr>
              <a:t>Другий</a:t>
            </a:r>
            <a:r>
              <a:rPr lang="ru-RU" b="1" dirty="0" smtClean="0">
                <a:solidFill>
                  <a:srgbClr val="002060"/>
                </a:solidFill>
              </a:rPr>
              <a:t> </a:t>
            </a:r>
            <a:r>
              <a:rPr lang="ru-RU" b="1" dirty="0" err="1" smtClean="0">
                <a:solidFill>
                  <a:srgbClr val="002060"/>
                </a:solidFill>
              </a:rPr>
              <a:t>Сталінград</a:t>
            </a:r>
            <a:r>
              <a:rPr lang="ru-RU" b="1" dirty="0" smtClean="0">
                <a:solidFill>
                  <a:srgbClr val="002060"/>
                </a:solidFill>
              </a:rPr>
              <a:t>»).</a:t>
            </a:r>
            <a:endParaRPr lang="ru-RU" b="1" dirty="0">
              <a:solidFill>
                <a:srgbClr val="002060"/>
              </a:solidFill>
            </a:endParaRPr>
          </a:p>
        </p:txBody>
      </p:sp>
      <p:pic>
        <p:nvPicPr>
          <p:cNvPr id="69634"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539552" y="980728"/>
            <a:ext cx="4824536" cy="53876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box(in)">
                                      <p:cBhvr>
                                        <p:cTn id="7" dur="500"/>
                                        <p:tgtEl>
                                          <p:spTgt spid="696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dirty="0"/>
          </a:p>
        </p:txBody>
      </p:sp>
      <p:sp>
        <p:nvSpPr>
          <p:cNvPr id="1026" name="AutoShape 2"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 name="Picture 2" descr="C:\Users\2018\Desktop\Без названия.jpg"/>
          <p:cNvPicPr>
            <a:picLocks noChangeAspect="1" noChangeArrowheads="1"/>
          </p:cNvPicPr>
          <p:nvPr/>
        </p:nvPicPr>
        <p:blipFill>
          <a:blip r:embed="rId2" cstate="print"/>
          <a:srcRect/>
          <a:stretch>
            <a:fillRect/>
          </a:stretch>
        </p:blipFill>
        <p:spPr bwMode="auto">
          <a:xfrm>
            <a:off x="4211960" y="1052736"/>
            <a:ext cx="4383039" cy="5400600"/>
          </a:xfrm>
          <a:prstGeom prst="rect">
            <a:avLst/>
          </a:prstGeom>
          <a:noFill/>
        </p:spPr>
      </p:pic>
      <p:pic>
        <p:nvPicPr>
          <p:cNvPr id="1027" name="Picture 3" descr="C:\Users\2018\Desktop\image007.jpg"/>
          <p:cNvPicPr>
            <a:picLocks noChangeAspect="1" noChangeArrowheads="1"/>
          </p:cNvPicPr>
          <p:nvPr/>
        </p:nvPicPr>
        <p:blipFill>
          <a:blip r:embed="rId3" cstate="print"/>
          <a:srcRect/>
          <a:stretch>
            <a:fillRect/>
          </a:stretch>
        </p:blipFill>
        <p:spPr bwMode="auto">
          <a:xfrm>
            <a:off x="539552" y="1052736"/>
            <a:ext cx="3312368" cy="49685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3707904" y="1219200"/>
            <a:ext cx="4978896" cy="4937760"/>
          </a:xfrm>
        </p:spPr>
        <p:txBody>
          <a:bodyPr/>
          <a:lstStyle/>
          <a:p>
            <a:r>
              <a:rPr lang="ru-RU" b="1" dirty="0" err="1" smtClean="0">
                <a:solidFill>
                  <a:srgbClr val="002060"/>
                </a:solidFill>
              </a:rPr>
              <a:t>Політична</a:t>
            </a:r>
            <a:r>
              <a:rPr lang="ru-RU" b="1" dirty="0" smtClean="0">
                <a:solidFill>
                  <a:srgbClr val="002060"/>
                </a:solidFill>
              </a:rPr>
              <a:t> та </a:t>
            </a:r>
            <a:r>
              <a:rPr lang="ru-RU" b="1" dirty="0" err="1" smtClean="0">
                <a:solidFill>
                  <a:srgbClr val="002060"/>
                </a:solidFill>
              </a:rPr>
              <a:t>економічна</a:t>
            </a:r>
            <a:r>
              <a:rPr lang="ru-RU" b="1" dirty="0" smtClean="0">
                <a:solidFill>
                  <a:srgbClr val="002060"/>
                </a:solidFill>
              </a:rPr>
              <a:t> </a:t>
            </a:r>
            <a:r>
              <a:rPr lang="ru-RU" b="1" dirty="0" err="1" smtClean="0">
                <a:solidFill>
                  <a:srgbClr val="002060"/>
                </a:solidFill>
              </a:rPr>
              <a:t>лібералізація</a:t>
            </a:r>
            <a:r>
              <a:rPr lang="ru-RU" b="1" dirty="0" smtClean="0">
                <a:solidFill>
                  <a:srgbClr val="002060"/>
                </a:solidFill>
              </a:rPr>
              <a:t> </a:t>
            </a:r>
            <a:r>
              <a:rPr lang="ru-RU" b="1" dirty="0" err="1" smtClean="0">
                <a:solidFill>
                  <a:srgbClr val="002060"/>
                </a:solidFill>
              </a:rPr>
              <a:t>суспільства</a:t>
            </a:r>
            <a:r>
              <a:rPr lang="ru-RU" b="1" dirty="0" smtClean="0">
                <a:solidFill>
                  <a:srgbClr val="002060"/>
                </a:solidFill>
              </a:rPr>
              <a:t> (1953-1964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5538" name="Picture 2" descr="https://zno-ua.net/images/tests/hist-ukr/2013/1/47-1.jpg"/>
          <p:cNvPicPr>
            <a:picLocks noChangeAspect="1" noChangeArrowheads="1"/>
          </p:cNvPicPr>
          <p:nvPr/>
        </p:nvPicPr>
        <p:blipFill>
          <a:blip r:embed="rId2" cstate="print"/>
          <a:srcRect/>
          <a:stretch>
            <a:fillRect/>
          </a:stretch>
        </p:blipFill>
        <p:spPr bwMode="auto">
          <a:xfrm>
            <a:off x="539552" y="620688"/>
            <a:ext cx="3168352" cy="587228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716016" y="1219200"/>
            <a:ext cx="3970784" cy="4937760"/>
          </a:xfrm>
        </p:spPr>
        <p:txBody>
          <a:bodyPr/>
          <a:lstStyle/>
          <a:p>
            <a:r>
              <a:rPr lang="ru-RU" b="1" dirty="0" err="1" smtClean="0">
                <a:solidFill>
                  <a:srgbClr val="002060"/>
                </a:solidFill>
              </a:rPr>
              <a:t>Загострення</a:t>
            </a:r>
            <a:r>
              <a:rPr lang="ru-RU" b="1" dirty="0" smtClean="0">
                <a:solidFill>
                  <a:srgbClr val="002060"/>
                </a:solidFill>
              </a:rPr>
              <a:t> </a:t>
            </a:r>
            <a:r>
              <a:rPr lang="ru-RU" b="1" dirty="0" err="1" smtClean="0">
                <a:solidFill>
                  <a:srgbClr val="002060"/>
                </a:solidFill>
              </a:rPr>
              <a:t>кризи</a:t>
            </a:r>
            <a:r>
              <a:rPr lang="ru-RU" b="1" dirty="0" smtClean="0">
                <a:solidFill>
                  <a:srgbClr val="002060"/>
                </a:solidFill>
              </a:rPr>
              <a:t> </a:t>
            </a:r>
            <a:r>
              <a:rPr lang="ru-RU" b="1" dirty="0" err="1" smtClean="0">
                <a:solidFill>
                  <a:srgbClr val="002060"/>
                </a:solidFill>
              </a:rPr>
              <a:t>радянської</a:t>
            </a:r>
            <a:r>
              <a:rPr lang="ru-RU" b="1" dirty="0" smtClean="0">
                <a:solidFill>
                  <a:srgbClr val="002060"/>
                </a:solidFill>
              </a:rPr>
              <a:t> </a:t>
            </a:r>
            <a:r>
              <a:rPr lang="ru-RU" b="1" dirty="0" err="1" smtClean="0">
                <a:solidFill>
                  <a:srgbClr val="002060"/>
                </a:solidFill>
              </a:rPr>
              <a:t>системи</a:t>
            </a:r>
            <a:r>
              <a:rPr lang="ru-RU" b="1" dirty="0" smtClean="0">
                <a:solidFill>
                  <a:srgbClr val="002060"/>
                </a:solidFill>
              </a:rPr>
              <a:t> (1965-1985 </a:t>
            </a:r>
            <a:r>
              <a:rPr lang="ru-RU" b="1" dirty="0" err="1" smtClean="0">
                <a:solidFill>
                  <a:srgbClr val="002060"/>
                </a:solidFill>
              </a:rPr>
              <a:t>рр</a:t>
            </a:r>
            <a:r>
              <a:rPr lang="ru-RU" b="1" dirty="0" smtClean="0">
                <a:solidFill>
                  <a:srgbClr val="002060"/>
                </a:solidFill>
              </a:rPr>
              <a:t>.)</a:t>
            </a:r>
            <a:br>
              <a:rPr lang="ru-RU" b="1" dirty="0" smtClean="0">
                <a:solidFill>
                  <a:srgbClr val="002060"/>
                </a:solidFill>
              </a:rPr>
            </a:br>
            <a:endParaRPr lang="ru-RU" b="1" dirty="0">
              <a:solidFill>
                <a:srgbClr val="002060"/>
              </a:solidFill>
            </a:endParaRPr>
          </a:p>
        </p:txBody>
      </p:sp>
      <p:pic>
        <p:nvPicPr>
          <p:cNvPr id="66562" name="Picture 2" descr="https://zno-ua.net/images/tests/hist-ukr/2013/1/47-2.jpg"/>
          <p:cNvPicPr>
            <a:picLocks noChangeAspect="1" noChangeArrowheads="1"/>
          </p:cNvPicPr>
          <p:nvPr/>
        </p:nvPicPr>
        <p:blipFill>
          <a:blip r:embed="rId2" cstate="print"/>
          <a:srcRect/>
          <a:stretch>
            <a:fillRect/>
          </a:stretch>
        </p:blipFill>
        <p:spPr bwMode="auto">
          <a:xfrm>
            <a:off x="298065" y="332656"/>
            <a:ext cx="4273935" cy="61206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644008" y="1219200"/>
            <a:ext cx="4499992" cy="4937760"/>
          </a:xfrm>
        </p:spPr>
        <p:txBody>
          <a:bodyPr/>
          <a:lstStyle/>
          <a:p>
            <a:r>
              <a:rPr lang="ru-RU" b="1" dirty="0" err="1" smtClean="0">
                <a:solidFill>
                  <a:srgbClr val="002060"/>
                </a:solidFill>
              </a:rPr>
              <a:t>Повоєнна</a:t>
            </a:r>
            <a:r>
              <a:rPr lang="ru-RU" b="1" dirty="0" smtClean="0">
                <a:solidFill>
                  <a:srgbClr val="002060"/>
                </a:solidFill>
              </a:rPr>
              <a:t> </a:t>
            </a:r>
            <a:r>
              <a:rPr lang="ru-RU" b="1" dirty="0" err="1" smtClean="0">
                <a:solidFill>
                  <a:srgbClr val="002060"/>
                </a:solidFill>
              </a:rPr>
              <a:t>відбудова</a:t>
            </a:r>
            <a:r>
              <a:rPr lang="ru-RU" b="1" dirty="0" smtClean="0">
                <a:solidFill>
                  <a:srgbClr val="002060"/>
                </a:solidFill>
              </a:rPr>
              <a:t> та </a:t>
            </a:r>
            <a:r>
              <a:rPr lang="ru-RU" b="1" dirty="0" err="1" smtClean="0">
                <a:solidFill>
                  <a:srgbClr val="002060"/>
                </a:solidFill>
              </a:rPr>
              <a:t>розвиток</a:t>
            </a:r>
            <a:r>
              <a:rPr lang="ru-RU" b="1" dirty="0" smtClean="0">
                <a:solidFill>
                  <a:srgbClr val="002060"/>
                </a:solidFill>
              </a:rPr>
              <a:t> (1946 - початок 1950-х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7586" name="Picture 2" descr="https://zno-ua.net/images/tests/hist-ukr/2013/1/47-3.jpg"/>
          <p:cNvPicPr>
            <a:picLocks noChangeAspect="1" noChangeArrowheads="1"/>
          </p:cNvPicPr>
          <p:nvPr/>
        </p:nvPicPr>
        <p:blipFill>
          <a:blip r:embed="rId2" cstate="print"/>
          <a:srcRect/>
          <a:stretch>
            <a:fillRect/>
          </a:stretch>
        </p:blipFill>
        <p:spPr bwMode="auto">
          <a:xfrm>
            <a:off x="292133" y="548680"/>
            <a:ext cx="4135851" cy="554960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499992" y="1219200"/>
            <a:ext cx="4186808" cy="4937760"/>
          </a:xfrm>
        </p:spPr>
        <p:txBody>
          <a:bodyPr/>
          <a:lstStyle/>
          <a:p>
            <a:r>
              <a:rPr lang="ru-RU" b="1" dirty="0" err="1" smtClean="0">
                <a:solidFill>
                  <a:srgbClr val="002060"/>
                </a:solidFill>
              </a:rPr>
              <a:t>Перебудова.Розпад</a:t>
            </a:r>
            <a:r>
              <a:rPr lang="ru-RU" b="1" dirty="0" smtClean="0">
                <a:solidFill>
                  <a:srgbClr val="002060"/>
                </a:solidFill>
              </a:rPr>
              <a:t> </a:t>
            </a:r>
            <a:r>
              <a:rPr lang="ru-RU" b="1" dirty="0" err="1" smtClean="0">
                <a:solidFill>
                  <a:srgbClr val="002060"/>
                </a:solidFill>
              </a:rPr>
              <a:t>Радянського</a:t>
            </a:r>
            <a:r>
              <a:rPr lang="ru-RU" b="1" dirty="0" smtClean="0">
                <a:solidFill>
                  <a:srgbClr val="002060"/>
                </a:solidFill>
              </a:rPr>
              <a:t> Союзу та </a:t>
            </a:r>
            <a:r>
              <a:rPr lang="ru-RU" b="1" dirty="0" err="1" smtClean="0">
                <a:solidFill>
                  <a:srgbClr val="002060"/>
                </a:solidFill>
              </a:rPr>
              <a:t>відродження</a:t>
            </a:r>
            <a:r>
              <a:rPr lang="ru-RU" b="1" dirty="0" smtClean="0">
                <a:solidFill>
                  <a:srgbClr val="002060"/>
                </a:solidFill>
              </a:rPr>
              <a:t> </a:t>
            </a:r>
            <a:r>
              <a:rPr lang="ru-RU" b="1" dirty="0" err="1" smtClean="0">
                <a:solidFill>
                  <a:srgbClr val="002060"/>
                </a:solidFill>
              </a:rPr>
              <a:t>незалежності</a:t>
            </a:r>
            <a:r>
              <a:rPr lang="ru-RU" b="1" dirty="0" smtClean="0">
                <a:solidFill>
                  <a:srgbClr val="002060"/>
                </a:solidFill>
              </a:rPr>
              <a:t> </a:t>
            </a:r>
            <a:r>
              <a:rPr lang="ru-RU" b="1" dirty="0" err="1" smtClean="0">
                <a:solidFill>
                  <a:srgbClr val="002060"/>
                </a:solidFill>
              </a:rPr>
              <a:t>України</a:t>
            </a:r>
            <a:r>
              <a:rPr lang="ru-RU" b="1" dirty="0" smtClean="0">
                <a:solidFill>
                  <a:srgbClr val="002060"/>
                </a:solidFill>
              </a:rPr>
              <a:t> (1985-1991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8610" name="Picture 2" descr="https://zno-ua.net/images/tests/hist-ukr/2013/1/47-4.jpg"/>
          <p:cNvPicPr>
            <a:picLocks noChangeAspect="1" noChangeArrowheads="1"/>
          </p:cNvPicPr>
          <p:nvPr/>
        </p:nvPicPr>
        <p:blipFill>
          <a:blip r:embed="rId2" cstate="print"/>
          <a:srcRect/>
          <a:stretch>
            <a:fillRect/>
          </a:stretch>
        </p:blipFill>
        <p:spPr bwMode="auto">
          <a:xfrm>
            <a:off x="323528" y="908720"/>
            <a:ext cx="3600400" cy="558924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uk-UA" b="1" dirty="0" smtClean="0">
                <a:solidFill>
                  <a:srgbClr val="C00000"/>
                </a:solidFill>
              </a:rPr>
              <a:t>Який плакат свідчить про події історії Закарпаття кінця 30-х років?</a:t>
            </a:r>
            <a:endParaRPr lang="ru-RU" b="1"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24578" name="Picture 2" descr="ÐÐ¾ÑÐ¾Ð¶ÐµÐµ Ð¸Ð·Ð¾Ð±ÑÐ°Ð¶ÐµÐ½Ð¸Ðµ"/>
          <p:cNvPicPr>
            <a:picLocks noChangeAspect="1" noChangeArrowheads="1"/>
          </p:cNvPicPr>
          <p:nvPr/>
        </p:nvPicPr>
        <p:blipFill>
          <a:blip r:embed="rId2" cstate="print"/>
          <a:srcRect/>
          <a:stretch>
            <a:fillRect/>
          </a:stretch>
        </p:blipFill>
        <p:spPr bwMode="auto">
          <a:xfrm>
            <a:off x="1475656" y="1052736"/>
            <a:ext cx="5688632" cy="58052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b="1" dirty="0" smtClean="0"/>
              <a:t/>
            </a:r>
            <a:br>
              <a:rPr lang="ru-RU" b="1" dirty="0" smtClean="0"/>
            </a:br>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відображає</a:t>
            </a:r>
            <a:r>
              <a:rPr lang="ru-RU" b="1" dirty="0" smtClean="0">
                <a:solidFill>
                  <a:srgbClr val="C00000"/>
                </a:solidFill>
              </a:rPr>
              <a:t> </a:t>
            </a:r>
            <a:r>
              <a:rPr lang="ru-RU" b="1" dirty="0" err="1" smtClean="0">
                <a:solidFill>
                  <a:srgbClr val="C00000"/>
                </a:solidFill>
              </a:rPr>
              <a:t>суспільне</a:t>
            </a:r>
            <a:r>
              <a:rPr lang="ru-RU" b="1" dirty="0" smtClean="0">
                <a:solidFill>
                  <a:srgbClr val="C00000"/>
                </a:solidFill>
              </a:rPr>
              <a:t> </a:t>
            </a:r>
            <a:r>
              <a:rPr lang="ru-RU" b="1" dirty="0" err="1" smtClean="0">
                <a:solidFill>
                  <a:srgbClr val="C00000"/>
                </a:solidFill>
              </a:rPr>
              <a:t>життя</a:t>
            </a:r>
            <a:r>
              <a:rPr lang="ru-RU" b="1" dirty="0" smtClean="0">
                <a:solidFill>
                  <a:srgbClr val="C00000"/>
                </a:solidFill>
              </a:rPr>
              <a:t> в </a:t>
            </a:r>
            <a:r>
              <a:rPr lang="ru-RU" b="1" dirty="0" err="1" smtClean="0">
                <a:solidFill>
                  <a:srgbClr val="C00000"/>
                </a:solidFill>
              </a:rPr>
              <a:t>Україні</a:t>
            </a:r>
            <a:r>
              <a:rPr lang="ru-RU" b="1" dirty="0" smtClean="0">
                <a:solidFill>
                  <a:srgbClr val="C00000"/>
                </a:solidFill>
              </a:rPr>
              <a:t> </a:t>
            </a:r>
            <a:r>
              <a:rPr lang="ru-RU" b="1" dirty="0" err="1" smtClean="0">
                <a:solidFill>
                  <a:srgbClr val="C00000"/>
                </a:solidFill>
              </a:rPr>
              <a:t>в</a:t>
            </a:r>
            <a:r>
              <a:rPr lang="ru-RU" b="1" dirty="0" smtClean="0">
                <a:solidFill>
                  <a:srgbClr val="C00000"/>
                </a:solidFill>
              </a:rPr>
              <a:t> 1985 р.?</a:t>
            </a:r>
            <a:r>
              <a:rPr lang="ru-RU" b="1" dirty="0" smtClean="0"/>
              <a:t/>
            </a:r>
            <a:br>
              <a:rPr lang="ru-RU" b="1" dirty="0" smtClean="0"/>
            </a:br>
            <a:endParaRPr lang="ru-RU" dirty="0"/>
          </a:p>
        </p:txBody>
      </p:sp>
      <p:sp>
        <p:nvSpPr>
          <p:cNvPr id="3" name="Содержимое 2"/>
          <p:cNvSpPr>
            <a:spLocks noGrp="1"/>
          </p:cNvSpPr>
          <p:nvPr>
            <p:ph sz="quarter" idx="1"/>
          </p:nvPr>
        </p:nvSpPr>
        <p:spPr>
          <a:xfrm>
            <a:off x="5940152" y="1219200"/>
            <a:ext cx="3203848" cy="4937760"/>
          </a:xfrm>
        </p:spPr>
        <p:txBody>
          <a:bodyPr/>
          <a:lstStyle/>
          <a:p>
            <a:r>
              <a:rPr lang="ru-RU" sz="2800" b="1" dirty="0" smtClean="0"/>
              <a:t>Правильна </a:t>
            </a:r>
            <a:r>
              <a:rPr lang="ru-RU" sz="2800" b="1" dirty="0" err="1" smtClean="0"/>
              <a:t>відповідь</a:t>
            </a:r>
            <a:r>
              <a:rPr lang="ru-RU" sz="2800" b="1" dirty="0" smtClean="0"/>
              <a:t>: Г</a:t>
            </a:r>
            <a:endParaRPr lang="ru-RU" dirty="0" smtClean="0"/>
          </a:p>
          <a:p>
            <a:endParaRPr lang="ru-RU" dirty="0"/>
          </a:p>
        </p:txBody>
      </p:sp>
      <p:pic>
        <p:nvPicPr>
          <p:cNvPr id="25602" name="Picture 2" descr="C:\Users\2018\Desktop\Foto_1985-250x300.jpg"/>
          <p:cNvPicPr>
            <a:picLocks noChangeAspect="1" noChangeArrowheads="1"/>
          </p:cNvPicPr>
          <p:nvPr/>
        </p:nvPicPr>
        <p:blipFill>
          <a:blip r:embed="rId2" cstate="print"/>
          <a:srcRect/>
          <a:stretch>
            <a:fillRect/>
          </a:stretch>
        </p:blipFill>
        <p:spPr bwMode="auto">
          <a:xfrm>
            <a:off x="0" y="1340768"/>
            <a:ext cx="5799137" cy="53315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Який</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плакатів</a:t>
            </a:r>
            <a:r>
              <a:rPr lang="ru-RU" b="1" dirty="0" smtClean="0">
                <a:solidFill>
                  <a:srgbClr val="C00000"/>
                </a:solidFill>
              </a:rPr>
              <a:t> </a:t>
            </a:r>
            <a:r>
              <a:rPr lang="ru-RU" b="1" dirty="0" err="1" smtClean="0">
                <a:solidFill>
                  <a:srgbClr val="C00000"/>
                </a:solidFill>
              </a:rPr>
              <a:t>було</a:t>
            </a:r>
            <a:r>
              <a:rPr lang="ru-RU" b="1" dirty="0" smtClean="0">
                <a:solidFill>
                  <a:srgbClr val="C00000"/>
                </a:solidFill>
              </a:rPr>
              <a:t> створено в 1935–1936 </a:t>
            </a:r>
            <a:r>
              <a:rPr lang="ru-RU" b="1" dirty="0" err="1" smtClean="0">
                <a:solidFill>
                  <a:srgbClr val="C00000"/>
                </a:solidFill>
              </a:rPr>
              <a:t>рр</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11960" y="1219200"/>
            <a:ext cx="4932040" cy="5638800"/>
          </a:xfrm>
        </p:spPr>
        <p:txBody>
          <a:bodyPr>
            <a:normAutofit/>
          </a:bodyPr>
          <a:lstStyle/>
          <a:p>
            <a:pPr fontAlgn="base"/>
            <a:r>
              <a:rPr lang="ru-RU" dirty="0" smtClean="0"/>
              <a:t> А) – </a:t>
            </a:r>
            <a:r>
              <a:rPr lang="ru-RU" dirty="0" err="1" smtClean="0"/>
              <a:t>входження</a:t>
            </a:r>
            <a:r>
              <a:rPr lang="ru-RU" dirty="0" smtClean="0"/>
              <a:t> </a:t>
            </a:r>
            <a:r>
              <a:rPr lang="ru-RU" dirty="0" err="1" smtClean="0"/>
              <a:t>Західної</a:t>
            </a:r>
            <a:r>
              <a:rPr lang="ru-RU" dirty="0" smtClean="0"/>
              <a:t> </a:t>
            </a:r>
            <a:r>
              <a:rPr lang="ru-RU" dirty="0" err="1" smtClean="0"/>
              <a:t>України</a:t>
            </a:r>
            <a:r>
              <a:rPr lang="ru-RU" dirty="0" smtClean="0"/>
              <a:t> до складу УРСР,</a:t>
            </a:r>
          </a:p>
          <a:p>
            <a:pPr fontAlgn="base"/>
            <a:r>
              <a:rPr lang="ru-RU" b="1" dirty="0" smtClean="0"/>
              <a:t>листопад 1939 р.</a:t>
            </a:r>
          </a:p>
          <a:p>
            <a:pPr fontAlgn="base"/>
            <a:r>
              <a:rPr lang="ru-RU" dirty="0" smtClean="0"/>
              <a:t> Б) – Стаханов О. (102 т </a:t>
            </a:r>
            <a:r>
              <a:rPr lang="ru-RU" dirty="0" err="1" smtClean="0"/>
              <a:t>вугілля</a:t>
            </a:r>
            <a:r>
              <a:rPr lang="ru-RU" dirty="0" smtClean="0"/>
              <a:t> (норма 7 т)</a:t>
            </a:r>
          </a:p>
          <a:p>
            <a:pPr fontAlgn="base"/>
            <a:r>
              <a:rPr lang="ru-RU" b="1" dirty="0" smtClean="0"/>
              <a:t> 31 </a:t>
            </a:r>
            <a:r>
              <a:rPr lang="ru-RU" b="1" dirty="0" err="1" smtClean="0"/>
              <a:t>серпня</a:t>
            </a:r>
            <a:r>
              <a:rPr lang="ru-RU" b="1" dirty="0" smtClean="0"/>
              <a:t> 1935 р. </a:t>
            </a:r>
          </a:p>
          <a:p>
            <a:pPr fontAlgn="base"/>
            <a:r>
              <a:rPr lang="ru-RU" dirty="0" smtClean="0"/>
              <a:t> В) – </a:t>
            </a:r>
            <a:r>
              <a:rPr lang="ru-RU" dirty="0" err="1" smtClean="0"/>
              <a:t>ліквідація</a:t>
            </a:r>
            <a:r>
              <a:rPr lang="ru-RU" dirty="0" smtClean="0"/>
              <a:t> </a:t>
            </a:r>
            <a:r>
              <a:rPr lang="ru-RU" dirty="0" err="1" smtClean="0"/>
              <a:t>куркульства</a:t>
            </a:r>
            <a:r>
              <a:rPr lang="ru-RU" dirty="0" smtClean="0"/>
              <a:t>  як </a:t>
            </a:r>
            <a:r>
              <a:rPr lang="ru-RU" dirty="0" err="1" smtClean="0"/>
              <a:t>класу</a:t>
            </a:r>
            <a:r>
              <a:rPr lang="ru-RU" dirty="0" smtClean="0"/>
              <a:t>. </a:t>
            </a:r>
          </a:p>
          <a:p>
            <a:pPr fontAlgn="base"/>
            <a:r>
              <a:rPr lang="ru-RU" b="1" dirty="0" smtClean="0"/>
              <a:t>1929 – 1932 </a:t>
            </a:r>
            <a:r>
              <a:rPr lang="ru-RU" b="1" dirty="0" err="1" smtClean="0"/>
              <a:t>рр</a:t>
            </a:r>
            <a:r>
              <a:rPr lang="ru-RU" b="1" dirty="0" smtClean="0"/>
              <a:t>. </a:t>
            </a:r>
          </a:p>
          <a:p>
            <a:pPr fontAlgn="base"/>
            <a:r>
              <a:rPr lang="ru-RU" dirty="0" smtClean="0"/>
              <a:t> Г) – </a:t>
            </a:r>
            <a:r>
              <a:rPr lang="ru-RU" dirty="0" err="1" smtClean="0"/>
              <a:t>Дніпрогес</a:t>
            </a:r>
            <a:r>
              <a:rPr lang="ru-RU" dirty="0" smtClean="0"/>
              <a:t> (</a:t>
            </a:r>
            <a:r>
              <a:rPr lang="ru-RU" dirty="0" err="1" smtClean="0"/>
              <a:t>Дніпрельстан</a:t>
            </a:r>
            <a:r>
              <a:rPr lang="ru-RU" dirty="0" smtClean="0"/>
              <a:t>).</a:t>
            </a:r>
            <a:r>
              <a:rPr lang="ru-RU" sz="2400" dirty="0" smtClean="0"/>
              <a:t> </a:t>
            </a:r>
          </a:p>
          <a:p>
            <a:pPr fontAlgn="base"/>
            <a:r>
              <a:rPr lang="ru-RU" sz="2400" dirty="0" smtClean="0"/>
              <a:t>1932 р.</a:t>
            </a:r>
            <a:r>
              <a:rPr lang="ru-RU" sz="2400" b="1" dirty="0" smtClean="0"/>
              <a:t> </a:t>
            </a:r>
          </a:p>
          <a:p>
            <a:pPr fontAlgn="base"/>
            <a:r>
              <a:rPr lang="ru-RU" sz="2400" b="1" dirty="0" smtClean="0"/>
              <a:t>Правильна </a:t>
            </a:r>
            <a:r>
              <a:rPr lang="ru-RU" sz="2400" b="1" dirty="0" err="1" smtClean="0"/>
              <a:t>відповідь</a:t>
            </a:r>
            <a:r>
              <a:rPr lang="ru-RU" sz="2400" b="1" dirty="0" smtClean="0"/>
              <a:t>: Б</a:t>
            </a:r>
            <a:endParaRPr lang="ru-RU" dirty="0" smtClean="0"/>
          </a:p>
          <a:p>
            <a:pPr fontAlgn="base"/>
            <a:endParaRPr lang="ru-RU" dirty="0" smtClean="0"/>
          </a:p>
          <a:p>
            <a:endParaRPr lang="ru-RU" dirty="0"/>
          </a:p>
        </p:txBody>
      </p:sp>
      <p:pic>
        <p:nvPicPr>
          <p:cNvPr id="26626" name="Picture 2" descr="Ð¤Ð¾ÑÐ¾_1935-36"/>
          <p:cNvPicPr>
            <a:picLocks noChangeAspect="1" noChangeArrowheads="1"/>
          </p:cNvPicPr>
          <p:nvPr/>
        </p:nvPicPr>
        <p:blipFill>
          <a:blip r:embed="rId2" cstate="print"/>
          <a:srcRect/>
          <a:stretch>
            <a:fillRect/>
          </a:stretch>
        </p:blipFill>
        <p:spPr bwMode="auto">
          <a:xfrm>
            <a:off x="395536" y="1174018"/>
            <a:ext cx="3672408" cy="56839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diamond(in)">
                                      <p:cBhvr>
                                        <p:cTn id="7" dur="2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1143000"/>
          </a:xfrm>
        </p:spPr>
        <p:txBody>
          <a:bodyPr>
            <a:normAutofit fontScale="90000"/>
          </a:bodyPr>
          <a:lstStyle/>
          <a:p>
            <a:r>
              <a:rPr lang="ru-RU" sz="3100" b="1" dirty="0" smtClean="0">
                <a:solidFill>
                  <a:srgbClr val="FF0000"/>
                </a:solidFill>
              </a:rPr>
              <a:t>На </a:t>
            </a:r>
            <a:r>
              <a:rPr lang="ru-RU" sz="3100" b="1" dirty="0" err="1" smtClean="0">
                <a:solidFill>
                  <a:srgbClr val="FF0000"/>
                </a:solidFill>
              </a:rPr>
              <a:t>карикатурі</a:t>
            </a:r>
            <a:r>
              <a:rPr lang="ru-RU" sz="3100" b="1" dirty="0" smtClean="0">
                <a:solidFill>
                  <a:srgbClr val="FF0000"/>
                </a:solidFill>
              </a:rPr>
              <a:t> </a:t>
            </a:r>
            <a:r>
              <a:rPr lang="ru-RU" sz="3100" b="1" dirty="0" err="1" smtClean="0">
                <a:solidFill>
                  <a:srgbClr val="FF0000"/>
                </a:solidFill>
              </a:rPr>
              <a:t>з</a:t>
            </a:r>
            <a:r>
              <a:rPr lang="ru-RU" sz="3100" b="1" dirty="0" smtClean="0">
                <a:solidFill>
                  <a:srgbClr val="FF0000"/>
                </a:solidFill>
              </a:rPr>
              <a:t> </a:t>
            </a:r>
            <a:r>
              <a:rPr lang="ru-RU" sz="3100" b="1" dirty="0" err="1" smtClean="0">
                <a:solidFill>
                  <a:srgbClr val="FF0000"/>
                </a:solidFill>
              </a:rPr>
              <a:t>радянського</a:t>
            </a:r>
            <a:r>
              <a:rPr lang="ru-RU" sz="3100" b="1" dirty="0" smtClean="0">
                <a:solidFill>
                  <a:srgbClr val="FF0000"/>
                </a:solidFill>
              </a:rPr>
              <a:t> сатиричного журналу </a:t>
            </a:r>
            <a:r>
              <a:rPr lang="ru-RU" sz="3100" b="1" dirty="0" err="1" smtClean="0">
                <a:solidFill>
                  <a:srgbClr val="FF0000"/>
                </a:solidFill>
              </a:rPr>
              <a:t>акцентовано</a:t>
            </a:r>
            <a:r>
              <a:rPr lang="ru-RU" sz="3100" b="1" dirty="0" smtClean="0">
                <a:solidFill>
                  <a:srgbClr val="FF0000"/>
                </a:solidFill>
              </a:rPr>
              <a:t> </a:t>
            </a:r>
            <a:r>
              <a:rPr lang="ru-RU" sz="3100" b="1" dirty="0" err="1" smtClean="0">
                <a:solidFill>
                  <a:srgbClr val="FF0000"/>
                </a:solidFill>
              </a:rPr>
              <a:t>увагу</a:t>
            </a:r>
            <a:r>
              <a:rPr lang="ru-RU" sz="3100" b="1" dirty="0" smtClean="0">
                <a:solidFill>
                  <a:srgbClr val="FF0000"/>
                </a:solidFill>
              </a:rPr>
              <a:t> на </a:t>
            </a:r>
            <a:r>
              <a:rPr lang="ru-RU" sz="3100" b="1" dirty="0" err="1" smtClean="0">
                <a:solidFill>
                  <a:srgbClr val="FF0000"/>
                </a:solidFill>
              </a:rPr>
              <a:t>перевагах</a:t>
            </a:r>
            <a:r>
              <a:rPr lang="ru-RU" sz="3100" b="1" dirty="0" smtClean="0">
                <a:solidFill>
                  <a:srgbClr val="FF0000"/>
                </a:solidFill>
              </a:rPr>
              <a:t> </a:t>
            </a:r>
            <a:r>
              <a:rPr lang="ru-RU" sz="3100" b="1" dirty="0" err="1" smtClean="0">
                <a:solidFill>
                  <a:srgbClr val="FF0000"/>
                </a:solidFill>
              </a:rPr>
              <a:t>однієї</a:t>
            </a:r>
            <a:r>
              <a:rPr lang="ru-RU" sz="3100" b="1" dirty="0" smtClean="0">
                <a:solidFill>
                  <a:srgbClr val="FF0000"/>
                </a:solidFill>
              </a:rPr>
              <a:t> </a:t>
            </a:r>
            <a:r>
              <a:rPr lang="ru-RU" sz="3100" b="1" dirty="0" err="1" smtClean="0">
                <a:solidFill>
                  <a:srgbClr val="FF0000"/>
                </a:solidFill>
              </a:rPr>
              <a:t>з</a:t>
            </a:r>
            <a:r>
              <a:rPr lang="ru-RU" sz="3100" b="1" dirty="0" smtClean="0">
                <a:solidFill>
                  <a:srgbClr val="FF0000"/>
                </a:solidFill>
              </a:rPr>
              <a:t> реформ </a:t>
            </a:r>
            <a:r>
              <a:rPr lang="ru-RU" sz="3100" b="1" dirty="0" err="1" smtClean="0">
                <a:solidFill>
                  <a:srgbClr val="FF0000"/>
                </a:solidFill>
              </a:rPr>
              <a:t>періоду</a:t>
            </a:r>
            <a:endParaRPr lang="ru-RU" sz="3100" b="1" dirty="0">
              <a:solidFill>
                <a:srgbClr val="FF0000"/>
              </a:solidFill>
            </a:endParaRPr>
          </a:p>
        </p:txBody>
      </p:sp>
      <p:sp>
        <p:nvSpPr>
          <p:cNvPr id="3" name="Содержимое 2"/>
          <p:cNvSpPr>
            <a:spLocks noGrp="1"/>
          </p:cNvSpPr>
          <p:nvPr>
            <p:ph sz="quarter" idx="1"/>
          </p:nvPr>
        </p:nvSpPr>
        <p:spPr/>
        <p:txBody>
          <a:bodyPr/>
          <a:lstStyle/>
          <a:p>
            <a:endParaRPr lang="ru-RU"/>
          </a:p>
        </p:txBody>
      </p:sp>
      <p:pic>
        <p:nvPicPr>
          <p:cNvPr id="4098"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1763688" y="1268760"/>
            <a:ext cx="4752528" cy="540348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Який</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фотодокументів</a:t>
            </a:r>
            <a:r>
              <a:rPr lang="ru-RU" b="1" dirty="0" smtClean="0">
                <a:solidFill>
                  <a:srgbClr val="C00000"/>
                </a:solidFill>
              </a:rPr>
              <a:t> створено 1917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83968" y="980728"/>
            <a:ext cx="4860032" cy="5638800"/>
          </a:xfrm>
        </p:spPr>
        <p:txBody>
          <a:bodyPr>
            <a:normAutofit fontScale="92500"/>
          </a:bodyPr>
          <a:lstStyle/>
          <a:p>
            <a:pPr fontAlgn="base"/>
            <a:r>
              <a:rPr lang="ru-RU" dirty="0" smtClean="0"/>
              <a:t> А)  – 1918 р. </a:t>
            </a:r>
            <a:r>
              <a:rPr lang="ru-RU" dirty="0" err="1" smtClean="0"/>
              <a:t>Гетьман</a:t>
            </a:r>
            <a:r>
              <a:rPr lang="ru-RU" dirty="0" smtClean="0"/>
              <a:t> П. </a:t>
            </a:r>
            <a:r>
              <a:rPr lang="ru-RU" dirty="0" err="1" smtClean="0"/>
              <a:t>Скоропадський</a:t>
            </a:r>
            <a:r>
              <a:rPr lang="ru-RU" dirty="0" smtClean="0"/>
              <a:t> </a:t>
            </a:r>
            <a:r>
              <a:rPr lang="ru-RU" dirty="0" err="1" smtClean="0"/>
              <a:t>з</a:t>
            </a:r>
            <a:r>
              <a:rPr lang="ru-RU" dirty="0" smtClean="0"/>
              <a:t> </a:t>
            </a:r>
            <a:r>
              <a:rPr lang="ru-RU" dirty="0" err="1" smtClean="0"/>
              <a:t>прем’єр-міністром</a:t>
            </a:r>
            <a:r>
              <a:rPr lang="ru-RU" dirty="0" smtClean="0"/>
              <a:t> Ф. </a:t>
            </a:r>
            <a:r>
              <a:rPr lang="ru-RU" dirty="0" err="1" smtClean="0"/>
              <a:t>Лизогубом</a:t>
            </a:r>
            <a:r>
              <a:rPr lang="ru-RU" dirty="0" smtClean="0"/>
              <a:t> та </a:t>
            </a:r>
            <a:r>
              <a:rPr lang="ru-RU" dirty="0" err="1" smtClean="0"/>
              <a:t>офіцерами</a:t>
            </a:r>
            <a:r>
              <a:rPr lang="ru-RU" dirty="0" smtClean="0"/>
              <a:t>.</a:t>
            </a:r>
          </a:p>
          <a:p>
            <a:pPr fontAlgn="base"/>
            <a:r>
              <a:rPr lang="ru-RU" dirty="0" smtClean="0"/>
              <a:t>Б)  – </a:t>
            </a:r>
            <a:r>
              <a:rPr lang="ru-RU" dirty="0" err="1" smtClean="0"/>
              <a:t>Керівники</a:t>
            </a:r>
            <a:r>
              <a:rPr lang="ru-RU" dirty="0" smtClean="0"/>
              <a:t> </a:t>
            </a:r>
            <a:r>
              <a:rPr lang="ru-RU" dirty="0" err="1" smtClean="0"/>
              <a:t>Директорії</a:t>
            </a:r>
            <a:r>
              <a:rPr lang="ru-RU" dirty="0" smtClean="0"/>
              <a:t> та </a:t>
            </a:r>
            <a:r>
              <a:rPr lang="ru-RU" dirty="0" err="1" smtClean="0"/>
              <a:t>Армії</a:t>
            </a:r>
            <a:r>
              <a:rPr lang="ru-RU" dirty="0" smtClean="0"/>
              <a:t> УНР. </a:t>
            </a:r>
            <a:r>
              <a:rPr lang="ru-RU" dirty="0" err="1" smtClean="0"/>
              <a:t>Сидять:Швець</a:t>
            </a:r>
            <a:r>
              <a:rPr lang="ru-RU" dirty="0" smtClean="0"/>
              <a:t>, Петлюра, Макаренко. 1919 р. </a:t>
            </a:r>
            <a:r>
              <a:rPr lang="ru-RU" dirty="0" err="1" smtClean="0"/>
              <a:t>Кам’янець-Подільський</a:t>
            </a:r>
            <a:endParaRPr lang="ru-RU" dirty="0" smtClean="0"/>
          </a:p>
          <a:p>
            <a:pPr fontAlgn="base"/>
            <a:r>
              <a:rPr lang="ru-RU" dirty="0" smtClean="0"/>
              <a:t>В) — М. </a:t>
            </a:r>
            <a:r>
              <a:rPr lang="ru-RU" dirty="0" err="1" smtClean="0"/>
              <a:t>Грушевський</a:t>
            </a:r>
            <a:r>
              <a:rPr lang="ru-RU" dirty="0" smtClean="0"/>
              <a:t> та С. Петлюра </a:t>
            </a:r>
            <a:r>
              <a:rPr lang="ru-RU" dirty="0" err="1" smtClean="0"/>
              <a:t>серед</a:t>
            </a:r>
            <a:r>
              <a:rPr lang="ru-RU" dirty="0" smtClean="0"/>
              <a:t> </a:t>
            </a:r>
            <a:r>
              <a:rPr lang="ru-RU" dirty="0" err="1" smtClean="0"/>
              <a:t>учасників</a:t>
            </a:r>
            <a:r>
              <a:rPr lang="ru-RU" dirty="0" smtClean="0"/>
              <a:t>  </a:t>
            </a:r>
            <a:r>
              <a:rPr lang="ru-RU" dirty="0" err="1" smtClean="0"/>
              <a:t>ІІІ-го</a:t>
            </a:r>
            <a:r>
              <a:rPr lang="ru-RU" dirty="0" smtClean="0"/>
              <a:t> </a:t>
            </a:r>
            <a:r>
              <a:rPr lang="ru-RU" dirty="0" err="1" smtClean="0"/>
              <a:t>Всеукраїнського</a:t>
            </a:r>
            <a:r>
              <a:rPr lang="ru-RU" dirty="0" smtClean="0"/>
              <a:t> </a:t>
            </a:r>
            <a:r>
              <a:rPr lang="ru-RU" dirty="0" err="1" smtClean="0"/>
              <a:t>війського</a:t>
            </a:r>
            <a:r>
              <a:rPr lang="ru-RU" dirty="0" smtClean="0"/>
              <a:t> </a:t>
            </a:r>
            <a:r>
              <a:rPr lang="ru-RU" dirty="0" err="1" smtClean="0"/>
              <a:t>з’їзду</a:t>
            </a:r>
            <a:r>
              <a:rPr lang="ru-RU" dirty="0" smtClean="0"/>
              <a:t> в </a:t>
            </a:r>
            <a:r>
              <a:rPr lang="ru-RU" dirty="0" err="1" smtClean="0"/>
              <a:t>Києві</a:t>
            </a:r>
            <a:r>
              <a:rPr lang="ru-RU" dirty="0" smtClean="0"/>
              <a:t>. </a:t>
            </a:r>
            <a:r>
              <a:rPr lang="ru-RU" dirty="0" err="1" smtClean="0"/>
              <a:t>Кінець</a:t>
            </a:r>
            <a:r>
              <a:rPr lang="ru-RU" dirty="0" smtClean="0"/>
              <a:t> листопада 1917 р.</a:t>
            </a:r>
          </a:p>
          <a:p>
            <a:pPr fontAlgn="base"/>
            <a:r>
              <a:rPr lang="ru-RU" dirty="0" smtClean="0"/>
              <a:t>Г)  – 1920 р. </a:t>
            </a:r>
            <a:r>
              <a:rPr lang="ru-RU" dirty="0" err="1" smtClean="0"/>
              <a:t>Розгром</a:t>
            </a:r>
            <a:r>
              <a:rPr lang="ru-RU" dirty="0" smtClean="0"/>
              <a:t> Врангеля</a:t>
            </a:r>
          </a:p>
          <a:p>
            <a:r>
              <a:rPr lang="ru-RU" sz="2400" b="1" dirty="0" smtClean="0"/>
              <a:t>Правильна </a:t>
            </a:r>
            <a:r>
              <a:rPr lang="ru-RU" sz="2400" b="1" dirty="0" err="1" smtClean="0"/>
              <a:t>відповідь</a:t>
            </a:r>
            <a:r>
              <a:rPr lang="ru-RU" sz="2400" b="1" dirty="0" smtClean="0"/>
              <a:t>: В</a:t>
            </a:r>
            <a:endParaRPr lang="ru-RU" dirty="0"/>
          </a:p>
        </p:txBody>
      </p:sp>
      <p:pic>
        <p:nvPicPr>
          <p:cNvPr id="27650" name="Picture 2" descr="Ð¤Ð¾ÑÐ¾_1917"/>
          <p:cNvPicPr>
            <a:picLocks noChangeAspect="1" noChangeArrowheads="1"/>
          </p:cNvPicPr>
          <p:nvPr/>
        </p:nvPicPr>
        <p:blipFill>
          <a:blip r:embed="rId2" cstate="print"/>
          <a:srcRect/>
          <a:stretch>
            <a:fillRect/>
          </a:stretch>
        </p:blipFill>
        <p:spPr bwMode="auto">
          <a:xfrm>
            <a:off x="251520" y="1484784"/>
            <a:ext cx="3600400" cy="46805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diamond(in)">
                                      <p:cBhvr>
                                        <p:cTn id="7" dur="20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Яку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було</a:t>
            </a:r>
            <a:r>
              <a:rPr lang="ru-RU" b="1" dirty="0" smtClean="0">
                <a:solidFill>
                  <a:srgbClr val="C00000"/>
                </a:solidFill>
              </a:rPr>
              <a:t> </a:t>
            </a:r>
            <a:r>
              <a:rPr lang="ru-RU" b="1" dirty="0" err="1" smtClean="0">
                <a:solidFill>
                  <a:srgbClr val="C00000"/>
                </a:solidFill>
              </a:rPr>
              <a:t>зроблено</a:t>
            </a:r>
            <a:r>
              <a:rPr lang="ru-RU" b="1" dirty="0" smtClean="0">
                <a:solidFill>
                  <a:srgbClr val="C00000"/>
                </a:solidFill>
              </a:rPr>
              <a:t> в 1945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139952" y="908720"/>
            <a:ext cx="5004048" cy="5949280"/>
          </a:xfrm>
        </p:spPr>
        <p:txBody>
          <a:bodyPr>
            <a:normAutofit fontScale="92500" lnSpcReduction="10000"/>
          </a:bodyPr>
          <a:lstStyle/>
          <a:p>
            <a:pPr fontAlgn="base"/>
            <a:r>
              <a:rPr lang="ru-RU" b="1" dirty="0" smtClean="0"/>
              <a:t> </a:t>
            </a:r>
            <a:r>
              <a:rPr lang="ru-RU" dirty="0" smtClean="0"/>
              <a:t>А — </a:t>
            </a:r>
          </a:p>
          <a:p>
            <a:pPr fontAlgn="base"/>
            <a:r>
              <a:rPr lang="ru-RU" dirty="0" err="1" smtClean="0"/>
              <a:t>період</a:t>
            </a:r>
            <a:r>
              <a:rPr lang="ru-RU" dirty="0" smtClean="0"/>
              <a:t> </a:t>
            </a:r>
            <a:r>
              <a:rPr lang="ru-RU" dirty="0" err="1" smtClean="0"/>
              <a:t>окупації</a:t>
            </a:r>
            <a:r>
              <a:rPr lang="ru-RU" dirty="0" smtClean="0"/>
              <a:t> </a:t>
            </a:r>
            <a:r>
              <a:rPr lang="ru-RU" dirty="0" err="1" smtClean="0"/>
              <a:t>Києва</a:t>
            </a:r>
            <a:endParaRPr lang="ru-RU" dirty="0" smtClean="0"/>
          </a:p>
          <a:p>
            <a:pPr fontAlgn="base"/>
            <a:r>
              <a:rPr lang="ru-RU" dirty="0" smtClean="0"/>
              <a:t> </a:t>
            </a:r>
            <a:r>
              <a:rPr lang="ru-RU" b="1" dirty="0" smtClean="0"/>
              <a:t>(19 </a:t>
            </a:r>
            <a:r>
              <a:rPr lang="ru-RU" b="1" dirty="0" err="1" smtClean="0"/>
              <a:t>вересня</a:t>
            </a:r>
            <a:r>
              <a:rPr lang="ru-RU" b="1" dirty="0" smtClean="0"/>
              <a:t> 1941 р. — </a:t>
            </a:r>
          </a:p>
          <a:p>
            <a:pPr fontAlgn="base"/>
            <a:r>
              <a:rPr lang="ru-RU" b="1" dirty="0" smtClean="0"/>
              <a:t>6 листопада 1943 р.)    </a:t>
            </a:r>
          </a:p>
          <a:p>
            <a:pPr fontAlgn="base"/>
            <a:r>
              <a:rPr lang="ru-RU" dirty="0" smtClean="0"/>
              <a:t>Б    -  </a:t>
            </a:r>
          </a:p>
          <a:p>
            <a:pPr fontAlgn="base"/>
            <a:r>
              <a:rPr lang="ru-RU" dirty="0" smtClean="0"/>
              <a:t>(</a:t>
            </a:r>
            <a:r>
              <a:rPr lang="ru-RU" dirty="0" err="1" smtClean="0"/>
              <a:t>Червона</a:t>
            </a:r>
            <a:r>
              <a:rPr lang="ru-RU" dirty="0" smtClean="0"/>
              <a:t> </a:t>
            </a:r>
            <a:r>
              <a:rPr lang="ru-RU" dirty="0" err="1" smtClean="0"/>
              <a:t>Армія</a:t>
            </a:r>
            <a:r>
              <a:rPr lang="ru-RU" dirty="0" smtClean="0"/>
              <a:t> в </a:t>
            </a:r>
            <a:r>
              <a:rPr lang="ru-RU" dirty="0" err="1" smtClean="0"/>
              <a:t>Берліні</a:t>
            </a:r>
            <a:r>
              <a:rPr lang="ru-RU" dirty="0" smtClean="0"/>
              <a:t>)</a:t>
            </a:r>
          </a:p>
          <a:p>
            <a:pPr fontAlgn="base"/>
            <a:r>
              <a:rPr lang="ru-RU" dirty="0" smtClean="0"/>
              <a:t>В — </a:t>
            </a:r>
          </a:p>
          <a:p>
            <a:pPr fontAlgn="base"/>
            <a:r>
              <a:rPr lang="ru-RU" dirty="0" err="1" smtClean="0"/>
              <a:t>підписання</a:t>
            </a:r>
            <a:r>
              <a:rPr lang="ru-RU" dirty="0" smtClean="0"/>
              <a:t> Договору про </a:t>
            </a:r>
            <a:r>
              <a:rPr lang="ru-RU" dirty="0" err="1" smtClean="0"/>
              <a:t>ненапад</a:t>
            </a:r>
            <a:r>
              <a:rPr lang="ru-RU" dirty="0" smtClean="0"/>
              <a:t> </a:t>
            </a:r>
            <a:r>
              <a:rPr lang="ru-RU" dirty="0" err="1" smtClean="0"/>
              <a:t>між</a:t>
            </a:r>
            <a:r>
              <a:rPr lang="ru-RU" dirty="0" smtClean="0"/>
              <a:t> </a:t>
            </a:r>
            <a:r>
              <a:rPr lang="ru-RU" dirty="0" err="1" smtClean="0"/>
              <a:t>Німеччиною</a:t>
            </a:r>
            <a:r>
              <a:rPr lang="ru-RU" dirty="0" smtClean="0"/>
              <a:t> та СРСР</a:t>
            </a:r>
          </a:p>
          <a:p>
            <a:pPr fontAlgn="base"/>
            <a:r>
              <a:rPr lang="ru-RU" b="1" dirty="0" smtClean="0"/>
              <a:t> (Пакт   </a:t>
            </a:r>
            <a:r>
              <a:rPr lang="ru-RU" b="1" dirty="0" err="1" smtClean="0"/>
              <a:t>Ріббентропа</a:t>
            </a:r>
            <a:r>
              <a:rPr lang="ru-RU" b="1" dirty="0" smtClean="0"/>
              <a:t> — Молотова, 23 </a:t>
            </a:r>
            <a:r>
              <a:rPr lang="ru-RU" b="1" dirty="0" err="1" smtClean="0"/>
              <a:t>серпня</a:t>
            </a:r>
            <a:r>
              <a:rPr lang="ru-RU" b="1" dirty="0" smtClean="0"/>
              <a:t> 1939 р.)</a:t>
            </a:r>
          </a:p>
          <a:p>
            <a:pPr fontAlgn="base"/>
            <a:r>
              <a:rPr lang="ru-RU" dirty="0" smtClean="0"/>
              <a:t>Г — </a:t>
            </a:r>
          </a:p>
          <a:p>
            <a:pPr fontAlgn="base"/>
            <a:r>
              <a:rPr lang="ru-RU" dirty="0" err="1" smtClean="0"/>
              <a:t>звільнення</a:t>
            </a:r>
            <a:r>
              <a:rPr lang="ru-RU" dirty="0" smtClean="0"/>
              <a:t> </a:t>
            </a:r>
            <a:r>
              <a:rPr lang="ru-RU" dirty="0" err="1" smtClean="0"/>
              <a:t>України</a:t>
            </a:r>
            <a:r>
              <a:rPr lang="ru-RU" dirty="0" smtClean="0"/>
              <a:t>    </a:t>
            </a:r>
            <a:r>
              <a:rPr lang="ru-RU" b="1" dirty="0" smtClean="0"/>
              <a:t>(1943 р.)</a:t>
            </a:r>
            <a:r>
              <a:rPr lang="ru-RU" sz="2400" b="1" dirty="0" smtClean="0"/>
              <a:t> </a:t>
            </a:r>
          </a:p>
          <a:p>
            <a:pPr fontAlgn="base"/>
            <a:r>
              <a:rPr lang="ru-RU" sz="2400" b="1" dirty="0" smtClean="0"/>
              <a:t>Правильна </a:t>
            </a:r>
            <a:r>
              <a:rPr lang="ru-RU" sz="2400" b="1" dirty="0" err="1" smtClean="0"/>
              <a:t>відповідь</a:t>
            </a:r>
            <a:r>
              <a:rPr lang="ru-RU" sz="2400" b="1" dirty="0" smtClean="0"/>
              <a:t>: Б</a:t>
            </a:r>
            <a:endParaRPr lang="ru-RU" dirty="0"/>
          </a:p>
        </p:txBody>
      </p:sp>
      <p:pic>
        <p:nvPicPr>
          <p:cNvPr id="28674" name="Picture 2" descr="Ð¤Ð¾ÑÐ¾_1945"/>
          <p:cNvPicPr>
            <a:picLocks noChangeAspect="1" noChangeArrowheads="1"/>
          </p:cNvPicPr>
          <p:nvPr/>
        </p:nvPicPr>
        <p:blipFill>
          <a:blip r:embed="rId2" cstate="print"/>
          <a:srcRect/>
          <a:stretch>
            <a:fillRect/>
          </a:stretch>
        </p:blipFill>
        <p:spPr bwMode="auto">
          <a:xfrm>
            <a:off x="0" y="980728"/>
            <a:ext cx="4177856" cy="50405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9" end="9"/>
                                            </p:txEl>
                                          </p:spTgt>
                                        </p:tgtEl>
                                        <p:attrNameLst>
                                          <p:attrName>style.visibility</p:attrName>
                                        </p:attrNameLst>
                                      </p:cBhvr>
                                      <p:to>
                                        <p:strVal val="visible"/>
                                      </p:to>
                                    </p:set>
                                    <p:anim calcmode="lin" valueType="num">
                                      <p:cBhvr additive="base">
                                        <p:cTn id="7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3">
                                            <p:txEl>
                                              <p:pRg st="10" end="10"/>
                                            </p:txEl>
                                          </p:spTgt>
                                        </p:tgtEl>
                                        <p:attrNameLst>
                                          <p:attrName>style.visibility</p:attrName>
                                        </p:attrNameLst>
                                      </p:cBhvr>
                                      <p:to>
                                        <p:strVal val="visible"/>
                                      </p:to>
                                    </p:set>
                                    <p:anim calcmode="lin" valueType="num">
                                      <p:cBhvr additive="base">
                                        <p:cTn id="7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additive="base">
                                        <p:cTn id="84"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229600" cy="990600"/>
          </a:xfrm>
        </p:spPr>
        <p:txBody>
          <a:bodyPr>
            <a:normAutofit fontScale="90000"/>
          </a:bodyPr>
          <a:lstStyle/>
          <a:p>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свідчить</a:t>
            </a:r>
            <a:r>
              <a:rPr lang="ru-RU" b="1" dirty="0" smtClean="0">
                <a:solidFill>
                  <a:srgbClr val="C00000"/>
                </a:solidFill>
              </a:rPr>
              <a:t> про </a:t>
            </a:r>
            <a:r>
              <a:rPr lang="ru-RU" b="1" dirty="0" err="1" smtClean="0">
                <a:solidFill>
                  <a:srgbClr val="C00000"/>
                </a:solidFill>
              </a:rPr>
              <a:t>події</a:t>
            </a:r>
            <a:r>
              <a:rPr lang="ru-RU" b="1" dirty="0" smtClean="0">
                <a:solidFill>
                  <a:srgbClr val="C00000"/>
                </a:solidFill>
              </a:rPr>
              <a:t> та </a:t>
            </a:r>
            <a:r>
              <a:rPr lang="ru-RU" b="1" dirty="0" err="1" smtClean="0">
                <a:solidFill>
                  <a:srgbClr val="C00000"/>
                </a:solidFill>
              </a:rPr>
              <a:t>явища</a:t>
            </a:r>
            <a:r>
              <a:rPr lang="ru-RU" b="1" dirty="0" smtClean="0">
                <a:solidFill>
                  <a:srgbClr val="C00000"/>
                </a:solidFill>
              </a:rPr>
              <a:t> </a:t>
            </a:r>
            <a:r>
              <a:rPr lang="ru-RU" b="1" dirty="0" err="1" smtClean="0">
                <a:solidFill>
                  <a:srgbClr val="C00000"/>
                </a:solidFill>
              </a:rPr>
              <a:t>доби</a:t>
            </a:r>
            <a:r>
              <a:rPr lang="ru-RU" b="1" dirty="0" smtClean="0">
                <a:solidFill>
                  <a:srgbClr val="C00000"/>
                </a:solidFill>
              </a:rPr>
              <a:t> «</a:t>
            </a:r>
            <a:r>
              <a:rPr lang="ru-RU" b="1" dirty="0" err="1" smtClean="0">
                <a:solidFill>
                  <a:srgbClr val="C00000"/>
                </a:solidFill>
              </a:rPr>
              <a:t>відлиги</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a:xfrm>
            <a:off x="4067944" y="1219200"/>
            <a:ext cx="5076056" cy="5638800"/>
          </a:xfrm>
        </p:spPr>
        <p:txBody>
          <a:bodyPr/>
          <a:lstStyle/>
          <a:p>
            <a:pPr fontAlgn="base"/>
            <a:r>
              <a:rPr lang="ru-RU" dirty="0" smtClean="0"/>
              <a:t>А)   </a:t>
            </a:r>
            <a:r>
              <a:rPr lang="ru-RU" b="1" dirty="0" smtClean="0"/>
              <a:t> </a:t>
            </a:r>
            <a:r>
              <a:rPr lang="ru-RU" i="1" dirty="0" smtClean="0"/>
              <a:t>(М. С. </a:t>
            </a:r>
            <a:r>
              <a:rPr lang="ru-RU" i="1" dirty="0" err="1" smtClean="0"/>
              <a:t>Хрущов</a:t>
            </a:r>
            <a:r>
              <a:rPr lang="ru-RU" i="1" dirty="0" smtClean="0"/>
              <a:t> —</a:t>
            </a:r>
          </a:p>
          <a:p>
            <a:pPr fontAlgn="base"/>
            <a:r>
              <a:rPr lang="ru-RU" i="1" dirty="0" smtClean="0"/>
              <a:t> 1953 — 1964 </a:t>
            </a:r>
            <a:r>
              <a:rPr lang="ru-RU" i="1" dirty="0" err="1" smtClean="0"/>
              <a:t>рр</a:t>
            </a:r>
            <a:r>
              <a:rPr lang="ru-RU" i="1" dirty="0" smtClean="0"/>
              <a:t>.)  </a:t>
            </a:r>
            <a:endParaRPr lang="ru-RU" dirty="0" smtClean="0"/>
          </a:p>
          <a:p>
            <a:pPr fontAlgn="base"/>
            <a:r>
              <a:rPr lang="ru-RU" dirty="0" smtClean="0"/>
              <a:t> Б) —  «</a:t>
            </a:r>
            <a:r>
              <a:rPr lang="ru-RU" dirty="0" err="1" smtClean="0"/>
              <a:t>Застій</a:t>
            </a:r>
            <a:r>
              <a:rPr lang="ru-RU" dirty="0" smtClean="0"/>
              <a:t>» — </a:t>
            </a:r>
          </a:p>
          <a:p>
            <a:pPr fontAlgn="base"/>
            <a:r>
              <a:rPr lang="ru-RU" dirty="0" smtClean="0"/>
              <a:t>(Л. І. Брежнев 1964 — 1982 </a:t>
            </a:r>
            <a:r>
              <a:rPr lang="ru-RU" dirty="0" err="1" smtClean="0"/>
              <a:t>рр</a:t>
            </a:r>
            <a:r>
              <a:rPr lang="ru-RU" dirty="0" smtClean="0"/>
              <a:t>.)</a:t>
            </a:r>
          </a:p>
          <a:p>
            <a:pPr fontAlgn="base"/>
            <a:r>
              <a:rPr lang="ru-RU" dirty="0" smtClean="0"/>
              <a:t>  В)  —  «</a:t>
            </a:r>
            <a:r>
              <a:rPr lang="ru-RU" dirty="0" err="1" smtClean="0"/>
              <a:t>Перебудова</a:t>
            </a:r>
            <a:r>
              <a:rPr lang="ru-RU" dirty="0" smtClean="0"/>
              <a:t>» —</a:t>
            </a:r>
          </a:p>
          <a:p>
            <a:pPr fontAlgn="base"/>
            <a:r>
              <a:rPr lang="ru-RU" dirty="0" smtClean="0"/>
              <a:t> </a:t>
            </a:r>
            <a:r>
              <a:rPr lang="ru-RU" dirty="0" err="1" smtClean="0"/>
              <a:t>страйк</a:t>
            </a:r>
            <a:r>
              <a:rPr lang="ru-RU" dirty="0" smtClean="0"/>
              <a:t> </a:t>
            </a:r>
            <a:r>
              <a:rPr lang="ru-RU" dirty="0" err="1" smtClean="0"/>
              <a:t>шахтерів</a:t>
            </a:r>
            <a:endParaRPr lang="ru-RU" dirty="0" smtClean="0"/>
          </a:p>
          <a:p>
            <a:pPr fontAlgn="base"/>
            <a:r>
              <a:rPr lang="ru-RU" dirty="0" smtClean="0"/>
              <a:t>  Г) —    </a:t>
            </a:r>
          </a:p>
          <a:p>
            <a:pPr fontAlgn="base"/>
            <a:r>
              <a:rPr lang="ru-RU" dirty="0" err="1" smtClean="0"/>
              <a:t>Незалежна</a:t>
            </a:r>
            <a:r>
              <a:rPr lang="ru-RU" dirty="0" smtClean="0"/>
              <a:t> </a:t>
            </a:r>
            <a:r>
              <a:rPr lang="ru-RU" dirty="0" err="1" smtClean="0"/>
              <a:t>Україна</a:t>
            </a:r>
            <a:endParaRPr lang="ru-RU" dirty="0" smtClean="0"/>
          </a:p>
          <a:p>
            <a:r>
              <a:rPr lang="ru-RU" sz="2800" b="1" dirty="0" smtClean="0"/>
              <a:t>Правильна </a:t>
            </a:r>
            <a:r>
              <a:rPr lang="ru-RU" sz="2800" b="1" dirty="0" err="1" smtClean="0"/>
              <a:t>відповідь</a:t>
            </a:r>
            <a:r>
              <a:rPr lang="ru-RU" sz="2800" b="1" dirty="0" smtClean="0"/>
              <a:t>: А</a:t>
            </a:r>
            <a:endParaRPr lang="ru-RU" dirty="0" smtClean="0"/>
          </a:p>
          <a:p>
            <a:endParaRPr lang="ru-RU" dirty="0"/>
          </a:p>
        </p:txBody>
      </p:sp>
      <p:pic>
        <p:nvPicPr>
          <p:cNvPr id="29698" name="Picture 2" descr="Ð¤Ð¾ÑÐ¾_Ð²ÑÐ´Ð»Ð¸Ð³Ð°"/>
          <p:cNvPicPr>
            <a:picLocks noChangeAspect="1" noChangeArrowheads="1"/>
          </p:cNvPicPr>
          <p:nvPr/>
        </p:nvPicPr>
        <p:blipFill>
          <a:blip r:embed="rId2" cstate="print"/>
          <a:srcRect/>
          <a:stretch>
            <a:fillRect/>
          </a:stretch>
        </p:blipFill>
        <p:spPr bwMode="auto">
          <a:xfrm>
            <a:off x="467544" y="1700808"/>
            <a:ext cx="3528392" cy="44416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датується</a:t>
            </a:r>
            <a:r>
              <a:rPr lang="ru-RU" b="1" dirty="0" smtClean="0">
                <a:solidFill>
                  <a:srgbClr val="C00000"/>
                </a:solidFill>
              </a:rPr>
              <a:t> 1991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79912" y="1219200"/>
            <a:ext cx="5364088" cy="5638800"/>
          </a:xfrm>
        </p:spPr>
        <p:txBody>
          <a:bodyPr>
            <a:normAutofit/>
          </a:bodyPr>
          <a:lstStyle/>
          <a:p>
            <a:pPr fontAlgn="base"/>
            <a:r>
              <a:rPr lang="ru-RU" b="1" dirty="0" smtClean="0"/>
              <a:t>  </a:t>
            </a:r>
            <a:r>
              <a:rPr lang="ru-RU" dirty="0" smtClean="0"/>
              <a:t>А) – </a:t>
            </a:r>
            <a:r>
              <a:rPr lang="ru-RU" i="1" dirty="0" smtClean="0"/>
              <a:t>19.11 – 05.12.1997 р. – </a:t>
            </a:r>
            <a:r>
              <a:rPr lang="ru-RU" i="1" dirty="0" err="1" smtClean="0"/>
              <a:t>космічний</a:t>
            </a:r>
            <a:r>
              <a:rPr lang="ru-RU" i="1" dirty="0" smtClean="0"/>
              <a:t> </a:t>
            </a:r>
            <a:r>
              <a:rPr lang="ru-RU" i="1" dirty="0" err="1" smtClean="0"/>
              <a:t>політ</a:t>
            </a:r>
            <a:r>
              <a:rPr lang="ru-RU" i="1" dirty="0" smtClean="0"/>
              <a:t> на  «</a:t>
            </a:r>
            <a:r>
              <a:rPr lang="ru-RU" i="1" dirty="0" err="1" smtClean="0"/>
              <a:t>Колумбії</a:t>
            </a:r>
            <a:r>
              <a:rPr lang="ru-RU" i="1" dirty="0" smtClean="0"/>
              <a:t>» (Л. </a:t>
            </a:r>
            <a:r>
              <a:rPr lang="ru-RU" i="1" dirty="0" err="1" smtClean="0"/>
              <a:t>Каденюк</a:t>
            </a:r>
            <a:r>
              <a:rPr lang="ru-RU" i="1" dirty="0" smtClean="0"/>
              <a:t>).</a:t>
            </a:r>
          </a:p>
          <a:p>
            <a:pPr fontAlgn="base"/>
            <a:r>
              <a:rPr lang="ru-RU" dirty="0" smtClean="0"/>
              <a:t>Б) - </a:t>
            </a:r>
            <a:r>
              <a:rPr lang="ru-RU" i="1" dirty="0" smtClean="0"/>
              <a:t>1991 р. - </a:t>
            </a:r>
            <a:r>
              <a:rPr lang="ru-RU" i="1" dirty="0" err="1" smtClean="0"/>
              <a:t>інавгурація</a:t>
            </a:r>
            <a:r>
              <a:rPr lang="ru-RU" i="1" dirty="0" smtClean="0"/>
              <a:t> </a:t>
            </a:r>
          </a:p>
          <a:p>
            <a:pPr fontAlgn="base"/>
            <a:r>
              <a:rPr lang="ru-RU" i="1" dirty="0" smtClean="0"/>
              <a:t> Л.  Кравчука на пост президента  </a:t>
            </a:r>
            <a:r>
              <a:rPr lang="ru-RU" i="1" dirty="0" err="1" smtClean="0"/>
              <a:t>України</a:t>
            </a:r>
            <a:r>
              <a:rPr lang="ru-RU" i="1" dirty="0" smtClean="0"/>
              <a:t>)</a:t>
            </a:r>
            <a:endParaRPr lang="ru-RU" dirty="0" smtClean="0"/>
          </a:p>
          <a:p>
            <a:pPr fontAlgn="base"/>
            <a:r>
              <a:rPr lang="ru-RU" dirty="0" smtClean="0"/>
              <a:t>В)—  </a:t>
            </a:r>
            <a:r>
              <a:rPr lang="ru-RU" i="1" dirty="0" smtClean="0"/>
              <a:t>01.09.1996 р. </a:t>
            </a:r>
            <a:r>
              <a:rPr lang="ru-RU" i="1" dirty="0" err="1" smtClean="0"/>
              <a:t>введення</a:t>
            </a:r>
            <a:r>
              <a:rPr lang="ru-RU" i="1" dirty="0" smtClean="0"/>
              <a:t> </a:t>
            </a:r>
            <a:r>
              <a:rPr lang="ru-RU" i="1" dirty="0" err="1" smtClean="0"/>
              <a:t>гривні</a:t>
            </a:r>
            <a:endParaRPr lang="ru-RU" dirty="0" smtClean="0"/>
          </a:p>
          <a:p>
            <a:pPr fontAlgn="base"/>
            <a:r>
              <a:rPr lang="ru-RU" dirty="0" smtClean="0"/>
              <a:t>Г) – </a:t>
            </a:r>
            <a:r>
              <a:rPr lang="ru-RU" i="1" dirty="0" smtClean="0"/>
              <a:t>(25 </a:t>
            </a:r>
            <a:r>
              <a:rPr lang="ru-RU" i="1" dirty="0" err="1" smtClean="0"/>
              <a:t>березня</a:t>
            </a:r>
            <a:r>
              <a:rPr lang="ru-RU" dirty="0" smtClean="0"/>
              <a:t> </a:t>
            </a:r>
            <a:r>
              <a:rPr lang="ru-RU" i="1" dirty="0" smtClean="0"/>
              <a:t>1999 р. – </a:t>
            </a:r>
            <a:r>
              <a:rPr lang="ru-RU" i="1" dirty="0" err="1" smtClean="0"/>
              <a:t>загибель</a:t>
            </a:r>
            <a:r>
              <a:rPr lang="ru-RU" i="1" dirty="0" smtClean="0"/>
              <a:t> В. </a:t>
            </a:r>
            <a:r>
              <a:rPr lang="ru-RU" i="1" dirty="0" err="1" smtClean="0"/>
              <a:t>Чорновила</a:t>
            </a:r>
            <a:r>
              <a:rPr lang="ru-RU" i="1" dirty="0" smtClean="0"/>
              <a:t>). </a:t>
            </a:r>
            <a:r>
              <a:rPr lang="ru-RU" i="1" dirty="0" err="1" smtClean="0"/>
              <a:t>Покладання</a:t>
            </a:r>
            <a:r>
              <a:rPr lang="ru-RU" i="1" dirty="0" smtClean="0"/>
              <a:t> </a:t>
            </a:r>
            <a:r>
              <a:rPr lang="ru-RU" i="1" dirty="0" err="1" smtClean="0"/>
              <a:t>квітів</a:t>
            </a:r>
            <a:r>
              <a:rPr lang="ru-RU" i="1" dirty="0" smtClean="0"/>
              <a:t> до  </a:t>
            </a:r>
            <a:r>
              <a:rPr lang="ru-RU" i="1" dirty="0" err="1" smtClean="0"/>
              <a:t>пам</a:t>
            </a:r>
            <a:r>
              <a:rPr lang="en-US" i="1" dirty="0" smtClean="0"/>
              <a:t>’</a:t>
            </a:r>
            <a:r>
              <a:rPr lang="ru-RU" i="1" dirty="0" err="1" smtClean="0"/>
              <a:t>ятника</a:t>
            </a:r>
            <a:r>
              <a:rPr lang="ru-RU" i="1" dirty="0" smtClean="0"/>
              <a:t> В. </a:t>
            </a:r>
            <a:r>
              <a:rPr lang="ru-RU" i="1" dirty="0" err="1" smtClean="0"/>
              <a:t>Чорноволу</a:t>
            </a:r>
            <a:r>
              <a:rPr lang="ru-RU" i="1" dirty="0" smtClean="0"/>
              <a:t>.</a:t>
            </a:r>
            <a:endParaRPr lang="ru-RU" dirty="0" smtClean="0"/>
          </a:p>
          <a:p>
            <a:r>
              <a:rPr lang="ru-RU" sz="2800" b="1" dirty="0" smtClean="0"/>
              <a:t>Правильна </a:t>
            </a:r>
            <a:r>
              <a:rPr lang="ru-RU" sz="2800" b="1" dirty="0" err="1" smtClean="0"/>
              <a:t>відповідь</a:t>
            </a:r>
            <a:r>
              <a:rPr lang="ru-RU" sz="2800" b="1" dirty="0" smtClean="0"/>
              <a:t>: Б</a:t>
            </a:r>
            <a:endParaRPr lang="ru-RU" dirty="0" smtClean="0"/>
          </a:p>
          <a:p>
            <a:endParaRPr lang="ru-RU" dirty="0"/>
          </a:p>
        </p:txBody>
      </p:sp>
      <p:pic>
        <p:nvPicPr>
          <p:cNvPr id="30722" name="Picture 2" descr="Ð¤Ð¾ÑÐ¾_1991"/>
          <p:cNvPicPr>
            <a:picLocks noChangeAspect="1" noChangeArrowheads="1"/>
          </p:cNvPicPr>
          <p:nvPr/>
        </p:nvPicPr>
        <p:blipFill>
          <a:blip r:embed="rId2" cstate="print"/>
          <a:srcRect/>
          <a:stretch>
            <a:fillRect/>
          </a:stretch>
        </p:blipFill>
        <p:spPr bwMode="auto">
          <a:xfrm>
            <a:off x="0" y="1268760"/>
            <a:ext cx="3600400" cy="453650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594320"/>
          </a:xfrm>
        </p:spPr>
        <p:txBody>
          <a:bodyPr>
            <a:normAutofit fontScale="90000"/>
          </a:bodyPr>
          <a:lstStyle/>
          <a:p>
            <a:pPr fontAlgn="base"/>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датується</a:t>
            </a:r>
            <a:r>
              <a:rPr lang="ru-RU" b="1" dirty="0" smtClean="0">
                <a:solidFill>
                  <a:srgbClr val="C00000"/>
                </a:solidFill>
              </a:rPr>
              <a:t> 1991 р.?</a:t>
            </a:r>
            <a:br>
              <a:rPr lang="ru-RU" b="1" dirty="0" smtClean="0">
                <a:solidFill>
                  <a:srgbClr val="C00000"/>
                </a:solidFill>
              </a:rPr>
            </a:br>
            <a:r>
              <a:rPr lang="ru-RU" dirty="0" smtClean="0"/>
              <a:t/>
            </a:r>
            <a:br>
              <a:rPr lang="ru-RU" dirty="0" smtClean="0"/>
            </a:br>
            <a:endParaRPr lang="ru-RU" dirty="0"/>
          </a:p>
        </p:txBody>
      </p:sp>
      <p:sp>
        <p:nvSpPr>
          <p:cNvPr id="3" name="Содержимое 2"/>
          <p:cNvSpPr>
            <a:spLocks noGrp="1"/>
          </p:cNvSpPr>
          <p:nvPr>
            <p:ph sz="quarter" idx="1"/>
          </p:nvPr>
        </p:nvSpPr>
        <p:spPr>
          <a:xfrm>
            <a:off x="6156176" y="1219200"/>
            <a:ext cx="2530624" cy="4937760"/>
          </a:xfrm>
        </p:spPr>
        <p:txBody>
          <a:bodyPr/>
          <a:lstStyle/>
          <a:p>
            <a:r>
              <a:rPr lang="ru-RU" sz="2800" b="1" dirty="0" smtClean="0"/>
              <a:t>Правильна </a:t>
            </a:r>
            <a:r>
              <a:rPr lang="ru-RU" sz="2800" b="1" dirty="0" err="1" smtClean="0"/>
              <a:t>відповідь</a:t>
            </a:r>
            <a:r>
              <a:rPr lang="ru-RU" sz="2800" b="1" dirty="0" smtClean="0"/>
              <a:t>: А</a:t>
            </a:r>
            <a:endParaRPr lang="ru-RU" dirty="0" smtClean="0"/>
          </a:p>
          <a:p>
            <a:endParaRPr lang="ru-RU" dirty="0"/>
          </a:p>
        </p:txBody>
      </p:sp>
      <p:pic>
        <p:nvPicPr>
          <p:cNvPr id="31746" name="Picture 2" descr="Ð¤Ð¾ÑÐ¾_1991Ñ"/>
          <p:cNvPicPr>
            <a:picLocks noChangeAspect="1" noChangeArrowheads="1"/>
          </p:cNvPicPr>
          <p:nvPr/>
        </p:nvPicPr>
        <p:blipFill>
          <a:blip r:embed="rId2" cstate="print"/>
          <a:srcRect/>
          <a:stretch>
            <a:fillRect/>
          </a:stretch>
        </p:blipFill>
        <p:spPr bwMode="auto">
          <a:xfrm>
            <a:off x="1619672" y="1124744"/>
            <a:ext cx="4427984" cy="4824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990600"/>
          </a:xfrm>
        </p:spPr>
        <p:txBody>
          <a:bodyPr>
            <a:normAutofit fontScale="90000"/>
          </a:bodyPr>
          <a:lstStyle/>
          <a:p>
            <a:r>
              <a:rPr lang="ru-RU" b="1" dirty="0" err="1" smtClean="0">
                <a:solidFill>
                  <a:srgbClr val="C00000"/>
                </a:solidFill>
              </a:rPr>
              <a:t>Події</a:t>
            </a:r>
            <a:r>
              <a:rPr lang="ru-RU" b="1" dirty="0" smtClean="0">
                <a:solidFill>
                  <a:srgbClr val="C00000"/>
                </a:solidFill>
              </a:rPr>
              <a:t> та </a:t>
            </a:r>
            <a:r>
              <a:rPr lang="ru-RU" b="1" dirty="0" err="1" smtClean="0">
                <a:solidFill>
                  <a:srgbClr val="C00000"/>
                </a:solidFill>
              </a:rPr>
              <a:t>явища</a:t>
            </a:r>
            <a:r>
              <a:rPr lang="ru-RU" b="1" dirty="0" smtClean="0">
                <a:solidFill>
                  <a:srgbClr val="C00000"/>
                </a:solidFill>
              </a:rPr>
              <a:t> в УСРР </a:t>
            </a:r>
            <a:r>
              <a:rPr lang="ru-RU" b="1" dirty="0" err="1" smtClean="0">
                <a:solidFill>
                  <a:srgbClr val="C00000"/>
                </a:solidFill>
              </a:rPr>
              <a:t>доби</a:t>
            </a:r>
            <a:r>
              <a:rPr lang="ru-RU" b="1" dirty="0" smtClean="0">
                <a:solidFill>
                  <a:srgbClr val="C00000"/>
                </a:solidFill>
              </a:rPr>
              <a:t> </a:t>
            </a:r>
            <a:r>
              <a:rPr lang="ru-RU" b="1" dirty="0" err="1" smtClean="0">
                <a:solidFill>
                  <a:srgbClr val="C00000"/>
                </a:solidFill>
              </a:rPr>
              <a:t>нової</a:t>
            </a:r>
            <a:r>
              <a:rPr lang="ru-RU" b="1" dirty="0" smtClean="0">
                <a:solidFill>
                  <a:srgbClr val="C00000"/>
                </a:solidFill>
              </a:rPr>
              <a:t> </a:t>
            </a:r>
            <a:r>
              <a:rPr lang="ru-RU" b="1" dirty="0" err="1" smtClean="0">
                <a:solidFill>
                  <a:srgbClr val="C00000"/>
                </a:solidFill>
              </a:rPr>
              <a:t>економічної</a:t>
            </a:r>
            <a:r>
              <a:rPr lang="ru-RU" b="1" dirty="0" smtClean="0">
                <a:solidFill>
                  <a:srgbClr val="C00000"/>
                </a:solidFill>
              </a:rPr>
              <a:t> </a:t>
            </a:r>
            <a:r>
              <a:rPr lang="ru-RU" b="1" dirty="0" err="1" smtClean="0">
                <a:solidFill>
                  <a:srgbClr val="C00000"/>
                </a:solidFill>
              </a:rPr>
              <a:t>політики</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lstStyle/>
          <a:p>
            <a:endParaRPr lang="ru-RU"/>
          </a:p>
        </p:txBody>
      </p:sp>
      <p:pic>
        <p:nvPicPr>
          <p:cNvPr id="3074" name="Picture 2" descr="ÐÐ°ÑÑÐ¸Ð½ÐºÐ¸ Ð¿Ð¾ Ð·Ð°Ð¿ÑÐ¾ÑÑ Ð¿Ð»Ð°ÐºÐ°ÑÐ¸ Ð¿ÐµÑÑÐ¾Ð´Ñ Ð½ÐµÐ¿Ñ"/>
          <p:cNvPicPr>
            <a:picLocks noChangeAspect="1" noChangeArrowheads="1"/>
          </p:cNvPicPr>
          <p:nvPr/>
        </p:nvPicPr>
        <p:blipFill>
          <a:blip r:embed="rId2" cstate="print"/>
          <a:srcRect/>
          <a:stretch>
            <a:fillRect/>
          </a:stretch>
        </p:blipFill>
        <p:spPr bwMode="auto">
          <a:xfrm>
            <a:off x="0" y="980728"/>
            <a:ext cx="3923928" cy="5544616"/>
          </a:xfrm>
          <a:prstGeom prst="rect">
            <a:avLst/>
          </a:prstGeom>
          <a:noFill/>
        </p:spPr>
      </p:pic>
      <p:pic>
        <p:nvPicPr>
          <p:cNvPr id="3076" name="Picture 4" descr="ÐÐ°ÑÑÐ¸Ð½ÐºÐ¸ Ð¿Ð¾ Ð·Ð°Ð¿ÑÐ¾ÑÑ Ð¿Ð»Ð°ÐºÐ°ÑÐ¸ Ð¿ÐµÑÑÐ¾Ð´Ñ Ð½ÐµÐ¿Ñ"/>
          <p:cNvPicPr>
            <a:picLocks noChangeAspect="1" noChangeArrowheads="1"/>
          </p:cNvPicPr>
          <p:nvPr/>
        </p:nvPicPr>
        <p:blipFill>
          <a:blip r:embed="rId3" cstate="print"/>
          <a:srcRect/>
          <a:stretch>
            <a:fillRect/>
          </a:stretch>
        </p:blipFill>
        <p:spPr bwMode="auto">
          <a:xfrm>
            <a:off x="4139952" y="980728"/>
            <a:ext cx="4536504" cy="532859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pic>
        <p:nvPicPr>
          <p:cNvPr id="2050" name="Picture 2" descr="ÐÐ°ÑÑÐ¸Ð½ÐºÐ¸ Ð¿Ð¾ Ð·Ð°Ð¿ÑÐ¾ÑÑ Ð¿Ð»Ð°ÐºÐ°ÑÐ¸ Ð¿ÐµÑÑÐ¾Ð´Ñ Ð½ÐµÐ¿Ñ"/>
          <p:cNvPicPr>
            <a:picLocks noChangeAspect="1" noChangeArrowheads="1"/>
          </p:cNvPicPr>
          <p:nvPr/>
        </p:nvPicPr>
        <p:blipFill>
          <a:blip r:embed="rId2" cstate="print"/>
          <a:srcRect/>
          <a:stretch>
            <a:fillRect/>
          </a:stretch>
        </p:blipFill>
        <p:spPr bwMode="auto">
          <a:xfrm>
            <a:off x="1043608" y="1052736"/>
            <a:ext cx="7344816" cy="5125049"/>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08720"/>
            <a:ext cx="9144000" cy="990600"/>
          </a:xfrm>
        </p:spPr>
        <p:txBody>
          <a:bodyPr>
            <a:normAutofit fontScale="90000"/>
          </a:bodyPr>
          <a:lstStyle/>
          <a:p>
            <a:r>
              <a:rPr lang="ru-RU" b="1" dirty="0" smtClean="0">
                <a:solidFill>
                  <a:srgbClr val="C00000"/>
                </a:solidFill>
              </a:rPr>
              <a:t>Коли </a:t>
            </a:r>
            <a:r>
              <a:rPr lang="ru-RU" b="1" dirty="0" err="1" smtClean="0">
                <a:solidFill>
                  <a:srgbClr val="C00000"/>
                </a:solidFill>
              </a:rPr>
              <a:t>відбулося</a:t>
            </a:r>
            <a:r>
              <a:rPr lang="ru-RU" b="1" dirty="0" smtClean="0">
                <a:solidFill>
                  <a:srgbClr val="C00000"/>
                </a:solidFill>
              </a:rPr>
              <a:t> </a:t>
            </a:r>
            <a:r>
              <a:rPr lang="ru-RU" b="1" dirty="0" err="1" smtClean="0">
                <a:solidFill>
                  <a:srgbClr val="C00000"/>
                </a:solidFill>
              </a:rPr>
              <a:t>звільнення</a:t>
            </a:r>
            <a:r>
              <a:rPr lang="ru-RU" b="1" dirty="0" smtClean="0">
                <a:solidFill>
                  <a:srgbClr val="C00000"/>
                </a:solidFill>
              </a:rPr>
              <a:t> </a:t>
            </a:r>
            <a:r>
              <a:rPr lang="ru-RU" b="1" dirty="0" err="1" smtClean="0">
                <a:solidFill>
                  <a:srgbClr val="C00000"/>
                </a:solidFill>
              </a:rPr>
              <a:t>від</a:t>
            </a:r>
            <a:r>
              <a:rPr lang="ru-RU" b="1" dirty="0" smtClean="0">
                <a:solidFill>
                  <a:srgbClr val="C00000"/>
                </a:solidFill>
              </a:rPr>
              <a:t> </a:t>
            </a:r>
            <a:r>
              <a:rPr lang="ru-RU" b="1" dirty="0" err="1" smtClean="0">
                <a:solidFill>
                  <a:srgbClr val="C00000"/>
                </a:solidFill>
              </a:rPr>
              <a:t>німецьких</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румунських</a:t>
            </a:r>
            <a:r>
              <a:rPr lang="ru-RU" b="1" dirty="0" smtClean="0">
                <a:solidFill>
                  <a:srgbClr val="C00000"/>
                </a:solidFill>
              </a:rPr>
              <a:t> </a:t>
            </a:r>
            <a:r>
              <a:rPr lang="ru-RU" b="1" dirty="0" err="1" smtClean="0">
                <a:solidFill>
                  <a:srgbClr val="C00000"/>
                </a:solidFill>
              </a:rPr>
              <a:t>окупантів</a:t>
            </a:r>
            <a:r>
              <a:rPr lang="ru-RU" b="1" dirty="0" smtClean="0">
                <a:solidFill>
                  <a:srgbClr val="C00000"/>
                </a:solidFill>
              </a:rPr>
              <a:t> </a:t>
            </a:r>
            <a:r>
              <a:rPr lang="ru-RU" b="1" dirty="0" err="1" smtClean="0">
                <a:solidFill>
                  <a:srgbClr val="C00000"/>
                </a:solidFill>
              </a:rPr>
              <a:t>територій</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07904" y="2420888"/>
            <a:ext cx="5436096" cy="3736072"/>
          </a:xfrm>
        </p:spPr>
        <p:txBody>
          <a:bodyPr/>
          <a:lstStyle/>
          <a:p>
            <a:r>
              <a:rPr lang="ru-RU" dirty="0" smtClean="0"/>
              <a:t>А) У </a:t>
            </a:r>
            <a:r>
              <a:rPr lang="ru-RU" dirty="0" err="1" smtClean="0"/>
              <a:t>грудні</a:t>
            </a:r>
            <a:r>
              <a:rPr lang="ru-RU" dirty="0" smtClean="0"/>
              <a:t> 1942 – </a:t>
            </a:r>
            <a:r>
              <a:rPr lang="ru-RU" dirty="0" err="1" smtClean="0"/>
              <a:t>березні</a:t>
            </a:r>
            <a:r>
              <a:rPr lang="ru-RU" dirty="0" smtClean="0"/>
              <a:t> 1943 р.</a:t>
            </a:r>
            <a:br>
              <a:rPr lang="ru-RU" dirty="0" smtClean="0"/>
            </a:br>
            <a:r>
              <a:rPr lang="ru-RU" dirty="0" smtClean="0"/>
              <a:t>Б) У </a:t>
            </a:r>
            <a:r>
              <a:rPr lang="ru-RU" dirty="0" err="1" smtClean="0"/>
              <a:t>квітні</a:t>
            </a:r>
            <a:r>
              <a:rPr lang="ru-RU" dirty="0" smtClean="0"/>
              <a:t>–</a:t>
            </a:r>
            <a:r>
              <a:rPr lang="ru-RU" dirty="0" err="1" smtClean="0"/>
              <a:t>вересні</a:t>
            </a:r>
            <a:r>
              <a:rPr lang="ru-RU" dirty="0" smtClean="0"/>
              <a:t> 1943 р.</a:t>
            </a:r>
            <a:br>
              <a:rPr lang="ru-RU" dirty="0" smtClean="0"/>
            </a:br>
            <a:r>
              <a:rPr lang="ru-RU" dirty="0" smtClean="0"/>
              <a:t>В) У </a:t>
            </a:r>
            <a:r>
              <a:rPr lang="ru-RU" dirty="0" err="1" smtClean="0"/>
              <a:t>жовтні</a:t>
            </a:r>
            <a:r>
              <a:rPr lang="ru-RU" dirty="0" smtClean="0"/>
              <a:t> 1943 – </a:t>
            </a:r>
            <a:r>
              <a:rPr lang="ru-RU" dirty="0" err="1" smtClean="0"/>
              <a:t>квітні</a:t>
            </a:r>
            <a:r>
              <a:rPr lang="ru-RU" dirty="0" smtClean="0"/>
              <a:t> 1944 р.</a:t>
            </a:r>
            <a:br>
              <a:rPr lang="ru-RU" dirty="0" smtClean="0"/>
            </a:br>
            <a:r>
              <a:rPr lang="ru-RU" dirty="0" smtClean="0"/>
              <a:t>Г) У </a:t>
            </a:r>
            <a:r>
              <a:rPr lang="ru-RU" dirty="0" err="1" smtClean="0"/>
              <a:t>травні</a:t>
            </a:r>
            <a:r>
              <a:rPr lang="ru-RU" dirty="0" smtClean="0"/>
              <a:t>–</a:t>
            </a:r>
            <a:r>
              <a:rPr lang="ru-RU" dirty="0" err="1" smtClean="0"/>
              <a:t>жовтні</a:t>
            </a:r>
            <a:r>
              <a:rPr lang="ru-RU" dirty="0" smtClean="0"/>
              <a:t> 1944 р.</a:t>
            </a:r>
            <a:endParaRPr lang="ru-RU" dirty="0"/>
          </a:p>
        </p:txBody>
      </p:sp>
      <p:pic>
        <p:nvPicPr>
          <p:cNvPr id="32770" name="Picture 2" descr="ÐÐÐ²_44Ñ"/>
          <p:cNvPicPr>
            <a:picLocks noChangeAspect="1" noChangeArrowheads="1"/>
          </p:cNvPicPr>
          <p:nvPr/>
        </p:nvPicPr>
        <p:blipFill>
          <a:blip r:embed="rId2" cstate="print"/>
          <a:srcRect/>
          <a:stretch>
            <a:fillRect/>
          </a:stretch>
        </p:blipFill>
        <p:spPr bwMode="auto">
          <a:xfrm>
            <a:off x="323528" y="1916832"/>
            <a:ext cx="3649588" cy="4176464"/>
          </a:xfrm>
          <a:prstGeom prst="rect">
            <a:avLst/>
          </a:prstGeom>
          <a:noFill/>
        </p:spPr>
      </p:pic>
      <p:sp>
        <p:nvSpPr>
          <p:cNvPr id="5" name="Прямоугольник 4"/>
          <p:cNvSpPr/>
          <p:nvPr/>
        </p:nvSpPr>
        <p:spPr>
          <a:xfrm>
            <a:off x="4716016" y="5229200"/>
            <a:ext cx="3958135" cy="523220"/>
          </a:xfrm>
          <a:prstGeom prst="rect">
            <a:avLst/>
          </a:prstGeom>
        </p:spPr>
        <p:txBody>
          <a:bodyPr wrap="none">
            <a:spAutoFit/>
          </a:bodyPr>
          <a:lstStyle/>
          <a:p>
            <a:r>
              <a:rPr lang="ru-RU" sz="2800" b="1" dirty="0" smtClean="0"/>
              <a:t>Правильна </a:t>
            </a:r>
            <a:r>
              <a:rPr lang="ru-RU" sz="2800" b="1" dirty="0" err="1" smtClean="0"/>
              <a:t>відповідь</a:t>
            </a:r>
            <a:r>
              <a:rPr lang="ru-RU" sz="2800" b="1" dirty="0" smtClean="0"/>
              <a:t>:  В</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96752"/>
            <a:ext cx="9144000" cy="990600"/>
          </a:xfrm>
        </p:spPr>
        <p:txBody>
          <a:bodyPr>
            <a:normAutofit fontScale="90000"/>
          </a:bodyPr>
          <a:lstStyle/>
          <a:p>
            <a:pPr fontAlgn="base"/>
            <a:r>
              <a:rPr lang="ru-RU" b="1" dirty="0" err="1" smtClean="0">
                <a:solidFill>
                  <a:srgbClr val="C00000"/>
                </a:solidFill>
              </a:rPr>
              <a:t>Якою</a:t>
            </a:r>
            <a:r>
              <a:rPr lang="ru-RU" b="1" dirty="0" smtClean="0">
                <a:solidFill>
                  <a:srgbClr val="C00000"/>
                </a:solidFill>
              </a:rPr>
              <a:t> цифрою на </a:t>
            </a:r>
            <a:r>
              <a:rPr lang="ru-RU" b="1" dirty="0" err="1" smtClean="0">
                <a:solidFill>
                  <a:srgbClr val="C00000"/>
                </a:solidFill>
              </a:rPr>
              <a:t>картосхемі</a:t>
            </a:r>
            <a:r>
              <a:rPr lang="ru-RU" b="1" dirty="0" smtClean="0">
                <a:solidFill>
                  <a:srgbClr val="C00000"/>
                </a:solidFill>
              </a:rPr>
              <a:t> </a:t>
            </a:r>
            <a:r>
              <a:rPr lang="ru-RU" b="1" dirty="0" err="1" smtClean="0">
                <a:solidFill>
                  <a:srgbClr val="C00000"/>
                </a:solidFill>
              </a:rPr>
              <a:t>позначено</a:t>
            </a:r>
            <a:r>
              <a:rPr lang="ru-RU" b="1" dirty="0" smtClean="0">
                <a:solidFill>
                  <a:srgbClr val="C00000"/>
                </a:solidFill>
              </a:rPr>
              <a:t> область, </a:t>
            </a:r>
            <a:r>
              <a:rPr lang="ru-RU" b="1" dirty="0" err="1" smtClean="0">
                <a:solidFill>
                  <a:srgbClr val="C00000"/>
                </a:solidFill>
              </a:rPr>
              <a:t>що</a:t>
            </a:r>
            <a:r>
              <a:rPr lang="ru-RU" b="1" dirty="0" smtClean="0">
                <a:solidFill>
                  <a:srgbClr val="C00000"/>
                </a:solidFill>
              </a:rPr>
              <a:t> </a:t>
            </a:r>
            <a:r>
              <a:rPr lang="ru-RU" b="1" dirty="0" err="1" smtClean="0">
                <a:solidFill>
                  <a:srgbClr val="C00000"/>
                </a:solidFill>
              </a:rPr>
              <a:t>з’явилася</a:t>
            </a:r>
            <a:r>
              <a:rPr lang="ru-RU" b="1" dirty="0" smtClean="0">
                <a:solidFill>
                  <a:srgbClr val="C00000"/>
                </a:solidFill>
              </a:rPr>
              <a:t> на картах </a:t>
            </a:r>
            <a:r>
              <a:rPr lang="ru-RU" b="1" dirty="0" err="1" smtClean="0">
                <a:solidFill>
                  <a:srgbClr val="C00000"/>
                </a:solidFill>
              </a:rPr>
              <a:t>адміністративно-територіального</a:t>
            </a:r>
            <a:r>
              <a:rPr lang="ru-RU" b="1" dirty="0" smtClean="0">
                <a:solidFill>
                  <a:srgbClr val="C00000"/>
                </a:solidFill>
              </a:rPr>
              <a:t> устрою УРСР у 1954 р.?</a:t>
            </a:r>
            <a:r>
              <a:rPr lang="ru-RU" b="1" dirty="0" smtClean="0"/>
              <a:t/>
            </a:r>
            <a:br>
              <a:rPr lang="ru-RU" b="1" dirty="0" smtClean="0"/>
            </a:br>
            <a:r>
              <a:rPr lang="ru-RU" dirty="0" smtClean="0"/>
              <a:t/>
            </a:r>
            <a:br>
              <a:rPr lang="ru-RU" dirty="0" smtClean="0"/>
            </a:br>
            <a:endParaRPr lang="ru-RU" dirty="0"/>
          </a:p>
        </p:txBody>
      </p:sp>
      <p:sp>
        <p:nvSpPr>
          <p:cNvPr id="3" name="Содержимое 2"/>
          <p:cNvSpPr>
            <a:spLocks noGrp="1"/>
          </p:cNvSpPr>
          <p:nvPr>
            <p:ph sz="quarter" idx="1"/>
          </p:nvPr>
        </p:nvSpPr>
        <p:spPr>
          <a:xfrm>
            <a:off x="3851920" y="1219200"/>
            <a:ext cx="5292080" cy="4937760"/>
          </a:xfrm>
        </p:spPr>
        <p:txBody>
          <a:bodyPr/>
          <a:lstStyle/>
          <a:p>
            <a:pPr fontAlgn="base"/>
            <a:r>
              <a:rPr lang="ru-RU" dirty="0" smtClean="0"/>
              <a:t> А) 1            </a:t>
            </a:r>
          </a:p>
          <a:p>
            <a:pPr fontAlgn="base"/>
            <a:r>
              <a:rPr lang="ru-RU" dirty="0" smtClean="0"/>
              <a:t> В) 2             </a:t>
            </a:r>
          </a:p>
          <a:p>
            <a:pPr fontAlgn="base"/>
            <a:r>
              <a:rPr lang="ru-RU" dirty="0" smtClean="0"/>
              <a:t> Б) 3         </a:t>
            </a:r>
          </a:p>
          <a:p>
            <a:pPr fontAlgn="base"/>
            <a:r>
              <a:rPr lang="ru-RU" dirty="0" smtClean="0"/>
              <a:t>  Г) 4</a:t>
            </a:r>
          </a:p>
          <a:p>
            <a:pPr fontAlgn="base">
              <a:buNone/>
            </a:pPr>
            <a:endParaRPr lang="ru-RU" dirty="0" smtClean="0"/>
          </a:p>
          <a:p>
            <a:pPr fontAlgn="base"/>
            <a:r>
              <a:rPr lang="ru-RU" b="1" dirty="0" smtClean="0"/>
              <a:t>Правильна </a:t>
            </a:r>
            <a:r>
              <a:rPr lang="ru-RU" b="1" dirty="0" err="1" smtClean="0"/>
              <a:t>відповідь</a:t>
            </a:r>
            <a:r>
              <a:rPr lang="ru-RU" b="1" dirty="0" smtClean="0"/>
              <a:t>: Г</a:t>
            </a:r>
          </a:p>
          <a:p>
            <a:endParaRPr lang="ru-RU" dirty="0"/>
          </a:p>
        </p:txBody>
      </p:sp>
      <p:pic>
        <p:nvPicPr>
          <p:cNvPr id="34818" name="Picture 2" descr="Ð£ÐºÑ_1954Ñ"/>
          <p:cNvPicPr>
            <a:picLocks noChangeAspect="1" noChangeArrowheads="1"/>
          </p:cNvPicPr>
          <p:nvPr/>
        </p:nvPicPr>
        <p:blipFill>
          <a:blip r:embed="rId2" cstate="print"/>
          <a:srcRect/>
          <a:stretch>
            <a:fillRect/>
          </a:stretch>
        </p:blipFill>
        <p:spPr bwMode="auto">
          <a:xfrm>
            <a:off x="251520" y="1700808"/>
            <a:ext cx="3456384" cy="43924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76672"/>
            <a:ext cx="9144000" cy="990600"/>
          </a:xfrm>
        </p:spPr>
        <p:txBody>
          <a:bodyPr>
            <a:normAutofit fontScale="90000"/>
          </a:bodyPr>
          <a:lstStyle/>
          <a:p>
            <a:pPr fontAlgn="base"/>
            <a:r>
              <a:rPr lang="ru-RU" b="1" dirty="0" err="1" smtClean="0">
                <a:solidFill>
                  <a:srgbClr val="C00000"/>
                </a:solidFill>
              </a:rPr>
              <a:t>Звільнення</a:t>
            </a:r>
            <a:r>
              <a:rPr lang="ru-RU" b="1" dirty="0" smtClean="0">
                <a:solidFill>
                  <a:srgbClr val="C00000"/>
                </a:solidFill>
              </a:rPr>
              <a:t> </a:t>
            </a:r>
            <a:r>
              <a:rPr lang="ru-RU" b="1" dirty="0" err="1" smtClean="0">
                <a:solidFill>
                  <a:srgbClr val="C00000"/>
                </a:solidFill>
              </a:rPr>
              <a:t>від</a:t>
            </a:r>
            <a:r>
              <a:rPr lang="ru-RU" b="1" dirty="0" smtClean="0">
                <a:solidFill>
                  <a:srgbClr val="C00000"/>
                </a:solidFill>
              </a:rPr>
              <a:t> </a:t>
            </a:r>
            <a:r>
              <a:rPr lang="ru-RU" b="1" dirty="0" err="1" smtClean="0">
                <a:solidFill>
                  <a:srgbClr val="C00000"/>
                </a:solidFill>
              </a:rPr>
              <a:t>німецьких</a:t>
            </a:r>
            <a:r>
              <a:rPr lang="ru-RU" b="1" dirty="0" smtClean="0">
                <a:solidFill>
                  <a:srgbClr val="C00000"/>
                </a:solidFill>
              </a:rPr>
              <a:t> та </a:t>
            </a:r>
            <a:r>
              <a:rPr lang="ru-RU" b="1" dirty="0" err="1" smtClean="0">
                <a:solidFill>
                  <a:srgbClr val="C00000"/>
                </a:solidFill>
              </a:rPr>
              <a:t>румунських</a:t>
            </a:r>
            <a:r>
              <a:rPr lang="ru-RU" b="1" dirty="0" smtClean="0">
                <a:solidFill>
                  <a:srgbClr val="C00000"/>
                </a:solidFill>
              </a:rPr>
              <a:t> </a:t>
            </a:r>
            <a:r>
              <a:rPr lang="ru-RU" b="1" dirty="0" err="1" smtClean="0">
                <a:solidFill>
                  <a:srgbClr val="C00000"/>
                </a:solidFill>
              </a:rPr>
              <a:t>окупантів</a:t>
            </a:r>
            <a:r>
              <a:rPr lang="ru-RU" b="1" dirty="0" smtClean="0">
                <a:solidFill>
                  <a:srgbClr val="C00000"/>
                </a:solidFill>
              </a:rPr>
              <a:t> </a:t>
            </a:r>
            <a:r>
              <a:rPr lang="ru-RU" b="1" dirty="0" err="1" smtClean="0">
                <a:solidFill>
                  <a:srgbClr val="C00000"/>
                </a:solidFill>
              </a:rPr>
              <a:t>територій</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 </a:t>
            </a:r>
            <a:r>
              <a:rPr lang="ru-RU" b="1" dirty="0" err="1" smtClean="0">
                <a:solidFill>
                  <a:srgbClr val="C00000"/>
                </a:solidFill>
              </a:rPr>
              <a:t>відбулося</a:t>
            </a:r>
            <a:r>
              <a:rPr lang="ru-RU" b="1" dirty="0" smtClean="0">
                <a:solidFill>
                  <a:srgbClr val="C00000"/>
                </a:solidFill>
              </a:rPr>
              <a:t> станом на</a:t>
            </a:r>
            <a:endParaRPr lang="ru-RU" b="1" dirty="0">
              <a:solidFill>
                <a:srgbClr val="C00000"/>
              </a:solidFill>
            </a:endParaRPr>
          </a:p>
        </p:txBody>
      </p:sp>
      <p:sp>
        <p:nvSpPr>
          <p:cNvPr id="3" name="Содержимое 2"/>
          <p:cNvSpPr>
            <a:spLocks noGrp="1"/>
          </p:cNvSpPr>
          <p:nvPr>
            <p:ph sz="quarter" idx="1"/>
          </p:nvPr>
        </p:nvSpPr>
        <p:spPr>
          <a:xfrm>
            <a:off x="4597152" y="1920240"/>
            <a:ext cx="4546848" cy="4937760"/>
          </a:xfrm>
        </p:spPr>
        <p:txBody>
          <a:bodyPr/>
          <a:lstStyle/>
          <a:p>
            <a:r>
              <a:rPr lang="ru-RU" dirty="0" smtClean="0"/>
              <a:t>А 18 листопада 1942 р.</a:t>
            </a:r>
            <a:br>
              <a:rPr lang="ru-RU" dirty="0" smtClean="0"/>
            </a:br>
            <a:r>
              <a:rPr lang="ru-RU" dirty="0" smtClean="0"/>
              <a:t>Б 25 </a:t>
            </a:r>
            <a:r>
              <a:rPr lang="ru-RU" dirty="0" err="1" smtClean="0"/>
              <a:t>березня</a:t>
            </a:r>
            <a:r>
              <a:rPr lang="ru-RU" dirty="0" smtClean="0"/>
              <a:t> 1943 р.</a:t>
            </a:r>
            <a:br>
              <a:rPr lang="ru-RU" dirty="0" smtClean="0"/>
            </a:br>
            <a:r>
              <a:rPr lang="ru-RU" dirty="0" smtClean="0"/>
              <a:t>В 30 </a:t>
            </a:r>
            <a:r>
              <a:rPr lang="ru-RU" dirty="0" err="1" smtClean="0"/>
              <a:t>вересня</a:t>
            </a:r>
            <a:r>
              <a:rPr lang="ru-RU" dirty="0" smtClean="0"/>
              <a:t> 1943 р.</a:t>
            </a:r>
            <a:br>
              <a:rPr lang="ru-RU" dirty="0" smtClean="0"/>
            </a:br>
            <a:r>
              <a:rPr lang="ru-RU" dirty="0" smtClean="0"/>
              <a:t>Г 17 </a:t>
            </a:r>
            <a:r>
              <a:rPr lang="ru-RU" dirty="0" err="1" smtClean="0"/>
              <a:t>квітня</a:t>
            </a:r>
            <a:r>
              <a:rPr lang="ru-RU" dirty="0" smtClean="0"/>
              <a:t> 1944 р.</a:t>
            </a:r>
            <a:endParaRPr lang="ru-RU" dirty="0"/>
          </a:p>
        </p:txBody>
      </p:sp>
      <p:pic>
        <p:nvPicPr>
          <p:cNvPr id="35842" name="Picture 2" descr="ÐÐÐ²_43Ñ_ÑÑ"/>
          <p:cNvPicPr>
            <a:picLocks noChangeAspect="1" noChangeArrowheads="1"/>
          </p:cNvPicPr>
          <p:nvPr/>
        </p:nvPicPr>
        <p:blipFill>
          <a:blip r:embed="rId2" cstate="print"/>
          <a:srcRect/>
          <a:stretch>
            <a:fillRect/>
          </a:stretch>
        </p:blipFill>
        <p:spPr bwMode="auto">
          <a:xfrm>
            <a:off x="467544" y="1628800"/>
            <a:ext cx="4176464" cy="4608512"/>
          </a:xfrm>
          <a:prstGeom prst="rect">
            <a:avLst/>
          </a:prstGeom>
          <a:noFill/>
        </p:spPr>
      </p:pic>
      <p:sp>
        <p:nvSpPr>
          <p:cNvPr id="5" name="Прямоугольник 4"/>
          <p:cNvSpPr/>
          <p:nvPr/>
        </p:nvSpPr>
        <p:spPr>
          <a:xfrm>
            <a:off x="4427984" y="4509120"/>
            <a:ext cx="4498347" cy="584775"/>
          </a:xfrm>
          <a:prstGeom prst="rect">
            <a:avLst/>
          </a:prstGeom>
        </p:spPr>
        <p:txBody>
          <a:bodyPr wrap="none">
            <a:spAutoFit/>
          </a:bodyPr>
          <a:lstStyle/>
          <a:p>
            <a:r>
              <a:rPr lang="ru-RU" sz="3200" b="1" dirty="0" smtClean="0"/>
              <a:t>Правильна </a:t>
            </a:r>
            <a:r>
              <a:rPr lang="ru-RU" sz="3200" b="1" dirty="0" err="1" smtClean="0"/>
              <a:t>відповідь</a:t>
            </a:r>
            <a:r>
              <a:rPr lang="ru-RU" sz="3200" b="1" dirty="0" smtClean="0"/>
              <a:t>:  В</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in)">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143000"/>
          </a:xfrm>
        </p:spPr>
        <p:txBody>
          <a:bodyPr>
            <a:normAutofit fontScale="90000"/>
          </a:bodyPr>
          <a:lstStyle/>
          <a:p>
            <a:r>
              <a:rPr lang="ru-RU" sz="3100" b="1" dirty="0" smtClean="0">
                <a:solidFill>
                  <a:srgbClr val="C00000"/>
                </a:solidFill>
              </a:rPr>
              <a:t>Яке </a:t>
            </a:r>
            <a:r>
              <a:rPr lang="ru-RU" sz="3100" b="1" dirty="0" err="1" smtClean="0">
                <a:solidFill>
                  <a:srgbClr val="C00000"/>
                </a:solidFill>
              </a:rPr>
              <a:t>явище</a:t>
            </a:r>
            <a:r>
              <a:rPr lang="ru-RU" sz="3100" b="1" dirty="0" smtClean="0">
                <a:solidFill>
                  <a:srgbClr val="C00000"/>
                </a:solidFill>
              </a:rPr>
              <a:t> </a:t>
            </a:r>
            <a:r>
              <a:rPr lang="ru-RU" sz="3100" b="1" dirty="0" err="1" smtClean="0">
                <a:solidFill>
                  <a:srgbClr val="C00000"/>
                </a:solidFill>
              </a:rPr>
              <a:t>радянської</a:t>
            </a:r>
            <a:r>
              <a:rPr lang="ru-RU" sz="3100" b="1" dirty="0" smtClean="0">
                <a:solidFill>
                  <a:srgbClr val="C00000"/>
                </a:solidFill>
              </a:rPr>
              <a:t> </a:t>
            </a:r>
            <a:r>
              <a:rPr lang="ru-RU" sz="3100" b="1" dirty="0" err="1" smtClean="0">
                <a:solidFill>
                  <a:srgbClr val="C00000"/>
                </a:solidFill>
              </a:rPr>
              <a:t>дійсності</a:t>
            </a:r>
            <a:r>
              <a:rPr lang="ru-RU" sz="3100" b="1" dirty="0" smtClean="0">
                <a:solidFill>
                  <a:srgbClr val="C00000"/>
                </a:solidFill>
              </a:rPr>
              <a:t> </a:t>
            </a:r>
            <a:r>
              <a:rPr lang="ru-RU" sz="3100" b="1" dirty="0" err="1" smtClean="0">
                <a:solidFill>
                  <a:srgbClr val="C00000"/>
                </a:solidFill>
              </a:rPr>
              <a:t>другої</a:t>
            </a:r>
            <a:r>
              <a:rPr lang="ru-RU" sz="3100" b="1" dirty="0" smtClean="0">
                <a:solidFill>
                  <a:srgbClr val="C00000"/>
                </a:solidFill>
              </a:rPr>
              <a:t> </a:t>
            </a:r>
            <a:r>
              <a:rPr lang="ru-RU" sz="3100" b="1" dirty="0" err="1" smtClean="0">
                <a:solidFill>
                  <a:srgbClr val="C00000"/>
                </a:solidFill>
              </a:rPr>
              <a:t>половини</a:t>
            </a:r>
            <a:r>
              <a:rPr lang="ru-RU" sz="3100" b="1" dirty="0" smtClean="0">
                <a:solidFill>
                  <a:srgbClr val="C00000"/>
                </a:solidFill>
              </a:rPr>
              <a:t> 1960-1980-х </a:t>
            </a:r>
            <a:r>
              <a:rPr lang="ru-RU" sz="3100" b="1" dirty="0" err="1" smtClean="0">
                <a:solidFill>
                  <a:srgbClr val="C00000"/>
                </a:solidFill>
              </a:rPr>
              <a:t>рр</a:t>
            </a:r>
            <a:r>
              <a:rPr lang="ru-RU" sz="3100" b="1" dirty="0" smtClean="0">
                <a:solidFill>
                  <a:srgbClr val="C00000"/>
                </a:solidFill>
              </a:rPr>
              <a:t>. </a:t>
            </a:r>
            <a:r>
              <a:rPr lang="ru-RU" sz="3100" b="1" dirty="0" err="1" smtClean="0">
                <a:solidFill>
                  <a:srgbClr val="C00000"/>
                </a:solidFill>
              </a:rPr>
              <a:t>відображає</a:t>
            </a:r>
            <a:r>
              <a:rPr lang="ru-RU" sz="3100" b="1" dirty="0" smtClean="0">
                <a:solidFill>
                  <a:srgbClr val="C00000"/>
                </a:solidFill>
              </a:rPr>
              <a:t> карикатура?</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5796136" y="1219200"/>
            <a:ext cx="2890664" cy="4937760"/>
          </a:xfrm>
        </p:spPr>
        <p:txBody>
          <a:bodyPr/>
          <a:lstStyle/>
          <a:p>
            <a:r>
              <a:rPr lang="ru-RU" b="1" dirty="0" err="1" smtClean="0">
                <a:solidFill>
                  <a:srgbClr val="002060"/>
                </a:solidFill>
              </a:rPr>
              <a:t>Розкрадання</a:t>
            </a:r>
            <a:r>
              <a:rPr lang="ru-RU" b="1" dirty="0" smtClean="0">
                <a:solidFill>
                  <a:srgbClr val="002060"/>
                </a:solidFill>
              </a:rPr>
              <a:t> державного майна на </a:t>
            </a:r>
            <a:r>
              <a:rPr lang="ru-RU" b="1" dirty="0" err="1" smtClean="0">
                <a:solidFill>
                  <a:srgbClr val="002060"/>
                </a:solidFill>
              </a:rPr>
              <a:t>робочих</a:t>
            </a:r>
            <a:r>
              <a:rPr lang="ru-RU" b="1" dirty="0" smtClean="0">
                <a:solidFill>
                  <a:srgbClr val="002060"/>
                </a:solidFill>
              </a:rPr>
              <a:t> </a:t>
            </a:r>
            <a:r>
              <a:rPr lang="ru-RU" b="1" dirty="0" err="1" smtClean="0">
                <a:solidFill>
                  <a:srgbClr val="002060"/>
                </a:solidFill>
              </a:rPr>
              <a:t>місцях</a:t>
            </a:r>
            <a:endParaRPr lang="ru-RU" b="1" dirty="0">
              <a:solidFill>
                <a:srgbClr val="002060"/>
              </a:solidFill>
            </a:endParaRPr>
          </a:p>
        </p:txBody>
      </p:sp>
      <p:pic>
        <p:nvPicPr>
          <p:cNvPr id="3073" name="Picture 1" descr="C:\Users\2018\Desktop\39.jpg"/>
          <p:cNvPicPr>
            <a:picLocks noChangeAspect="1" noChangeArrowheads="1"/>
          </p:cNvPicPr>
          <p:nvPr/>
        </p:nvPicPr>
        <p:blipFill>
          <a:blip r:embed="rId2" cstate="print"/>
          <a:srcRect/>
          <a:stretch>
            <a:fillRect/>
          </a:stretch>
        </p:blipFill>
        <p:spPr bwMode="auto">
          <a:xfrm>
            <a:off x="899592" y="1268760"/>
            <a:ext cx="4001120" cy="504056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64704"/>
            <a:ext cx="8964488"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рядок, у </a:t>
            </a:r>
            <a:r>
              <a:rPr lang="ru-RU" b="1" dirty="0" err="1" smtClean="0">
                <a:solidFill>
                  <a:srgbClr val="C00000"/>
                </a:solidFill>
              </a:rPr>
              <a:t>якому</a:t>
            </a:r>
            <a:r>
              <a:rPr lang="ru-RU" b="1" dirty="0" smtClean="0">
                <a:solidFill>
                  <a:srgbClr val="C00000"/>
                </a:solidFill>
              </a:rPr>
              <a:t> </a:t>
            </a:r>
            <a:r>
              <a:rPr lang="ru-RU" b="1" dirty="0" err="1" smtClean="0">
                <a:solidFill>
                  <a:srgbClr val="C00000"/>
                </a:solidFill>
              </a:rPr>
              <a:t>цифри</a:t>
            </a:r>
            <a:r>
              <a:rPr lang="ru-RU" b="1" dirty="0" smtClean="0">
                <a:solidFill>
                  <a:srgbClr val="C00000"/>
                </a:solidFill>
              </a:rPr>
              <a:t> </a:t>
            </a:r>
            <a:r>
              <a:rPr lang="ru-RU" b="1" dirty="0" err="1" smtClean="0">
                <a:solidFill>
                  <a:srgbClr val="C00000"/>
                </a:solidFill>
              </a:rPr>
              <a:t>відповідають</a:t>
            </a:r>
            <a:r>
              <a:rPr lang="ru-RU" b="1" dirty="0" smtClean="0">
                <a:solidFill>
                  <a:srgbClr val="C00000"/>
                </a:solidFill>
              </a:rPr>
              <a:t> </a:t>
            </a:r>
            <a:r>
              <a:rPr lang="ru-RU" b="1" dirty="0" err="1" smtClean="0">
                <a:solidFill>
                  <a:srgbClr val="C00000"/>
                </a:solidFill>
              </a:rPr>
              <a:t>назвам</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 областей </a:t>
            </a:r>
            <a:r>
              <a:rPr lang="ru-RU" b="1" dirty="0" err="1" smtClean="0">
                <a:solidFill>
                  <a:srgbClr val="C00000"/>
                </a:solidFill>
              </a:rPr>
              <a:t>сучасної</a:t>
            </a:r>
            <a:r>
              <a:rPr lang="ru-RU" b="1" dirty="0" smtClean="0">
                <a:solidFill>
                  <a:srgbClr val="C00000"/>
                </a:solidFill>
              </a:rPr>
              <a:t> </a:t>
            </a:r>
            <a:r>
              <a:rPr lang="ru-RU" b="1" dirty="0" err="1" smtClean="0">
                <a:solidFill>
                  <a:srgbClr val="C00000"/>
                </a:solidFill>
              </a:rPr>
              <a:t>України</a:t>
            </a:r>
            <a:r>
              <a:rPr lang="ru-RU" b="1" dirty="0" smtClean="0"/>
              <a:t/>
            </a:r>
            <a:br>
              <a:rPr lang="ru-RU" b="1" dirty="0" smtClean="0"/>
            </a:br>
            <a:endParaRPr lang="ru-RU" dirty="0"/>
          </a:p>
        </p:txBody>
      </p:sp>
      <p:sp>
        <p:nvSpPr>
          <p:cNvPr id="3" name="Содержимое 2"/>
          <p:cNvSpPr>
            <a:spLocks noGrp="1"/>
          </p:cNvSpPr>
          <p:nvPr>
            <p:ph sz="quarter" idx="1"/>
          </p:nvPr>
        </p:nvSpPr>
        <p:spPr>
          <a:xfrm>
            <a:off x="3995936" y="1219200"/>
            <a:ext cx="5148064" cy="4937760"/>
          </a:xfrm>
        </p:spPr>
        <p:txBody>
          <a:bodyPr>
            <a:normAutofit fontScale="92500" lnSpcReduction="10000"/>
          </a:bodyPr>
          <a:lstStyle/>
          <a:p>
            <a:pPr fontAlgn="base"/>
            <a:r>
              <a:rPr lang="ru-RU" dirty="0" smtClean="0"/>
              <a:t>А ) 1) </a:t>
            </a:r>
            <a:r>
              <a:rPr lang="ru-RU" dirty="0" err="1" smtClean="0"/>
              <a:t>Сумська</a:t>
            </a:r>
            <a:r>
              <a:rPr lang="ru-RU" dirty="0" smtClean="0"/>
              <a:t>; </a:t>
            </a:r>
          </a:p>
          <a:p>
            <a:pPr fontAlgn="base">
              <a:buNone/>
            </a:pPr>
            <a:r>
              <a:rPr lang="ru-RU" dirty="0" smtClean="0"/>
              <a:t>2) </a:t>
            </a:r>
            <a:r>
              <a:rPr lang="ru-RU" dirty="0" err="1" smtClean="0"/>
              <a:t>Тернопільська</a:t>
            </a:r>
            <a:r>
              <a:rPr lang="ru-RU" dirty="0" smtClean="0"/>
              <a:t>; 3) </a:t>
            </a:r>
            <a:r>
              <a:rPr lang="ru-RU" dirty="0" err="1" smtClean="0"/>
              <a:t>Луганська</a:t>
            </a:r>
            <a:r>
              <a:rPr lang="ru-RU" dirty="0" smtClean="0"/>
              <a:t>; 4) </a:t>
            </a:r>
            <a:r>
              <a:rPr lang="ru-RU" dirty="0" err="1" smtClean="0"/>
              <a:t>Херсонська</a:t>
            </a:r>
            <a:endParaRPr lang="ru-RU" dirty="0" smtClean="0"/>
          </a:p>
          <a:p>
            <a:pPr fontAlgn="base"/>
            <a:r>
              <a:rPr lang="ru-RU" dirty="0" smtClean="0"/>
              <a:t>Б) 1) </a:t>
            </a:r>
            <a:r>
              <a:rPr lang="ru-RU" dirty="0" err="1" smtClean="0"/>
              <a:t>Чернігівська</a:t>
            </a:r>
            <a:r>
              <a:rPr lang="ru-RU" dirty="0" smtClean="0"/>
              <a:t>;</a:t>
            </a:r>
          </a:p>
          <a:p>
            <a:pPr fontAlgn="base">
              <a:buNone/>
            </a:pPr>
            <a:r>
              <a:rPr lang="ru-RU" dirty="0" smtClean="0"/>
              <a:t> 2) </a:t>
            </a:r>
            <a:r>
              <a:rPr lang="ru-RU" dirty="0" err="1" smtClean="0"/>
              <a:t>Тернопільська</a:t>
            </a:r>
            <a:r>
              <a:rPr lang="ru-RU" dirty="0" smtClean="0"/>
              <a:t>; 3) </a:t>
            </a:r>
            <a:r>
              <a:rPr lang="ru-RU" dirty="0" err="1" smtClean="0"/>
              <a:t>Донецька</a:t>
            </a:r>
            <a:r>
              <a:rPr lang="ru-RU" dirty="0" smtClean="0"/>
              <a:t>; 4) </a:t>
            </a:r>
            <a:r>
              <a:rPr lang="ru-RU" dirty="0" err="1" smtClean="0"/>
              <a:t>Херсонська</a:t>
            </a:r>
            <a:endParaRPr lang="ru-RU" dirty="0" smtClean="0"/>
          </a:p>
          <a:p>
            <a:pPr fontAlgn="base"/>
            <a:r>
              <a:rPr lang="ru-RU" dirty="0" smtClean="0"/>
              <a:t>В)  1) </a:t>
            </a:r>
            <a:r>
              <a:rPr lang="ru-RU" dirty="0" err="1" smtClean="0"/>
              <a:t>Сумська</a:t>
            </a:r>
            <a:r>
              <a:rPr lang="ru-RU" dirty="0" smtClean="0"/>
              <a:t>; 2) </a:t>
            </a:r>
            <a:r>
              <a:rPr lang="ru-RU" dirty="0" err="1" smtClean="0"/>
              <a:t>Львівська</a:t>
            </a:r>
            <a:r>
              <a:rPr lang="ru-RU" dirty="0" smtClean="0"/>
              <a:t>; </a:t>
            </a:r>
          </a:p>
          <a:p>
            <a:pPr fontAlgn="base">
              <a:buNone/>
            </a:pPr>
            <a:r>
              <a:rPr lang="ru-RU" dirty="0" smtClean="0"/>
              <a:t>3) </a:t>
            </a:r>
            <a:r>
              <a:rPr lang="ru-RU" dirty="0" err="1" smtClean="0"/>
              <a:t>Донецька</a:t>
            </a:r>
            <a:r>
              <a:rPr lang="ru-RU" dirty="0" smtClean="0"/>
              <a:t>; 4) </a:t>
            </a:r>
            <a:r>
              <a:rPr lang="ru-RU" dirty="0" err="1" smtClean="0"/>
              <a:t>Миколаївська</a:t>
            </a:r>
            <a:endParaRPr lang="ru-RU" dirty="0" smtClean="0"/>
          </a:p>
          <a:p>
            <a:pPr fontAlgn="base"/>
            <a:r>
              <a:rPr lang="ru-RU" dirty="0" smtClean="0"/>
              <a:t>Г)  1) </a:t>
            </a:r>
            <a:r>
              <a:rPr lang="ru-RU" dirty="0" err="1" smtClean="0"/>
              <a:t>Чернігівська</a:t>
            </a:r>
            <a:r>
              <a:rPr lang="ru-RU" dirty="0" smtClean="0"/>
              <a:t>;</a:t>
            </a:r>
          </a:p>
          <a:p>
            <a:pPr fontAlgn="base">
              <a:buNone/>
            </a:pPr>
            <a:r>
              <a:rPr lang="ru-RU" dirty="0" smtClean="0"/>
              <a:t> 2) </a:t>
            </a:r>
            <a:r>
              <a:rPr lang="ru-RU" dirty="0" err="1" smtClean="0"/>
              <a:t>Львівська</a:t>
            </a:r>
            <a:r>
              <a:rPr lang="ru-RU" dirty="0" smtClean="0"/>
              <a:t>; 3) </a:t>
            </a:r>
            <a:r>
              <a:rPr lang="ru-RU" dirty="0" err="1" smtClean="0"/>
              <a:t>Луганська</a:t>
            </a:r>
            <a:r>
              <a:rPr lang="ru-RU" dirty="0" smtClean="0"/>
              <a:t>; 4) </a:t>
            </a:r>
            <a:r>
              <a:rPr lang="ru-RU" dirty="0" err="1" smtClean="0"/>
              <a:t>Миколаївська</a:t>
            </a:r>
            <a:endParaRPr lang="ru-RU" dirty="0" smtClean="0"/>
          </a:p>
          <a:p>
            <a:r>
              <a:rPr lang="ru-RU" b="1" dirty="0" smtClean="0"/>
              <a:t>Правильна </a:t>
            </a:r>
            <a:r>
              <a:rPr lang="ru-RU" b="1" dirty="0" err="1" smtClean="0"/>
              <a:t>відповідь</a:t>
            </a:r>
            <a:r>
              <a:rPr lang="ru-RU" b="1" dirty="0" smtClean="0"/>
              <a:t>:  Г</a:t>
            </a:r>
            <a:endParaRPr lang="ru-RU" dirty="0"/>
          </a:p>
        </p:txBody>
      </p:sp>
      <p:pic>
        <p:nvPicPr>
          <p:cNvPr id="36866" name="Picture 2" descr="ÐÐ±Ð»_ÑÐ¾Ð²ÑÐ£ÐºÑ"/>
          <p:cNvPicPr>
            <a:picLocks noChangeAspect="1" noChangeArrowheads="1"/>
          </p:cNvPicPr>
          <p:nvPr/>
        </p:nvPicPr>
        <p:blipFill>
          <a:blip r:embed="rId2" cstate="print"/>
          <a:srcRect/>
          <a:stretch>
            <a:fillRect/>
          </a:stretch>
        </p:blipFill>
        <p:spPr bwMode="auto">
          <a:xfrm>
            <a:off x="251520" y="1628800"/>
            <a:ext cx="3816424" cy="41044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arn(inHorizontal)">
                                      <p:cBhvr>
                                        <p:cTn id="7" dur="5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b="1" dirty="0" smtClean="0">
                <a:solidFill>
                  <a:srgbClr val="C00000"/>
                </a:solidFill>
              </a:rPr>
              <a:t>Коли </a:t>
            </a:r>
            <a:r>
              <a:rPr lang="ru-RU" b="1" dirty="0" err="1" smtClean="0">
                <a:solidFill>
                  <a:srgbClr val="C00000"/>
                </a:solidFill>
              </a:rPr>
              <a:t>просування</a:t>
            </a:r>
            <a:r>
              <a:rPr lang="ru-RU" b="1" dirty="0" smtClean="0">
                <a:solidFill>
                  <a:srgbClr val="C00000"/>
                </a:solidFill>
              </a:rPr>
              <a:t> </a:t>
            </a:r>
            <a:r>
              <a:rPr lang="ru-RU" b="1" dirty="0" err="1" smtClean="0">
                <a:solidFill>
                  <a:srgbClr val="C00000"/>
                </a:solidFill>
              </a:rPr>
              <a:t>Україною</a:t>
            </a:r>
            <a:r>
              <a:rPr lang="ru-RU" b="1" dirty="0" smtClean="0">
                <a:solidFill>
                  <a:srgbClr val="C00000"/>
                </a:solidFill>
              </a:rPr>
              <a:t> </a:t>
            </a:r>
            <a:r>
              <a:rPr lang="ru-RU" b="1" dirty="0" err="1" smtClean="0">
                <a:solidFill>
                  <a:srgbClr val="C00000"/>
                </a:solidFill>
              </a:rPr>
              <a:t>військ</a:t>
            </a:r>
            <a:r>
              <a:rPr lang="ru-RU" b="1" dirty="0" smtClean="0">
                <a:solidFill>
                  <a:srgbClr val="C00000"/>
                </a:solidFill>
              </a:rPr>
              <a:t> </a:t>
            </a:r>
            <a:r>
              <a:rPr lang="ru-RU" b="1" dirty="0" err="1" smtClean="0">
                <a:solidFill>
                  <a:srgbClr val="C00000"/>
                </a:solidFill>
              </a:rPr>
              <a:t>Німеччини</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Румунії</a:t>
            </a:r>
            <a:r>
              <a:rPr lang="ru-RU" b="1" dirty="0" smtClean="0">
                <a:solidFill>
                  <a:srgbClr val="C00000"/>
                </a:solidFill>
              </a:rPr>
              <a:t> </a:t>
            </a:r>
            <a:r>
              <a:rPr lang="ru-RU" b="1" dirty="0" err="1" smtClean="0">
                <a:solidFill>
                  <a:srgbClr val="C00000"/>
                </a:solidFill>
              </a:rPr>
              <a:t>сягнуло</a:t>
            </a:r>
            <a:r>
              <a:rPr lang="ru-RU" b="1" dirty="0" smtClean="0">
                <a:solidFill>
                  <a:srgbClr val="C00000"/>
                </a:solidFill>
              </a:rPr>
              <a:t> </a:t>
            </a:r>
            <a:r>
              <a:rPr lang="ru-RU" b="1" dirty="0" err="1" smtClean="0">
                <a:solidFill>
                  <a:srgbClr val="C00000"/>
                </a:solidFill>
              </a:rPr>
              <a:t>позначеної</a:t>
            </a:r>
            <a:r>
              <a:rPr lang="ru-RU" b="1" dirty="0" smtClean="0">
                <a:solidFill>
                  <a:srgbClr val="C00000"/>
                </a:solidFill>
              </a:rPr>
              <a:t> </a:t>
            </a:r>
            <a:r>
              <a:rPr lang="ru-RU" b="1" dirty="0" err="1" smtClean="0">
                <a:solidFill>
                  <a:srgbClr val="C00000"/>
                </a:solidFill>
              </a:rPr>
              <a:t>лінії</a:t>
            </a:r>
            <a:r>
              <a:rPr lang="ru-RU" b="1" dirty="0" smtClean="0">
                <a:solidFill>
                  <a:srgbClr val="C00000"/>
                </a:solidFill>
              </a:rPr>
              <a:t> фронту?</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83968" y="1219200"/>
            <a:ext cx="4402832" cy="4937760"/>
          </a:xfrm>
        </p:spPr>
        <p:txBody>
          <a:bodyPr/>
          <a:lstStyle/>
          <a:p>
            <a:r>
              <a:rPr lang="ru-RU" dirty="0" smtClean="0"/>
              <a:t>А) 30 </a:t>
            </a:r>
            <a:r>
              <a:rPr lang="ru-RU" dirty="0" err="1" smtClean="0"/>
              <a:t>червня</a:t>
            </a:r>
            <a:r>
              <a:rPr lang="ru-RU" dirty="0" smtClean="0"/>
              <a:t> 1941 р.</a:t>
            </a:r>
            <a:br>
              <a:rPr lang="ru-RU" dirty="0" smtClean="0"/>
            </a:br>
            <a:r>
              <a:rPr lang="ru-RU" dirty="0" smtClean="0"/>
              <a:t>Б) 10 </a:t>
            </a:r>
            <a:r>
              <a:rPr lang="ru-RU" dirty="0" err="1" smtClean="0"/>
              <a:t>липня</a:t>
            </a:r>
            <a:r>
              <a:rPr lang="ru-RU" dirty="0" smtClean="0"/>
              <a:t> 1941 р.</a:t>
            </a:r>
            <a:br>
              <a:rPr lang="ru-RU" dirty="0" smtClean="0"/>
            </a:br>
            <a:r>
              <a:rPr lang="ru-RU" dirty="0" smtClean="0"/>
              <a:t>В) 10 </a:t>
            </a:r>
            <a:r>
              <a:rPr lang="ru-RU" dirty="0" err="1" smtClean="0"/>
              <a:t>вересня</a:t>
            </a:r>
            <a:r>
              <a:rPr lang="ru-RU" dirty="0" smtClean="0"/>
              <a:t> 1941 р.</a:t>
            </a:r>
            <a:br>
              <a:rPr lang="ru-RU" dirty="0" smtClean="0"/>
            </a:br>
            <a:r>
              <a:rPr lang="ru-RU" dirty="0" smtClean="0"/>
              <a:t>Г) 31 </a:t>
            </a:r>
            <a:r>
              <a:rPr lang="ru-RU" dirty="0" err="1" smtClean="0"/>
              <a:t>січня</a:t>
            </a:r>
            <a:r>
              <a:rPr lang="ru-RU" dirty="0" smtClean="0"/>
              <a:t> 1942 р.</a:t>
            </a:r>
            <a:endParaRPr lang="ru-RU" dirty="0"/>
          </a:p>
        </p:txBody>
      </p:sp>
      <p:pic>
        <p:nvPicPr>
          <p:cNvPr id="33794" name="Picture 2" descr="ÐÐÐ²_41Ñ"/>
          <p:cNvPicPr>
            <a:picLocks noChangeAspect="1" noChangeArrowheads="1"/>
          </p:cNvPicPr>
          <p:nvPr/>
        </p:nvPicPr>
        <p:blipFill>
          <a:blip r:embed="rId2" cstate="print"/>
          <a:srcRect/>
          <a:stretch>
            <a:fillRect/>
          </a:stretch>
        </p:blipFill>
        <p:spPr bwMode="auto">
          <a:xfrm>
            <a:off x="467544" y="1772816"/>
            <a:ext cx="3528392" cy="3917802"/>
          </a:xfrm>
          <a:prstGeom prst="rect">
            <a:avLst/>
          </a:prstGeom>
          <a:noFill/>
        </p:spPr>
      </p:pic>
      <p:sp>
        <p:nvSpPr>
          <p:cNvPr id="5" name="Прямоугольник 4"/>
          <p:cNvSpPr/>
          <p:nvPr/>
        </p:nvSpPr>
        <p:spPr>
          <a:xfrm>
            <a:off x="5148064" y="3645024"/>
            <a:ext cx="3485249" cy="461665"/>
          </a:xfrm>
          <a:prstGeom prst="rect">
            <a:avLst/>
          </a:prstGeom>
        </p:spPr>
        <p:txBody>
          <a:bodyPr wrap="none">
            <a:spAutoFit/>
          </a:bodyPr>
          <a:lstStyle/>
          <a:p>
            <a:r>
              <a:rPr lang="ru-RU" sz="2400" b="1" dirty="0" smtClean="0"/>
              <a:t>Правильна </a:t>
            </a:r>
            <a:r>
              <a:rPr lang="ru-RU" sz="2400" b="1" dirty="0" err="1" smtClean="0"/>
              <a:t>відповідь</a:t>
            </a:r>
            <a:r>
              <a:rPr lang="ru-RU" sz="2400" b="1" dirty="0" smtClean="0"/>
              <a:t>: В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blinds(horizontal)">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У </a:t>
            </a:r>
            <a:r>
              <a:rPr lang="ru-RU" b="1" dirty="0" err="1" smtClean="0">
                <a:solidFill>
                  <a:srgbClr val="C00000"/>
                </a:solidFill>
              </a:rPr>
              <a:t>яких</a:t>
            </a:r>
            <a:r>
              <a:rPr lang="ru-RU" b="1" dirty="0" smtClean="0">
                <a:solidFill>
                  <a:srgbClr val="C00000"/>
                </a:solidFill>
              </a:rPr>
              <a:t> </a:t>
            </a:r>
            <a:r>
              <a:rPr lang="ru-RU" b="1" dirty="0" err="1" smtClean="0">
                <a:solidFill>
                  <a:srgbClr val="C00000"/>
                </a:solidFill>
              </a:rPr>
              <a:t>твердженнях</a:t>
            </a:r>
            <a:r>
              <a:rPr lang="ru-RU" b="1" dirty="0" smtClean="0">
                <a:solidFill>
                  <a:srgbClr val="C00000"/>
                </a:solidFill>
              </a:rPr>
              <a:t> </a:t>
            </a:r>
            <a:r>
              <a:rPr lang="ru-RU" b="1" dirty="0" err="1" smtClean="0">
                <a:solidFill>
                  <a:srgbClr val="C00000"/>
                </a:solidFill>
              </a:rPr>
              <a:t>ідеться</a:t>
            </a:r>
            <a:r>
              <a:rPr lang="ru-RU" b="1" dirty="0" smtClean="0">
                <a:solidFill>
                  <a:srgbClr val="C00000"/>
                </a:solidFill>
              </a:rPr>
              <a:t> про Сидора Ковпака?</a:t>
            </a:r>
            <a:endParaRPr lang="ru-RU" dirty="0">
              <a:solidFill>
                <a:srgbClr val="C00000"/>
              </a:solidFill>
            </a:endParaRPr>
          </a:p>
        </p:txBody>
      </p:sp>
      <p:sp>
        <p:nvSpPr>
          <p:cNvPr id="3" name="Содержимое 2"/>
          <p:cNvSpPr>
            <a:spLocks noGrp="1"/>
          </p:cNvSpPr>
          <p:nvPr>
            <p:ph sz="quarter" idx="1"/>
          </p:nvPr>
        </p:nvSpPr>
        <p:spPr>
          <a:xfrm>
            <a:off x="3779912" y="764704"/>
            <a:ext cx="5364088" cy="5904656"/>
          </a:xfrm>
        </p:spPr>
        <p:txBody>
          <a:bodyPr>
            <a:normAutofit fontScale="92500" lnSpcReduction="20000"/>
          </a:bodyPr>
          <a:lstStyle/>
          <a:p>
            <a:r>
              <a:rPr lang="ru-RU" dirty="0" smtClean="0"/>
              <a:t>1  </a:t>
            </a:r>
            <a:r>
              <a:rPr lang="ru-RU" dirty="0" err="1" smtClean="0"/>
              <a:t>Очолив</a:t>
            </a:r>
            <a:r>
              <a:rPr lang="ru-RU" dirty="0" smtClean="0"/>
              <a:t> </a:t>
            </a:r>
            <a:r>
              <a:rPr lang="ru-RU" dirty="0" err="1" smtClean="0"/>
              <a:t>Український</a:t>
            </a:r>
            <a:r>
              <a:rPr lang="ru-RU" dirty="0" smtClean="0"/>
              <a:t> штаб </a:t>
            </a:r>
            <a:r>
              <a:rPr lang="ru-RU" dirty="0" err="1" smtClean="0"/>
              <a:t>партизанського</a:t>
            </a:r>
            <a:r>
              <a:rPr lang="ru-RU" dirty="0" smtClean="0"/>
              <a:t> </a:t>
            </a:r>
            <a:r>
              <a:rPr lang="ru-RU" dirty="0" err="1" smtClean="0"/>
              <a:t>руху</a:t>
            </a:r>
            <a:r>
              <a:rPr lang="ru-RU" dirty="0" smtClean="0"/>
              <a:t> (УШПР)</a:t>
            </a:r>
            <a:br>
              <a:rPr lang="ru-RU" dirty="0" smtClean="0"/>
            </a:br>
            <a:r>
              <a:rPr lang="ru-RU" dirty="0" smtClean="0"/>
              <a:t>2 </a:t>
            </a:r>
            <a:r>
              <a:rPr lang="ru-RU" dirty="0" err="1" smtClean="0"/>
              <a:t>Організатор</a:t>
            </a:r>
            <a:r>
              <a:rPr lang="ru-RU" dirty="0" smtClean="0"/>
              <a:t> </a:t>
            </a:r>
            <a:r>
              <a:rPr lang="ru-RU" dirty="0" err="1" smtClean="0"/>
              <a:t>партизанського</a:t>
            </a:r>
            <a:r>
              <a:rPr lang="ru-RU" dirty="0" smtClean="0"/>
              <a:t> </a:t>
            </a:r>
            <a:r>
              <a:rPr lang="ru-RU" dirty="0" err="1" smtClean="0"/>
              <a:t>руху</a:t>
            </a:r>
            <a:r>
              <a:rPr lang="ru-RU" dirty="0" smtClean="0"/>
              <a:t> на </a:t>
            </a:r>
            <a:r>
              <a:rPr lang="ru-RU" dirty="0" err="1" smtClean="0"/>
              <a:t>Сумщині</a:t>
            </a:r>
            <a:r>
              <a:rPr lang="ru-RU" dirty="0" smtClean="0"/>
              <a:t> в роки </a:t>
            </a:r>
            <a:r>
              <a:rPr lang="ru-RU" dirty="0" err="1" smtClean="0"/>
              <a:t>Великої</a:t>
            </a:r>
            <a:r>
              <a:rPr lang="ru-RU" dirty="0" smtClean="0"/>
              <a:t>  </a:t>
            </a:r>
            <a:r>
              <a:rPr lang="ru-RU" dirty="0" err="1" smtClean="0"/>
              <a:t>Вітчизняної</a:t>
            </a:r>
            <a:r>
              <a:rPr lang="ru-RU" dirty="0" smtClean="0"/>
              <a:t> </a:t>
            </a:r>
            <a:r>
              <a:rPr lang="ru-RU" dirty="0" err="1" smtClean="0"/>
              <a:t>війни</a:t>
            </a:r>
            <a:r>
              <a:rPr lang="ru-RU" dirty="0" smtClean="0"/>
              <a:t>.</a:t>
            </a:r>
            <a:br>
              <a:rPr lang="ru-RU" dirty="0" smtClean="0"/>
            </a:br>
            <a:r>
              <a:rPr lang="ru-RU" dirty="0" smtClean="0"/>
              <a:t>3 </a:t>
            </a:r>
            <a:r>
              <a:rPr lang="ru-RU" dirty="0" err="1" smtClean="0"/>
              <a:t>Очолив</a:t>
            </a:r>
            <a:r>
              <a:rPr lang="ru-RU" dirty="0" smtClean="0"/>
              <a:t> «</a:t>
            </a:r>
            <a:r>
              <a:rPr lang="ru-RU" dirty="0" err="1" smtClean="0"/>
              <a:t>визвольний</a:t>
            </a:r>
            <a:r>
              <a:rPr lang="ru-RU" dirty="0" smtClean="0"/>
              <a:t> </a:t>
            </a:r>
            <a:r>
              <a:rPr lang="ru-RU" dirty="0" err="1" smtClean="0"/>
              <a:t>похід</a:t>
            </a:r>
            <a:r>
              <a:rPr lang="ru-RU" dirty="0" smtClean="0"/>
              <a:t>» </a:t>
            </a:r>
            <a:r>
              <a:rPr lang="ru-RU" dirty="0" err="1" smtClean="0"/>
              <a:t>Червоної</a:t>
            </a:r>
            <a:r>
              <a:rPr lang="ru-RU" dirty="0" smtClean="0"/>
              <a:t> </a:t>
            </a:r>
            <a:r>
              <a:rPr lang="ru-RU" dirty="0" err="1" smtClean="0"/>
              <a:t>армії</a:t>
            </a:r>
            <a:r>
              <a:rPr lang="ru-RU" dirty="0" smtClean="0"/>
              <a:t>, в </a:t>
            </a:r>
            <a:r>
              <a:rPr lang="ru-RU" dirty="0" err="1" smtClean="0"/>
              <a:t>результаті</a:t>
            </a:r>
            <a:r>
              <a:rPr lang="ru-RU" dirty="0" smtClean="0"/>
              <a:t> </a:t>
            </a:r>
            <a:r>
              <a:rPr lang="ru-RU" dirty="0" err="1" smtClean="0"/>
              <a:t>якого</a:t>
            </a:r>
            <a:r>
              <a:rPr lang="ru-RU" dirty="0" smtClean="0"/>
              <a:t> </a:t>
            </a:r>
            <a:r>
              <a:rPr lang="ru-RU" dirty="0" err="1" smtClean="0"/>
              <a:t>Західна</a:t>
            </a:r>
            <a:r>
              <a:rPr lang="ru-RU" dirty="0" smtClean="0"/>
              <a:t> </a:t>
            </a:r>
            <a:r>
              <a:rPr lang="ru-RU" dirty="0" err="1" smtClean="0"/>
              <a:t>Україна</a:t>
            </a:r>
            <a:r>
              <a:rPr lang="ru-RU" dirty="0" smtClean="0"/>
              <a:t> </a:t>
            </a:r>
            <a:r>
              <a:rPr lang="ru-RU" dirty="0" err="1" smtClean="0"/>
              <a:t>була</a:t>
            </a:r>
            <a:r>
              <a:rPr lang="ru-RU" dirty="0" smtClean="0"/>
              <a:t/>
            </a:r>
            <a:br>
              <a:rPr lang="ru-RU" dirty="0" smtClean="0"/>
            </a:br>
            <a:r>
              <a:rPr lang="ru-RU" dirty="0" err="1" smtClean="0"/>
              <a:t>приєднана</a:t>
            </a:r>
            <a:r>
              <a:rPr lang="ru-RU" dirty="0" smtClean="0"/>
              <a:t> до </a:t>
            </a:r>
            <a:r>
              <a:rPr lang="ru-RU" dirty="0" err="1" smtClean="0"/>
              <a:t>Радянського</a:t>
            </a:r>
            <a:r>
              <a:rPr lang="ru-RU" dirty="0" smtClean="0"/>
              <a:t> Союзу</a:t>
            </a:r>
            <a:br>
              <a:rPr lang="ru-RU" dirty="0" smtClean="0"/>
            </a:br>
            <a:r>
              <a:rPr lang="ru-RU" dirty="0" smtClean="0"/>
              <a:t>4 </a:t>
            </a:r>
            <a:r>
              <a:rPr lang="ru-RU" dirty="0" err="1" smtClean="0"/>
              <a:t>Командував</a:t>
            </a:r>
            <a:r>
              <a:rPr lang="ru-RU" dirty="0" smtClean="0"/>
              <a:t> </a:t>
            </a:r>
            <a:r>
              <a:rPr lang="ru-RU" dirty="0" err="1" smtClean="0"/>
              <a:t>військами</a:t>
            </a:r>
            <a:r>
              <a:rPr lang="ru-RU" dirty="0" smtClean="0"/>
              <a:t> </a:t>
            </a:r>
            <a:r>
              <a:rPr lang="ru-RU" dirty="0" err="1" smtClean="0"/>
              <a:t>Київського</a:t>
            </a:r>
            <a:r>
              <a:rPr lang="ru-RU" dirty="0" smtClean="0"/>
              <a:t> особливого </a:t>
            </a:r>
            <a:r>
              <a:rPr lang="ru-RU" dirty="0" err="1" smtClean="0"/>
              <a:t>військового</a:t>
            </a:r>
            <a:r>
              <a:rPr lang="ru-RU" dirty="0" smtClean="0"/>
              <a:t> округу </a:t>
            </a:r>
            <a:r>
              <a:rPr lang="ru-RU" dirty="0" err="1" smtClean="0"/>
              <a:t>і</a:t>
            </a:r>
            <a:r>
              <a:rPr lang="ru-RU" dirty="0" smtClean="0"/>
              <a:t> </a:t>
            </a:r>
            <a:r>
              <a:rPr lang="ru-RU" dirty="0" err="1" smtClean="0"/>
              <a:t>організував</a:t>
            </a:r>
            <a:r>
              <a:rPr lang="ru-RU" dirty="0" smtClean="0"/>
              <a:t>   оборону </a:t>
            </a:r>
            <a:r>
              <a:rPr lang="ru-RU" dirty="0" err="1" smtClean="0"/>
              <a:t>Києва</a:t>
            </a:r>
            <a:r>
              <a:rPr lang="ru-RU" dirty="0" smtClean="0"/>
              <a:t> в 1941 р.</a:t>
            </a:r>
            <a:br>
              <a:rPr lang="ru-RU" dirty="0" smtClean="0"/>
            </a:br>
            <a:r>
              <a:rPr lang="ru-RU" dirty="0" smtClean="0"/>
              <a:t>5 </a:t>
            </a:r>
            <a:r>
              <a:rPr lang="ru-RU" dirty="0" err="1" smtClean="0"/>
              <a:t>Очолив</a:t>
            </a:r>
            <a:r>
              <a:rPr lang="ru-RU" dirty="0" smtClean="0"/>
              <a:t> </a:t>
            </a:r>
            <a:r>
              <a:rPr lang="ru-RU" dirty="0" err="1" smtClean="0"/>
              <a:t>Карпатський</a:t>
            </a:r>
            <a:r>
              <a:rPr lang="ru-RU" dirty="0" smtClean="0"/>
              <a:t> рейд </a:t>
            </a:r>
            <a:r>
              <a:rPr lang="ru-RU" dirty="0" err="1" smtClean="0"/>
              <a:t>партизанського</a:t>
            </a:r>
            <a:r>
              <a:rPr lang="ru-RU" dirty="0" smtClean="0"/>
              <a:t> </a:t>
            </a:r>
            <a:r>
              <a:rPr lang="ru-RU" dirty="0" err="1" smtClean="0"/>
              <a:t>з’єднання</a:t>
            </a:r>
            <a:r>
              <a:rPr lang="ru-RU" dirty="0" smtClean="0"/>
              <a:t> </a:t>
            </a:r>
            <a:r>
              <a:rPr lang="ru-RU" dirty="0" err="1" smtClean="0"/>
              <a:t>українськими</a:t>
            </a:r>
            <a:r>
              <a:rPr lang="ru-RU" dirty="0" smtClean="0"/>
              <a:t>    землями, </a:t>
            </a:r>
            <a:r>
              <a:rPr lang="ru-RU" dirty="0" err="1" smtClean="0"/>
              <a:t>окупованими</a:t>
            </a:r>
            <a:r>
              <a:rPr lang="ru-RU" dirty="0" smtClean="0"/>
              <a:t> </a:t>
            </a:r>
            <a:r>
              <a:rPr lang="ru-RU" dirty="0" err="1" smtClean="0"/>
              <a:t>гітлерівською</a:t>
            </a:r>
            <a:r>
              <a:rPr lang="ru-RU" dirty="0" smtClean="0"/>
              <a:t> </a:t>
            </a:r>
            <a:r>
              <a:rPr lang="ru-RU" dirty="0" err="1" smtClean="0"/>
              <a:t>Німеччиною</a:t>
            </a:r>
            <a:r>
              <a:rPr lang="ru-RU" dirty="0" smtClean="0"/>
              <a:t>.</a:t>
            </a:r>
          </a:p>
          <a:p>
            <a:r>
              <a:rPr lang="ru-RU" dirty="0" smtClean="0"/>
              <a:t>А) 1, 2     Б) 1, 5          В) 2,3           </a:t>
            </a:r>
            <a:r>
              <a:rPr lang="ru-RU" b="1" dirty="0" smtClean="0"/>
              <a:t>     </a:t>
            </a:r>
          </a:p>
          <a:p>
            <a:r>
              <a:rPr lang="ru-RU" b="1" dirty="0" smtClean="0"/>
              <a:t>Г) 2, 5   </a:t>
            </a:r>
            <a:r>
              <a:rPr lang="ru-RU" dirty="0" smtClean="0"/>
              <a:t>            Д) 3, 5            Ж) 4, 5</a:t>
            </a:r>
            <a:endParaRPr lang="ru-RU" dirty="0"/>
          </a:p>
        </p:txBody>
      </p:sp>
      <p:pic>
        <p:nvPicPr>
          <p:cNvPr id="37890" name="Picture 2" descr="Ð¡ ÐÐ¾Ð²Ð¿Ð°Ðº"/>
          <p:cNvPicPr>
            <a:picLocks noChangeAspect="1" noChangeArrowheads="1"/>
          </p:cNvPicPr>
          <p:nvPr/>
        </p:nvPicPr>
        <p:blipFill>
          <a:blip r:embed="rId2" cstate="print"/>
          <a:srcRect/>
          <a:stretch>
            <a:fillRect/>
          </a:stretch>
        </p:blipFill>
        <p:spPr bwMode="auto">
          <a:xfrm>
            <a:off x="323528" y="1556792"/>
            <a:ext cx="3384376" cy="43901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blinds(horizontal)">
                                      <p:cBhvr>
                                        <p:cTn id="7" dur="5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dow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down)">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У </a:t>
            </a:r>
            <a:r>
              <a:rPr lang="ru-RU" b="1" dirty="0" err="1" smtClean="0">
                <a:solidFill>
                  <a:srgbClr val="C00000"/>
                </a:solidFill>
              </a:rPr>
              <a:t>яких</a:t>
            </a:r>
            <a:r>
              <a:rPr lang="ru-RU" b="1" dirty="0" smtClean="0">
                <a:solidFill>
                  <a:srgbClr val="C00000"/>
                </a:solidFill>
              </a:rPr>
              <a:t> </a:t>
            </a:r>
            <a:r>
              <a:rPr lang="ru-RU" b="1" dirty="0" err="1" smtClean="0">
                <a:solidFill>
                  <a:srgbClr val="C00000"/>
                </a:solidFill>
              </a:rPr>
              <a:t>твердженнях</a:t>
            </a:r>
            <a:r>
              <a:rPr lang="ru-RU" b="1" dirty="0" smtClean="0">
                <a:solidFill>
                  <a:srgbClr val="C00000"/>
                </a:solidFill>
              </a:rPr>
              <a:t> </a:t>
            </a:r>
            <a:r>
              <a:rPr lang="ru-RU" b="1" dirty="0" err="1" smtClean="0">
                <a:solidFill>
                  <a:srgbClr val="C00000"/>
                </a:solidFill>
              </a:rPr>
              <a:t>ідеться</a:t>
            </a:r>
            <a:r>
              <a:rPr lang="ru-RU" b="1" dirty="0" smtClean="0">
                <a:solidFill>
                  <a:srgbClr val="C00000"/>
                </a:solidFill>
              </a:rPr>
              <a:t> про Петра Шелеста?</a:t>
            </a:r>
            <a:endParaRPr lang="ru-RU" dirty="0">
              <a:solidFill>
                <a:srgbClr val="C00000"/>
              </a:solidFill>
            </a:endParaRPr>
          </a:p>
        </p:txBody>
      </p:sp>
      <p:sp>
        <p:nvSpPr>
          <p:cNvPr id="3" name="Содержимое 2"/>
          <p:cNvSpPr>
            <a:spLocks noGrp="1"/>
          </p:cNvSpPr>
          <p:nvPr>
            <p:ph sz="quarter" idx="1"/>
          </p:nvPr>
        </p:nvSpPr>
        <p:spPr>
          <a:xfrm>
            <a:off x="3779912" y="1219200"/>
            <a:ext cx="5364088" cy="4937760"/>
          </a:xfrm>
        </p:spPr>
        <p:txBody>
          <a:bodyPr>
            <a:normAutofit fontScale="77500" lnSpcReduction="20000"/>
          </a:bodyPr>
          <a:lstStyle/>
          <a:p>
            <a:pPr fontAlgn="base"/>
            <a:r>
              <a:rPr lang="ru-RU" dirty="0" smtClean="0"/>
              <a:t>1 </a:t>
            </a:r>
            <a:r>
              <a:rPr lang="ru-RU" dirty="0" err="1" smtClean="0"/>
              <a:t>Нагороджений</a:t>
            </a:r>
            <a:r>
              <a:rPr lang="ru-RU" dirty="0" smtClean="0"/>
              <a:t> </a:t>
            </a:r>
            <a:r>
              <a:rPr lang="ru-RU" dirty="0" err="1" smtClean="0"/>
              <a:t>чотирма</a:t>
            </a:r>
            <a:r>
              <a:rPr lang="ru-RU" dirty="0" smtClean="0"/>
              <a:t> </a:t>
            </a:r>
            <a:r>
              <a:rPr lang="ru-RU" dirty="0" err="1" smtClean="0"/>
              <a:t>Зірками</a:t>
            </a:r>
            <a:r>
              <a:rPr lang="ru-RU" dirty="0" smtClean="0"/>
              <a:t> Героя </a:t>
            </a:r>
            <a:r>
              <a:rPr lang="ru-RU" dirty="0" err="1" smtClean="0"/>
              <a:t>Радянського</a:t>
            </a:r>
            <a:r>
              <a:rPr lang="ru-RU" dirty="0" smtClean="0"/>
              <a:t> Союзу та Героя </a:t>
            </a:r>
            <a:r>
              <a:rPr lang="ru-RU" dirty="0" err="1" smtClean="0"/>
              <a:t>Соціалістичної</a:t>
            </a:r>
            <a:r>
              <a:rPr lang="ru-RU" dirty="0" smtClean="0"/>
              <a:t> </a:t>
            </a:r>
            <a:r>
              <a:rPr lang="ru-RU" dirty="0" err="1" smtClean="0"/>
              <a:t>Праці</a:t>
            </a:r>
            <a:endParaRPr lang="ru-RU" dirty="0" smtClean="0"/>
          </a:p>
          <a:p>
            <a:pPr fontAlgn="base"/>
            <a:r>
              <a:rPr lang="ru-RU" dirty="0" smtClean="0"/>
              <a:t>2 Став першим секретарем ЦК </a:t>
            </a:r>
            <a:r>
              <a:rPr lang="ru-RU" dirty="0" err="1" smtClean="0"/>
              <a:t>Компартії</a:t>
            </a:r>
            <a:r>
              <a:rPr lang="ru-RU" dirty="0" smtClean="0"/>
              <a:t> </a:t>
            </a:r>
            <a:r>
              <a:rPr lang="ru-RU" dirty="0" err="1" smtClean="0"/>
              <a:t>України</a:t>
            </a:r>
            <a:r>
              <a:rPr lang="ru-RU" dirty="0" smtClean="0"/>
              <a:t> за </a:t>
            </a:r>
            <a:r>
              <a:rPr lang="ru-RU" dirty="0" err="1" smtClean="0"/>
              <a:t>часів</a:t>
            </a:r>
            <a:r>
              <a:rPr lang="ru-RU" dirty="0" smtClean="0"/>
              <a:t> </a:t>
            </a:r>
            <a:r>
              <a:rPr lang="ru-RU" dirty="0" err="1" smtClean="0"/>
              <a:t>перебування</a:t>
            </a:r>
            <a:r>
              <a:rPr lang="ru-RU" dirty="0" smtClean="0"/>
              <a:t> Л. </a:t>
            </a:r>
            <a:r>
              <a:rPr lang="ru-RU" dirty="0" err="1" smtClean="0"/>
              <a:t>Брежнєва</a:t>
            </a:r>
            <a:r>
              <a:rPr lang="ru-RU" dirty="0" smtClean="0"/>
              <a:t> на </a:t>
            </a:r>
            <a:r>
              <a:rPr lang="ru-RU" dirty="0" err="1" smtClean="0"/>
              <a:t>посаді</a:t>
            </a:r>
            <a:r>
              <a:rPr lang="ru-RU" dirty="0" smtClean="0"/>
              <a:t> </a:t>
            </a:r>
            <a:r>
              <a:rPr lang="ru-RU" dirty="0" err="1" smtClean="0"/>
              <a:t>першого</a:t>
            </a:r>
            <a:r>
              <a:rPr lang="ru-RU" dirty="0" smtClean="0"/>
              <a:t> секретаря ЦК КПРС</a:t>
            </a:r>
          </a:p>
          <a:p>
            <a:pPr fontAlgn="base"/>
            <a:r>
              <a:rPr lang="ru-RU" dirty="0" smtClean="0"/>
              <a:t>3 </a:t>
            </a:r>
            <a:r>
              <a:rPr lang="ru-RU" dirty="0" err="1" smtClean="0"/>
              <a:t>Сприяв</a:t>
            </a:r>
            <a:r>
              <a:rPr lang="ru-RU" dirty="0" smtClean="0"/>
              <a:t> </a:t>
            </a:r>
            <a:r>
              <a:rPr lang="ru-RU" dirty="0" err="1" smtClean="0"/>
              <a:t>українізації</a:t>
            </a:r>
            <a:r>
              <a:rPr lang="ru-RU" dirty="0" smtClean="0"/>
              <a:t> </a:t>
            </a:r>
            <a:r>
              <a:rPr lang="ru-RU" dirty="0" err="1" smtClean="0"/>
              <a:t>закладів</a:t>
            </a:r>
            <a:r>
              <a:rPr lang="ru-RU" dirty="0" smtClean="0"/>
              <a:t> </a:t>
            </a:r>
            <a:r>
              <a:rPr lang="ru-RU" dirty="0" err="1" smtClean="0"/>
              <a:t>освіти</a:t>
            </a:r>
            <a:r>
              <a:rPr lang="ru-RU" dirty="0" smtClean="0"/>
              <a:t> </a:t>
            </a:r>
            <a:r>
              <a:rPr lang="ru-RU" dirty="0" err="1" smtClean="0"/>
              <a:t>і</a:t>
            </a:r>
            <a:r>
              <a:rPr lang="ru-RU" dirty="0" smtClean="0"/>
              <a:t> </a:t>
            </a:r>
            <a:r>
              <a:rPr lang="ru-RU" dirty="0" err="1" smtClean="0"/>
              <a:t>засобів</a:t>
            </a:r>
            <a:r>
              <a:rPr lang="ru-RU" dirty="0" smtClean="0"/>
              <a:t> </a:t>
            </a:r>
            <a:r>
              <a:rPr lang="ru-RU" dirty="0" err="1" smtClean="0"/>
              <a:t>масової</a:t>
            </a:r>
            <a:r>
              <a:rPr lang="ru-RU" dirty="0" smtClean="0"/>
              <a:t> </a:t>
            </a:r>
            <a:r>
              <a:rPr lang="ru-RU" dirty="0" err="1" smtClean="0"/>
              <a:t>інформації</a:t>
            </a:r>
            <a:r>
              <a:rPr lang="ru-RU" dirty="0" smtClean="0"/>
              <a:t> в УРСР</a:t>
            </a:r>
          </a:p>
          <a:p>
            <a:pPr fontAlgn="base"/>
            <a:r>
              <a:rPr lang="ru-RU" dirty="0" smtClean="0"/>
              <a:t>4 </a:t>
            </a:r>
            <a:r>
              <a:rPr lang="ru-RU" dirty="0" err="1" smtClean="0"/>
              <a:t>Розкритикований</a:t>
            </a:r>
            <a:r>
              <a:rPr lang="ru-RU" dirty="0" smtClean="0"/>
              <a:t> на </a:t>
            </a:r>
            <a:r>
              <a:rPr lang="ru-RU" dirty="0" err="1" smtClean="0"/>
              <a:t>політбюро</a:t>
            </a:r>
            <a:r>
              <a:rPr lang="ru-RU" dirty="0" smtClean="0"/>
              <a:t> ЦК КПРС за «</a:t>
            </a:r>
            <a:r>
              <a:rPr lang="ru-RU" dirty="0" err="1" smtClean="0"/>
              <a:t>недоліки</a:t>
            </a:r>
            <a:r>
              <a:rPr lang="ru-RU" dirty="0" smtClean="0"/>
              <a:t> в </a:t>
            </a:r>
            <a:r>
              <a:rPr lang="ru-RU" dirty="0" err="1" smtClean="0"/>
              <a:t>справі</a:t>
            </a:r>
            <a:r>
              <a:rPr lang="ru-RU" dirty="0" smtClean="0"/>
              <a:t> </a:t>
            </a:r>
            <a:r>
              <a:rPr lang="ru-RU" dirty="0" err="1" smtClean="0"/>
              <a:t>інтернаціонального</a:t>
            </a:r>
            <a:r>
              <a:rPr lang="ru-RU" dirty="0" smtClean="0"/>
              <a:t> </a:t>
            </a:r>
            <a:r>
              <a:rPr lang="ru-RU" dirty="0" err="1" smtClean="0"/>
              <a:t>виховання</a:t>
            </a:r>
            <a:r>
              <a:rPr lang="ru-RU" dirty="0" smtClean="0"/>
              <a:t> трудящих</a:t>
            </a:r>
            <a:r>
              <a:rPr lang="ru-RU" b="1" dirty="0" smtClean="0"/>
              <a:t>»</a:t>
            </a:r>
            <a:endParaRPr lang="ru-RU" dirty="0" smtClean="0"/>
          </a:p>
          <a:p>
            <a:r>
              <a:rPr lang="ru-RU" dirty="0" smtClean="0"/>
              <a:t>5 Автор </a:t>
            </a:r>
            <a:r>
              <a:rPr lang="ru-RU" dirty="0" err="1" smtClean="0"/>
              <a:t>праці</a:t>
            </a:r>
            <a:r>
              <a:rPr lang="ru-RU" dirty="0" smtClean="0"/>
              <a:t> «</a:t>
            </a:r>
            <a:r>
              <a:rPr lang="ru-RU" dirty="0" err="1" smtClean="0"/>
              <a:t>Приєднання</a:t>
            </a:r>
            <a:r>
              <a:rPr lang="ru-RU" dirty="0" smtClean="0"/>
              <a:t> </a:t>
            </a:r>
            <a:r>
              <a:rPr lang="ru-RU" dirty="0" err="1" smtClean="0"/>
              <a:t>чи</a:t>
            </a:r>
            <a:r>
              <a:rPr lang="ru-RU" dirty="0" smtClean="0"/>
              <a:t> </a:t>
            </a:r>
            <a:r>
              <a:rPr lang="ru-RU" dirty="0" err="1" smtClean="0"/>
              <a:t>возз’єднання</a:t>
            </a:r>
            <a:r>
              <a:rPr lang="ru-RU" dirty="0" smtClean="0"/>
              <a:t>?».</a:t>
            </a:r>
          </a:p>
          <a:p>
            <a:r>
              <a:rPr lang="ru-RU" dirty="0" smtClean="0"/>
              <a:t>А) 1, 2        Б) 2, 3        В) 2, 4     Г )2, 5 </a:t>
            </a:r>
            <a:r>
              <a:rPr lang="ru-RU" b="1" dirty="0" smtClean="0"/>
              <a:t>               </a:t>
            </a:r>
          </a:p>
          <a:p>
            <a:r>
              <a:rPr lang="ru-RU" b="1" dirty="0" smtClean="0"/>
              <a:t> </a:t>
            </a:r>
            <a:r>
              <a:rPr lang="ru-RU" dirty="0" smtClean="0"/>
              <a:t>Д) 3,4           Ж) 4, 5</a:t>
            </a:r>
          </a:p>
          <a:p>
            <a:r>
              <a:rPr lang="ru-RU" b="1" dirty="0" smtClean="0"/>
              <a:t>Правильна </a:t>
            </a:r>
            <a:r>
              <a:rPr lang="ru-RU" b="1" dirty="0" err="1" smtClean="0"/>
              <a:t>відповідь</a:t>
            </a:r>
            <a:r>
              <a:rPr lang="ru-RU" b="1" dirty="0" smtClean="0"/>
              <a:t>:  Д</a:t>
            </a:r>
            <a:endParaRPr lang="ru-RU" dirty="0" smtClean="0"/>
          </a:p>
          <a:p>
            <a:endParaRPr lang="ru-RU" dirty="0"/>
          </a:p>
        </p:txBody>
      </p:sp>
      <p:pic>
        <p:nvPicPr>
          <p:cNvPr id="38914" name="Picture 2" descr="Ð Ð¨ÐµÐ»ÐµÑÑ"/>
          <p:cNvPicPr>
            <a:picLocks noChangeAspect="1" noChangeArrowheads="1"/>
          </p:cNvPicPr>
          <p:nvPr/>
        </p:nvPicPr>
        <p:blipFill>
          <a:blip r:embed="rId2" cstate="print"/>
          <a:srcRect/>
          <a:stretch>
            <a:fillRect/>
          </a:stretch>
        </p:blipFill>
        <p:spPr bwMode="auto">
          <a:xfrm>
            <a:off x="323528" y="1412776"/>
            <a:ext cx="3413605" cy="45365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linds(horizontal)">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additive="base">
                                        <p:cTn id="5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7" end="7"/>
                                            </p:txEl>
                                          </p:spTgt>
                                        </p:tgtEl>
                                        <p:attrNameLst>
                                          <p:attrName>style.visibility</p:attrName>
                                        </p:attrNameLst>
                                      </p:cBhvr>
                                      <p:to>
                                        <p:strVal val="visible"/>
                                      </p:to>
                                    </p:set>
                                    <p:anim calcmode="lin" valueType="num">
                                      <p:cBhvr additive="base">
                                        <p:cTn id="5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sz="2700" b="1" dirty="0" err="1" smtClean="0">
                <a:solidFill>
                  <a:srgbClr val="C00000"/>
                </a:solidFill>
              </a:rPr>
              <a:t>Укажіть</a:t>
            </a:r>
            <a:r>
              <a:rPr lang="ru-RU" sz="2700" b="1" dirty="0" smtClean="0">
                <a:solidFill>
                  <a:srgbClr val="C00000"/>
                </a:solidFill>
              </a:rPr>
              <a:t> рядок, у </a:t>
            </a:r>
            <a:r>
              <a:rPr lang="ru-RU" sz="2700" b="1" dirty="0" err="1" smtClean="0">
                <a:solidFill>
                  <a:srgbClr val="C00000"/>
                </a:solidFill>
              </a:rPr>
              <a:t>якому</a:t>
            </a:r>
            <a:r>
              <a:rPr lang="ru-RU" sz="2700" b="1" dirty="0" smtClean="0">
                <a:solidFill>
                  <a:srgbClr val="C00000"/>
                </a:solidFill>
              </a:rPr>
              <a:t> </a:t>
            </a:r>
            <a:r>
              <a:rPr lang="ru-RU" sz="2700" b="1" dirty="0" err="1" smtClean="0">
                <a:solidFill>
                  <a:srgbClr val="C00000"/>
                </a:solidFill>
              </a:rPr>
              <a:t>цифри</a:t>
            </a:r>
            <a:r>
              <a:rPr lang="ru-RU" sz="2700" b="1" dirty="0" smtClean="0">
                <a:solidFill>
                  <a:srgbClr val="C00000"/>
                </a:solidFill>
              </a:rPr>
              <a:t> </a:t>
            </a:r>
            <a:r>
              <a:rPr lang="ru-RU" sz="2700" b="1" dirty="0" err="1" smtClean="0">
                <a:solidFill>
                  <a:srgbClr val="C00000"/>
                </a:solidFill>
              </a:rPr>
              <a:t>відповідають</a:t>
            </a:r>
            <a:r>
              <a:rPr lang="ru-RU" sz="2700" b="1" dirty="0" smtClean="0">
                <a:solidFill>
                  <a:srgbClr val="C00000"/>
                </a:solidFill>
              </a:rPr>
              <a:t> </a:t>
            </a:r>
            <a:r>
              <a:rPr lang="ru-RU" sz="2700" b="1" dirty="0" err="1" smtClean="0">
                <a:solidFill>
                  <a:srgbClr val="C00000"/>
                </a:solidFill>
              </a:rPr>
              <a:t>назвам</a:t>
            </a:r>
            <a:r>
              <a:rPr lang="ru-RU" sz="2700" b="1" dirty="0" smtClean="0">
                <a:solidFill>
                  <a:srgbClr val="C00000"/>
                </a:solidFill>
              </a:rPr>
              <a:t> </a:t>
            </a:r>
            <a:r>
              <a:rPr lang="ru-RU" sz="2700" b="1" dirty="0" err="1" smtClean="0">
                <a:solidFill>
                  <a:srgbClr val="C00000"/>
                </a:solidFill>
              </a:rPr>
              <a:t>заштрихованих</a:t>
            </a:r>
            <a:r>
              <a:rPr lang="ru-RU" sz="2700" b="1" dirty="0" smtClean="0">
                <a:solidFill>
                  <a:srgbClr val="C00000"/>
                </a:solidFill>
              </a:rPr>
              <a:t> на </a:t>
            </a:r>
            <a:r>
              <a:rPr lang="ru-RU" sz="2700" b="1" dirty="0" err="1" smtClean="0">
                <a:solidFill>
                  <a:srgbClr val="C00000"/>
                </a:solidFill>
              </a:rPr>
              <a:t>картосхемі</a:t>
            </a:r>
            <a:r>
              <a:rPr lang="ru-RU" sz="2700" b="1" dirty="0" smtClean="0">
                <a:solidFill>
                  <a:srgbClr val="C00000"/>
                </a:solidFill>
              </a:rPr>
              <a:t> зон </a:t>
            </a:r>
            <a:r>
              <a:rPr lang="ru-RU" sz="2700" b="1" dirty="0" err="1" smtClean="0">
                <a:solidFill>
                  <a:srgbClr val="C00000"/>
                </a:solidFill>
              </a:rPr>
              <a:t>нацистської</a:t>
            </a:r>
            <a:r>
              <a:rPr lang="ru-RU" sz="2700" b="1" dirty="0" smtClean="0">
                <a:solidFill>
                  <a:srgbClr val="C00000"/>
                </a:solidFill>
              </a:rPr>
              <a:t> </a:t>
            </a:r>
            <a:r>
              <a:rPr lang="ru-RU" sz="2700" b="1" dirty="0" err="1" smtClean="0">
                <a:solidFill>
                  <a:srgbClr val="C00000"/>
                </a:solidFill>
              </a:rPr>
              <a:t>окупації</a:t>
            </a:r>
            <a:r>
              <a:rPr lang="ru-RU" sz="2700" b="1" dirty="0" smtClean="0">
                <a:solidFill>
                  <a:srgbClr val="C00000"/>
                </a:solidFill>
              </a:rPr>
              <a:t> </a:t>
            </a:r>
            <a:r>
              <a:rPr lang="ru-RU" sz="2700" b="1" dirty="0" err="1" smtClean="0">
                <a:solidFill>
                  <a:srgbClr val="C00000"/>
                </a:solidFill>
              </a:rPr>
              <a:t>України</a:t>
            </a:r>
            <a:r>
              <a:rPr lang="ru-RU" sz="2700" b="1" dirty="0" smtClean="0">
                <a:solidFill>
                  <a:srgbClr val="C00000"/>
                </a:solidFill>
              </a:rPr>
              <a:t> </a:t>
            </a:r>
            <a:r>
              <a:rPr lang="ru-RU" sz="2700" b="1" dirty="0" err="1" smtClean="0">
                <a:solidFill>
                  <a:srgbClr val="C00000"/>
                </a:solidFill>
              </a:rPr>
              <a:t>часів</a:t>
            </a:r>
            <a:r>
              <a:rPr lang="ru-RU" sz="2700" b="1" dirty="0" smtClean="0">
                <a:solidFill>
                  <a:srgbClr val="C00000"/>
                </a:solidFill>
              </a:rPr>
              <a:t> </a:t>
            </a:r>
            <a:r>
              <a:rPr lang="ru-RU" sz="2700" b="1" dirty="0" err="1" smtClean="0">
                <a:solidFill>
                  <a:srgbClr val="C00000"/>
                </a:solidFill>
              </a:rPr>
              <a:t>Другої</a:t>
            </a:r>
            <a:r>
              <a:rPr lang="ru-RU" sz="2700" b="1" dirty="0" smtClean="0">
                <a:solidFill>
                  <a:srgbClr val="C00000"/>
                </a:solidFill>
              </a:rPr>
              <a:t> </a:t>
            </a:r>
            <a:r>
              <a:rPr lang="ru-RU" sz="2700" b="1" dirty="0" err="1" smtClean="0">
                <a:solidFill>
                  <a:srgbClr val="C00000"/>
                </a:solidFill>
              </a:rPr>
              <a:t>світової</a:t>
            </a:r>
            <a:r>
              <a:rPr lang="ru-RU" sz="2700" b="1" dirty="0" smtClean="0">
                <a:solidFill>
                  <a:srgbClr val="C00000"/>
                </a:solidFill>
              </a:rPr>
              <a:t> </a:t>
            </a:r>
            <a:r>
              <a:rPr lang="ru-RU" sz="2700" b="1" dirty="0" err="1" smtClean="0">
                <a:solidFill>
                  <a:srgbClr val="C00000"/>
                </a:solidFill>
              </a:rPr>
              <a:t>війни</a:t>
            </a:r>
            <a:r>
              <a:rPr lang="ru-RU" b="1" dirty="0" smtClean="0">
                <a:solidFill>
                  <a:srgbClr val="C00000"/>
                </a:solidFill>
              </a:rPr>
              <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79912" y="1219200"/>
            <a:ext cx="5364088" cy="5450160"/>
          </a:xfrm>
        </p:spPr>
        <p:txBody>
          <a:bodyPr>
            <a:normAutofit fontScale="85000" lnSpcReduction="10000"/>
          </a:bodyPr>
          <a:lstStyle/>
          <a:p>
            <a:r>
              <a:rPr lang="ru-RU" b="1" dirty="0" smtClean="0"/>
              <a:t>А)  </a:t>
            </a:r>
            <a:r>
              <a:rPr lang="ru-RU" dirty="0" smtClean="0"/>
              <a:t>1) </a:t>
            </a:r>
            <a:r>
              <a:rPr lang="ru-RU" dirty="0" err="1" smtClean="0"/>
              <a:t>рейхскомісаріат</a:t>
            </a:r>
            <a:r>
              <a:rPr lang="ru-RU" dirty="0" smtClean="0"/>
              <a:t> «</a:t>
            </a:r>
            <a:r>
              <a:rPr lang="ru-RU" dirty="0" err="1" smtClean="0"/>
              <a:t>Україна</a:t>
            </a:r>
            <a:r>
              <a:rPr lang="ru-RU" dirty="0" smtClean="0"/>
              <a:t>»; 2) дистрикт «</a:t>
            </a:r>
            <a:r>
              <a:rPr lang="ru-RU" dirty="0" err="1" smtClean="0"/>
              <a:t>Галичина</a:t>
            </a:r>
            <a:r>
              <a:rPr lang="ru-RU" dirty="0" smtClean="0"/>
              <a:t>»; 3) </a:t>
            </a:r>
            <a:r>
              <a:rPr lang="ru-RU" dirty="0" err="1" smtClean="0"/>
              <a:t>Трансністрія</a:t>
            </a:r>
            <a:r>
              <a:rPr lang="ru-RU" dirty="0" smtClean="0"/>
              <a:t>;</a:t>
            </a:r>
          </a:p>
          <a:p>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Б)  </a:t>
            </a:r>
            <a:r>
              <a:rPr lang="ru-RU" dirty="0" smtClean="0"/>
              <a:t>1) дистрикт «</a:t>
            </a:r>
            <a:r>
              <a:rPr lang="ru-RU" dirty="0" err="1" smtClean="0"/>
              <a:t>Галичина</a:t>
            </a:r>
            <a:r>
              <a:rPr lang="ru-RU" dirty="0" smtClean="0"/>
              <a:t>»; </a:t>
            </a:r>
          </a:p>
          <a:p>
            <a:r>
              <a:rPr lang="ru-RU" dirty="0" smtClean="0"/>
              <a:t>2) </a:t>
            </a:r>
            <a:r>
              <a:rPr lang="ru-RU" dirty="0" err="1" smtClean="0"/>
              <a:t>Трансністрія</a:t>
            </a:r>
            <a:r>
              <a:rPr lang="ru-RU" dirty="0" smtClean="0"/>
              <a:t>; 3) </a:t>
            </a:r>
            <a:r>
              <a:rPr lang="ru-RU" dirty="0" err="1" smtClean="0"/>
              <a:t>рейхскомісаріат</a:t>
            </a:r>
            <a:r>
              <a:rPr lang="ru-RU" dirty="0" smtClean="0"/>
              <a:t> «</a:t>
            </a:r>
            <a:r>
              <a:rPr lang="ru-RU" dirty="0" err="1" smtClean="0"/>
              <a:t>Україна</a:t>
            </a:r>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В)  </a:t>
            </a:r>
            <a:r>
              <a:rPr lang="ru-RU" dirty="0" smtClean="0"/>
              <a:t>1)дистрикт «</a:t>
            </a:r>
            <a:r>
              <a:rPr lang="ru-RU" dirty="0" err="1" smtClean="0"/>
              <a:t>Галичина</a:t>
            </a:r>
            <a:r>
              <a:rPr lang="ru-RU" dirty="0" smtClean="0"/>
              <a:t>»; 2)</a:t>
            </a:r>
            <a:r>
              <a:rPr lang="ru-RU" dirty="0" err="1" smtClean="0"/>
              <a:t>рейхскомісаріат</a:t>
            </a:r>
            <a:r>
              <a:rPr lang="ru-RU" dirty="0" smtClean="0"/>
              <a:t>«</a:t>
            </a:r>
            <a:r>
              <a:rPr lang="ru-RU" dirty="0" err="1" smtClean="0"/>
              <a:t>Україна</a:t>
            </a:r>
            <a:r>
              <a:rPr lang="ru-RU" dirty="0" smtClean="0"/>
              <a:t>»; </a:t>
            </a:r>
          </a:p>
          <a:p>
            <a:r>
              <a:rPr lang="ru-RU" dirty="0" smtClean="0"/>
              <a:t>3) </a:t>
            </a:r>
            <a:r>
              <a:rPr lang="ru-RU" dirty="0" err="1" smtClean="0"/>
              <a:t>Трансністрія</a:t>
            </a:r>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Г ) </a:t>
            </a:r>
            <a:r>
              <a:rPr lang="ru-RU" dirty="0" smtClean="0"/>
              <a:t>1) </a:t>
            </a:r>
            <a:r>
              <a:rPr lang="ru-RU" dirty="0" err="1" smtClean="0"/>
              <a:t>Трансністрія</a:t>
            </a:r>
            <a:r>
              <a:rPr lang="ru-RU" dirty="0" smtClean="0"/>
              <a:t>; 2) </a:t>
            </a:r>
            <a:r>
              <a:rPr lang="ru-RU" dirty="0" err="1" smtClean="0"/>
              <a:t>рейхскомісаріат</a:t>
            </a:r>
            <a:r>
              <a:rPr lang="ru-RU" dirty="0" smtClean="0"/>
              <a:t> «</a:t>
            </a:r>
            <a:r>
              <a:rPr lang="ru-RU" dirty="0" err="1" smtClean="0"/>
              <a:t>Україна</a:t>
            </a:r>
            <a:r>
              <a:rPr lang="ru-RU" dirty="0" smtClean="0"/>
              <a:t>»; 3) </a:t>
            </a:r>
            <a:r>
              <a:rPr lang="ru-RU" dirty="0" err="1" smtClean="0"/>
              <a:t>території</a:t>
            </a:r>
            <a:r>
              <a:rPr lang="ru-RU" dirty="0" smtClean="0"/>
              <a:t>, </a:t>
            </a:r>
            <a:r>
              <a:rPr lang="ru-RU" dirty="0" err="1" smtClean="0"/>
              <a:t>підпорядковані</a:t>
            </a:r>
            <a:r>
              <a:rPr lang="ru-RU" dirty="0" smtClean="0"/>
              <a:t> Вермахту; 4) дистрикт «</a:t>
            </a:r>
            <a:r>
              <a:rPr lang="ru-RU" dirty="0" err="1" smtClean="0"/>
              <a:t>Галичина</a:t>
            </a:r>
            <a:r>
              <a:rPr lang="ru-RU" dirty="0" smtClean="0"/>
              <a:t>».</a:t>
            </a:r>
          </a:p>
          <a:p>
            <a:r>
              <a:rPr lang="ru-RU" dirty="0" smtClean="0"/>
              <a:t>А)      Б)      В) </a:t>
            </a:r>
            <a:r>
              <a:rPr lang="ru-RU" b="1" dirty="0" smtClean="0"/>
              <a:t> </a:t>
            </a:r>
            <a:r>
              <a:rPr lang="ru-RU" dirty="0" smtClean="0"/>
              <a:t>    Г)</a:t>
            </a:r>
            <a:r>
              <a:rPr lang="ru-RU" b="1" dirty="0" smtClean="0"/>
              <a:t> </a:t>
            </a:r>
          </a:p>
          <a:p>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39938" name="Picture 2" descr="ÐÐÐ_Ð¾ÐºÑÐ¿Ð°ÑÑÑ"/>
          <p:cNvPicPr>
            <a:picLocks noChangeAspect="1" noChangeArrowheads="1"/>
          </p:cNvPicPr>
          <p:nvPr/>
        </p:nvPicPr>
        <p:blipFill>
          <a:blip r:embed="rId2" cstate="print"/>
          <a:srcRect/>
          <a:stretch>
            <a:fillRect/>
          </a:stretch>
        </p:blipFill>
        <p:spPr bwMode="auto">
          <a:xfrm>
            <a:off x="251520" y="1484784"/>
            <a:ext cx="3456384" cy="40652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linds(horizontal)">
                                      <p:cBhvr>
                                        <p:cTn id="7" dur="5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a:xfrm>
            <a:off x="0" y="1124744"/>
            <a:ext cx="9144000" cy="5976664"/>
          </a:xfrm>
        </p:spPr>
        <p:txBody>
          <a:bodyPr>
            <a:normAutofit lnSpcReduction="10000"/>
          </a:bodyPr>
          <a:lstStyle/>
          <a:p>
            <a:pPr fontAlgn="base"/>
            <a:r>
              <a:rPr lang="ru-RU" dirty="0" smtClean="0"/>
              <a:t>1) </a:t>
            </a:r>
            <a:r>
              <a:rPr lang="ru-RU" dirty="0" err="1" smtClean="0"/>
              <a:t>Схвалення</a:t>
            </a:r>
            <a:r>
              <a:rPr lang="ru-RU" dirty="0" smtClean="0"/>
              <a:t> Верховною Радою УРСР Закону «Про </a:t>
            </a:r>
            <a:r>
              <a:rPr lang="ru-RU" dirty="0" err="1" smtClean="0"/>
              <a:t>державний</a:t>
            </a:r>
            <a:r>
              <a:rPr lang="ru-RU" dirty="0" smtClean="0"/>
              <a:t> статус </a:t>
            </a:r>
            <a:r>
              <a:rPr lang="ru-RU" dirty="0" err="1" smtClean="0"/>
              <a:t>української</a:t>
            </a:r>
            <a:r>
              <a:rPr lang="ru-RU" dirty="0" smtClean="0"/>
              <a:t> </a:t>
            </a:r>
            <a:r>
              <a:rPr lang="ru-RU" dirty="0" err="1" smtClean="0"/>
              <a:t>мови</a:t>
            </a:r>
            <a:r>
              <a:rPr lang="ru-RU" dirty="0" smtClean="0"/>
              <a:t>»                                                                     </a:t>
            </a:r>
          </a:p>
          <a:p>
            <a:pPr fontAlgn="base"/>
            <a:r>
              <a:rPr lang="ru-RU" b="1" i="1" dirty="0" smtClean="0"/>
              <a:t>(1989 р.)</a:t>
            </a:r>
            <a:endParaRPr lang="ru-RU" dirty="0" smtClean="0"/>
          </a:p>
          <a:p>
            <a:pPr fontAlgn="base"/>
            <a:r>
              <a:rPr lang="ru-RU" dirty="0" smtClean="0"/>
              <a:t>2) </a:t>
            </a:r>
            <a:r>
              <a:rPr lang="ru-RU" dirty="0" err="1" smtClean="0"/>
              <a:t>Обрання</a:t>
            </a:r>
            <a:r>
              <a:rPr lang="ru-RU" dirty="0" smtClean="0"/>
              <a:t> Б. Патона президентом АН УРСР                                   </a:t>
            </a:r>
          </a:p>
          <a:p>
            <a:pPr fontAlgn="base"/>
            <a:r>
              <a:rPr lang="ru-RU" b="1" i="1" dirty="0" smtClean="0"/>
              <a:t>(1962 р.)</a:t>
            </a:r>
            <a:endParaRPr lang="ru-RU" dirty="0" smtClean="0"/>
          </a:p>
          <a:p>
            <a:pPr fontAlgn="base"/>
            <a:r>
              <a:rPr lang="ru-RU" dirty="0" smtClean="0"/>
              <a:t>3) </a:t>
            </a:r>
            <a:r>
              <a:rPr lang="ru-RU" dirty="0" err="1" smtClean="0"/>
              <a:t>Ухвалення</a:t>
            </a:r>
            <a:r>
              <a:rPr lang="ru-RU" dirty="0" smtClean="0"/>
              <a:t> </a:t>
            </a:r>
            <a:r>
              <a:rPr lang="ru-RU" dirty="0" err="1" smtClean="0"/>
              <a:t>останньої</a:t>
            </a:r>
            <a:r>
              <a:rPr lang="ru-RU" dirty="0" smtClean="0"/>
              <a:t> </a:t>
            </a:r>
            <a:r>
              <a:rPr lang="ru-RU" dirty="0" err="1" smtClean="0"/>
              <a:t>Конституції</a:t>
            </a:r>
            <a:r>
              <a:rPr lang="ru-RU" dirty="0" smtClean="0"/>
              <a:t> СРСР                                        </a:t>
            </a:r>
          </a:p>
          <a:p>
            <a:pPr fontAlgn="base"/>
            <a:r>
              <a:rPr lang="ru-RU" b="1" i="1" dirty="0" smtClean="0"/>
              <a:t>(1977 р.)</a:t>
            </a:r>
            <a:endParaRPr lang="ru-RU" dirty="0" smtClean="0"/>
          </a:p>
          <a:p>
            <a:pPr fontAlgn="base"/>
            <a:r>
              <a:rPr lang="ru-RU" dirty="0" smtClean="0"/>
              <a:t>4) </a:t>
            </a:r>
            <a:r>
              <a:rPr lang="ru-RU" dirty="0" err="1" smtClean="0"/>
              <a:t>Обрання</a:t>
            </a:r>
            <a:r>
              <a:rPr lang="ru-RU" dirty="0" smtClean="0"/>
              <a:t> М. </a:t>
            </a:r>
            <a:r>
              <a:rPr lang="ru-RU" dirty="0" err="1" smtClean="0"/>
              <a:t>Горбачова</a:t>
            </a:r>
            <a:r>
              <a:rPr lang="ru-RU" dirty="0" smtClean="0"/>
              <a:t> </a:t>
            </a:r>
            <a:r>
              <a:rPr lang="ru-RU" dirty="0" err="1" smtClean="0"/>
              <a:t>генеральним</a:t>
            </a:r>
            <a:r>
              <a:rPr lang="ru-RU" dirty="0" smtClean="0"/>
              <a:t> секретарем ЦК КПРС     </a:t>
            </a:r>
          </a:p>
          <a:p>
            <a:pPr fontAlgn="base"/>
            <a:r>
              <a:rPr lang="ru-RU" b="1" i="1" dirty="0" smtClean="0"/>
              <a:t>(1985 р.)</a:t>
            </a:r>
            <a:endParaRPr lang="ru-RU" dirty="0" smtClean="0"/>
          </a:p>
          <a:p>
            <a:pPr fontAlgn="base"/>
            <a:r>
              <a:rPr lang="ru-RU" dirty="0" smtClean="0"/>
              <a:t>А 2, 4, З, 1</a:t>
            </a:r>
            <a:r>
              <a:rPr lang="ru-RU" b="1" dirty="0" smtClean="0"/>
              <a:t> </a:t>
            </a:r>
            <a:r>
              <a:rPr lang="ru-RU" dirty="0" smtClean="0"/>
              <a:t>            Б 2, 3, 4, 1            В 3, 4, 1, 2           Г 4, 3, 1, 2</a:t>
            </a:r>
          </a:p>
          <a:p>
            <a:r>
              <a:rPr lang="ru-RU" b="1" dirty="0" smtClean="0"/>
              <a:t>Правильна </a:t>
            </a:r>
            <a:r>
              <a:rPr lang="ru-RU" b="1" dirty="0" err="1" smtClean="0"/>
              <a:t>відповідь</a:t>
            </a:r>
            <a:r>
              <a:rPr lang="ru-RU" b="1" dirty="0" smtClean="0"/>
              <a:t>:  Б</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a:bodyPr>
          <a:lstStyle/>
          <a:p>
            <a:pPr fontAlgn="base"/>
            <a:r>
              <a:rPr lang="ru-RU" b="1" dirty="0" smtClean="0"/>
              <a:t>1)    </a:t>
            </a:r>
            <a:r>
              <a:rPr lang="ru-RU" dirty="0" err="1" smtClean="0"/>
              <a:t>Радянсько-чехословацький</a:t>
            </a:r>
            <a:r>
              <a:rPr lang="ru-RU" dirty="0" smtClean="0"/>
              <a:t> </a:t>
            </a:r>
            <a:r>
              <a:rPr lang="ru-RU" dirty="0" err="1" smtClean="0"/>
              <a:t>договір</a:t>
            </a:r>
            <a:r>
              <a:rPr lang="ru-RU" dirty="0" smtClean="0"/>
              <a:t> про </a:t>
            </a:r>
            <a:r>
              <a:rPr lang="ru-RU" dirty="0" err="1" smtClean="0"/>
              <a:t>входження</a:t>
            </a:r>
            <a:r>
              <a:rPr lang="ru-RU" dirty="0" smtClean="0"/>
              <a:t> </a:t>
            </a:r>
            <a:r>
              <a:rPr lang="ru-RU" dirty="0" err="1" smtClean="0"/>
              <a:t>Закарпаття</a:t>
            </a:r>
            <a:r>
              <a:rPr lang="ru-RU" dirty="0" smtClean="0"/>
              <a:t> до складу УРСР</a:t>
            </a:r>
          </a:p>
          <a:p>
            <a:pPr fontAlgn="base"/>
            <a:r>
              <a:rPr lang="ru-RU" b="1" i="1" dirty="0" smtClean="0"/>
              <a:t>     1945 р.</a:t>
            </a:r>
            <a:endParaRPr lang="ru-RU" dirty="0" smtClean="0"/>
          </a:p>
          <a:p>
            <a:pPr fontAlgn="base"/>
            <a:r>
              <a:rPr lang="ru-RU" dirty="0" smtClean="0"/>
              <a:t>2) </a:t>
            </a:r>
            <a:r>
              <a:rPr lang="ru-RU" b="1" dirty="0" smtClean="0"/>
              <a:t>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a:t>
            </a:r>
            <a:r>
              <a:rPr lang="en-US" dirty="0" smtClean="0"/>
              <a:t>XX </a:t>
            </a:r>
            <a:r>
              <a:rPr lang="ru-RU" dirty="0" err="1" smtClean="0"/>
              <a:t>з’їзді</a:t>
            </a:r>
            <a:r>
              <a:rPr lang="ru-RU" dirty="0" smtClean="0"/>
              <a:t> КПРС</a:t>
            </a:r>
          </a:p>
          <a:p>
            <a:pPr fontAlgn="base"/>
            <a:r>
              <a:rPr lang="ru-RU" b="1" i="1" dirty="0" smtClean="0"/>
              <a:t>  1956 р.</a:t>
            </a:r>
            <a:endParaRPr lang="ru-RU" dirty="0" smtClean="0"/>
          </a:p>
          <a:p>
            <a:pPr fontAlgn="base"/>
            <a:r>
              <a:rPr lang="ru-RU" dirty="0" smtClean="0"/>
              <a:t>3)  </a:t>
            </a:r>
            <a:r>
              <a:rPr lang="ru-RU" dirty="0" err="1" smtClean="0"/>
              <a:t>Ліквідація</a:t>
            </a:r>
            <a:r>
              <a:rPr lang="ru-RU" dirty="0" smtClean="0"/>
              <a:t> </a:t>
            </a:r>
            <a:r>
              <a:rPr lang="ru-RU" dirty="0" err="1" smtClean="0"/>
              <a:t>Української</a:t>
            </a:r>
            <a:r>
              <a:rPr lang="ru-RU" dirty="0" smtClean="0"/>
              <a:t> </a:t>
            </a:r>
            <a:r>
              <a:rPr lang="ru-RU" dirty="0" err="1" smtClean="0"/>
              <a:t>греко-католицької</a:t>
            </a:r>
            <a:r>
              <a:rPr lang="ru-RU" dirty="0" smtClean="0"/>
              <a:t> церкви</a:t>
            </a:r>
          </a:p>
          <a:p>
            <a:pPr fontAlgn="base"/>
            <a:r>
              <a:rPr lang="ru-RU" dirty="0" smtClean="0"/>
              <a:t>   </a:t>
            </a:r>
            <a:r>
              <a:rPr lang="ru-RU" b="1" i="1" dirty="0" smtClean="0"/>
              <a:t>1946 р.</a:t>
            </a:r>
            <a:endParaRPr lang="ru-RU" dirty="0" smtClean="0"/>
          </a:p>
          <a:p>
            <a:pPr fontAlgn="base"/>
            <a:r>
              <a:rPr lang="ru-RU" dirty="0" smtClean="0"/>
              <a:t>4)  </a:t>
            </a:r>
            <a:r>
              <a:rPr lang="ru-RU" dirty="0" err="1" smtClean="0"/>
              <a:t>Операція</a:t>
            </a:r>
            <a:r>
              <a:rPr lang="ru-RU" dirty="0" smtClean="0"/>
              <a:t> «</a:t>
            </a:r>
            <a:r>
              <a:rPr lang="ru-RU" dirty="0" err="1" smtClean="0"/>
              <a:t>Вісла</a:t>
            </a:r>
            <a:r>
              <a:rPr lang="ru-RU" dirty="0" smtClean="0"/>
              <a:t>»                                                       </a:t>
            </a:r>
          </a:p>
          <a:p>
            <a:pPr fontAlgn="base"/>
            <a:r>
              <a:rPr lang="ru-RU" b="1" i="1" dirty="0" smtClean="0"/>
              <a:t>1947 р.</a:t>
            </a:r>
            <a:endParaRPr lang="ru-RU" dirty="0" smtClean="0"/>
          </a:p>
          <a:p>
            <a:pPr fontAlgn="base"/>
            <a:r>
              <a:rPr lang="ru-RU" dirty="0" smtClean="0"/>
              <a:t>А 1  3  4  2         Б 1   4   2    3          В 3   4   1   2        Г 4   3   1   2</a:t>
            </a:r>
          </a:p>
          <a:p>
            <a:pPr fontAlgn="base"/>
            <a:r>
              <a:rPr lang="ru-RU" b="1" dirty="0" smtClean="0"/>
              <a:t>Правильна </a:t>
            </a:r>
            <a:r>
              <a:rPr lang="ru-RU" b="1" dirty="0" err="1" smtClean="0"/>
              <a:t>відповідь</a:t>
            </a:r>
            <a:r>
              <a:rPr lang="ru-RU" b="1" dirty="0" smtClean="0"/>
              <a:t>:  А</a:t>
            </a:r>
            <a:endParaRPr lang="ru-RU" dirty="0" smtClean="0"/>
          </a:p>
          <a:p>
            <a:pPr fontAlgn="base"/>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340768"/>
            <a:ext cx="8686800" cy="5153784"/>
          </a:xfrm>
        </p:spPr>
        <p:txBody>
          <a:bodyPr>
            <a:normAutofit fontScale="92500"/>
          </a:bodyPr>
          <a:lstStyle/>
          <a:p>
            <a:pPr fontAlgn="base"/>
            <a:r>
              <a:rPr lang="ru-RU" b="1" i="1" dirty="0" smtClean="0"/>
              <a:t>1      </a:t>
            </a:r>
            <a:r>
              <a:rPr lang="ru-RU" dirty="0" err="1" smtClean="0"/>
              <a:t>Прийняття</a:t>
            </a:r>
            <a:r>
              <a:rPr lang="ru-RU" dirty="0" smtClean="0"/>
              <a:t> Верховною Радою </a:t>
            </a:r>
            <a:r>
              <a:rPr lang="ru-RU" dirty="0" err="1" smtClean="0"/>
              <a:t>України</a:t>
            </a:r>
            <a:r>
              <a:rPr lang="ru-RU" dirty="0" smtClean="0"/>
              <a:t> </a:t>
            </a:r>
            <a:r>
              <a:rPr lang="ru-RU" dirty="0" err="1" smtClean="0"/>
              <a:t>Конституції</a:t>
            </a:r>
            <a:r>
              <a:rPr lang="ru-RU" dirty="0" smtClean="0"/>
              <a:t> </a:t>
            </a:r>
            <a:r>
              <a:rPr lang="ru-RU" dirty="0" err="1" smtClean="0"/>
              <a:t>України</a:t>
            </a:r>
            <a:r>
              <a:rPr lang="ru-RU" dirty="0" smtClean="0"/>
              <a:t>   </a:t>
            </a:r>
          </a:p>
          <a:p>
            <a:pPr fontAlgn="base"/>
            <a:r>
              <a:rPr lang="ru-RU" dirty="0" smtClean="0"/>
              <a:t>2</a:t>
            </a:r>
            <a:r>
              <a:rPr lang="ru-RU" b="1" i="1" dirty="0" smtClean="0"/>
              <a:t>8.06.1996 р.</a:t>
            </a:r>
            <a:endParaRPr lang="ru-RU" dirty="0" smtClean="0"/>
          </a:p>
          <a:p>
            <a:pPr fontAlgn="base"/>
            <a:r>
              <a:rPr lang="ru-RU" dirty="0" smtClean="0"/>
              <a:t>2     </a:t>
            </a:r>
            <a:r>
              <a:rPr lang="ru-RU" dirty="0" err="1" smtClean="0"/>
              <a:t>Ухвалення</a:t>
            </a:r>
            <a:r>
              <a:rPr lang="ru-RU" dirty="0" smtClean="0"/>
              <a:t> Верховною Радою </a:t>
            </a:r>
            <a:r>
              <a:rPr lang="ru-RU" dirty="0" err="1" smtClean="0"/>
              <a:t>України</a:t>
            </a:r>
            <a:r>
              <a:rPr lang="ru-RU" dirty="0" smtClean="0"/>
              <a:t> Закону </a:t>
            </a:r>
            <a:r>
              <a:rPr lang="ru-RU" dirty="0" err="1" smtClean="0"/>
              <a:t>України</a:t>
            </a:r>
            <a:r>
              <a:rPr lang="ru-RU" dirty="0" smtClean="0"/>
              <a:t> «Про </a:t>
            </a:r>
            <a:r>
              <a:rPr lang="ru-RU" dirty="0" err="1" smtClean="0"/>
              <a:t>Збройні</a:t>
            </a:r>
            <a:r>
              <a:rPr lang="ru-RU" dirty="0" smtClean="0"/>
              <a:t> </a:t>
            </a:r>
            <a:r>
              <a:rPr lang="ru-RU" dirty="0" err="1" smtClean="0"/>
              <a:t>Сили</a:t>
            </a:r>
            <a:r>
              <a:rPr lang="ru-RU" dirty="0" smtClean="0"/>
              <a:t> </a:t>
            </a:r>
            <a:r>
              <a:rPr lang="ru-RU" dirty="0" err="1" smtClean="0"/>
              <a:t>України</a:t>
            </a:r>
            <a:r>
              <a:rPr lang="ru-RU" dirty="0" smtClean="0"/>
              <a:t>»                                                                                           </a:t>
            </a:r>
          </a:p>
          <a:p>
            <a:pPr fontAlgn="base"/>
            <a:r>
              <a:rPr lang="ru-RU" b="1" i="1" dirty="0" smtClean="0"/>
              <a:t>06.12.1991.р.</a:t>
            </a:r>
            <a:endParaRPr lang="ru-RU" dirty="0" smtClean="0"/>
          </a:p>
          <a:p>
            <a:pPr fontAlgn="base"/>
            <a:r>
              <a:rPr lang="ru-RU" b="1" i="1" dirty="0" smtClean="0"/>
              <a:t>3      </a:t>
            </a:r>
            <a:r>
              <a:rPr lang="ru-RU" dirty="0" err="1" smtClean="0"/>
              <a:t>Вступ</a:t>
            </a:r>
            <a:r>
              <a:rPr lang="ru-RU" dirty="0" smtClean="0"/>
              <a:t> </a:t>
            </a:r>
            <a:r>
              <a:rPr lang="ru-RU" dirty="0" err="1" smtClean="0"/>
              <a:t>України</a:t>
            </a:r>
            <a:r>
              <a:rPr lang="ru-RU" dirty="0" smtClean="0"/>
              <a:t> до Ради </a:t>
            </a:r>
            <a:r>
              <a:rPr lang="ru-RU" dirty="0" err="1" smtClean="0"/>
              <a:t>Європи</a:t>
            </a:r>
            <a:r>
              <a:rPr lang="ru-RU" dirty="0" smtClean="0"/>
              <a:t>                                                      </a:t>
            </a:r>
          </a:p>
          <a:p>
            <a:pPr fontAlgn="base"/>
            <a:r>
              <a:rPr lang="ru-RU" dirty="0" smtClean="0"/>
              <a:t> </a:t>
            </a:r>
            <a:r>
              <a:rPr lang="ru-RU" b="1" i="1" dirty="0" smtClean="0"/>
              <a:t>1995 р.</a:t>
            </a:r>
            <a:endParaRPr lang="ru-RU" dirty="0" smtClean="0"/>
          </a:p>
          <a:p>
            <a:pPr fontAlgn="base"/>
            <a:r>
              <a:rPr lang="ru-RU" b="1" i="1" dirty="0" smtClean="0"/>
              <a:t>4      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перший </a:t>
            </a:r>
            <a:r>
              <a:rPr lang="ru-RU" dirty="0" err="1" smtClean="0"/>
              <a:t>термін</a:t>
            </a:r>
            <a:r>
              <a:rPr lang="ru-RU" dirty="0" smtClean="0"/>
              <a:t>     </a:t>
            </a:r>
          </a:p>
          <a:p>
            <a:pPr fontAlgn="base"/>
            <a:r>
              <a:rPr lang="ru-RU" b="1" i="1" dirty="0" smtClean="0"/>
              <a:t>1994 р.</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20000"/>
          </a:bodyPr>
          <a:lstStyle/>
          <a:p>
            <a:pPr fontAlgn="base"/>
            <a:r>
              <a:rPr lang="ru-RU" dirty="0" smtClean="0"/>
              <a:t>1) </a:t>
            </a:r>
            <a:r>
              <a:rPr lang="ru-RU" dirty="0" err="1" smtClean="0"/>
              <a:t>Спроба</a:t>
            </a:r>
            <a:r>
              <a:rPr lang="ru-RU" dirty="0" smtClean="0"/>
              <a:t> </a:t>
            </a:r>
            <a:r>
              <a:rPr lang="ru-RU" dirty="0" err="1" smtClean="0"/>
              <a:t>антиконституційного</a:t>
            </a:r>
            <a:r>
              <a:rPr lang="ru-RU" dirty="0" smtClean="0"/>
              <a:t> перевороту в СРСР (ГКЧП)                               </a:t>
            </a:r>
          </a:p>
          <a:p>
            <a:pPr fontAlgn="base"/>
            <a:r>
              <a:rPr lang="ru-RU" b="1" i="1" dirty="0" smtClean="0"/>
              <a:t>(1991 р.)</a:t>
            </a:r>
            <a:endParaRPr lang="ru-RU" dirty="0" smtClean="0"/>
          </a:p>
          <a:p>
            <a:pPr fontAlgn="base"/>
            <a:r>
              <a:rPr lang="ru-RU" dirty="0" smtClean="0"/>
              <a:t>2) </a:t>
            </a:r>
            <a:r>
              <a:rPr lang="ru-RU" dirty="0" err="1" smtClean="0"/>
              <a:t>Затвердження</a:t>
            </a:r>
            <a:r>
              <a:rPr lang="ru-RU" dirty="0" smtClean="0"/>
              <a:t> Верховною Радою </a:t>
            </a:r>
            <a:r>
              <a:rPr lang="ru-RU" dirty="0" err="1" smtClean="0"/>
              <a:t>України</a:t>
            </a:r>
            <a:r>
              <a:rPr lang="ru-RU" dirty="0" smtClean="0"/>
              <a:t> Державного прапора </a:t>
            </a:r>
            <a:r>
              <a:rPr lang="ru-RU" dirty="0" err="1" smtClean="0"/>
              <a:t>України</a:t>
            </a:r>
            <a:r>
              <a:rPr lang="ru-RU" dirty="0" smtClean="0"/>
              <a:t>   </a:t>
            </a:r>
          </a:p>
          <a:p>
            <a:pPr fontAlgn="base"/>
            <a:r>
              <a:rPr lang="ru-RU" b="1" i="1" dirty="0" smtClean="0"/>
              <a:t>(1992 р.)</a:t>
            </a:r>
            <a:endParaRPr lang="ru-RU" dirty="0" smtClean="0"/>
          </a:p>
          <a:p>
            <a:pPr fontAlgn="base"/>
            <a:r>
              <a:rPr lang="ru-RU" dirty="0" smtClean="0"/>
              <a:t>3) </a:t>
            </a:r>
            <a:r>
              <a:rPr lang="ru-RU" dirty="0" err="1" smtClean="0"/>
              <a:t>Утворення</a:t>
            </a:r>
            <a:r>
              <a:rPr lang="ru-RU" dirty="0" smtClean="0"/>
              <a:t> </a:t>
            </a:r>
            <a:r>
              <a:rPr lang="ru-RU" dirty="0" err="1" smtClean="0"/>
              <a:t>Української</a:t>
            </a:r>
            <a:r>
              <a:rPr lang="ru-RU" dirty="0" smtClean="0"/>
              <a:t> </a:t>
            </a:r>
            <a:r>
              <a:rPr lang="ru-RU" dirty="0" err="1" smtClean="0"/>
              <a:t>Гельсінської</a:t>
            </a:r>
            <a:r>
              <a:rPr lang="ru-RU" dirty="0" smtClean="0"/>
              <a:t> </a:t>
            </a:r>
            <a:r>
              <a:rPr lang="ru-RU" dirty="0" err="1" smtClean="0"/>
              <a:t>спілки</a:t>
            </a:r>
            <a:r>
              <a:rPr lang="ru-RU" dirty="0" smtClean="0"/>
              <a:t> (УГС)                                          </a:t>
            </a:r>
            <a:r>
              <a:rPr lang="ru-RU" b="1" i="1" dirty="0" smtClean="0"/>
              <a:t>  </a:t>
            </a:r>
          </a:p>
          <a:p>
            <a:pPr fontAlgn="base"/>
            <a:r>
              <a:rPr lang="ru-RU" b="1" i="1" dirty="0" smtClean="0"/>
              <a:t>(1976 р.)</a:t>
            </a:r>
            <a:endParaRPr lang="ru-RU" dirty="0" smtClean="0"/>
          </a:p>
          <a:p>
            <a:pPr fontAlgn="base"/>
            <a:r>
              <a:rPr lang="ru-RU" dirty="0" smtClean="0"/>
              <a:t>4) </a:t>
            </a:r>
            <a:r>
              <a:rPr lang="ru-RU" dirty="0" err="1" smtClean="0"/>
              <a:t>Політ</a:t>
            </a:r>
            <a:r>
              <a:rPr lang="ru-RU" dirty="0" smtClean="0"/>
              <a:t> </a:t>
            </a:r>
            <a:r>
              <a:rPr lang="ru-RU" dirty="0" err="1" smtClean="0"/>
              <a:t>американського</a:t>
            </a:r>
            <a:r>
              <a:rPr lang="ru-RU" dirty="0" smtClean="0"/>
              <a:t> </a:t>
            </a:r>
            <a:r>
              <a:rPr lang="ru-RU" dirty="0" err="1" smtClean="0"/>
              <a:t>космічного</a:t>
            </a:r>
            <a:r>
              <a:rPr lang="ru-RU" dirty="0" smtClean="0"/>
              <a:t> корабля «</a:t>
            </a:r>
            <a:r>
              <a:rPr lang="ru-RU" dirty="0" err="1" smtClean="0"/>
              <a:t>Колумбія</a:t>
            </a:r>
            <a:r>
              <a:rPr lang="ru-RU" dirty="0" smtClean="0"/>
              <a:t>» </a:t>
            </a:r>
            <a:r>
              <a:rPr lang="ru-RU" dirty="0" err="1" smtClean="0"/>
              <a:t>з</a:t>
            </a:r>
            <a:r>
              <a:rPr lang="ru-RU" dirty="0" smtClean="0"/>
              <a:t> </a:t>
            </a:r>
            <a:r>
              <a:rPr lang="ru-RU" dirty="0" err="1" smtClean="0"/>
              <a:t>українцем</a:t>
            </a:r>
            <a:r>
              <a:rPr lang="ru-RU" dirty="0" smtClean="0"/>
              <a:t> </a:t>
            </a:r>
            <a:r>
              <a:rPr lang="ru-RU" dirty="0" err="1" smtClean="0"/>
              <a:t>Л.Каденюком</a:t>
            </a:r>
            <a:r>
              <a:rPr lang="ru-RU" dirty="0" smtClean="0"/>
              <a:t>                                                                                                       </a:t>
            </a:r>
          </a:p>
          <a:p>
            <a:pPr fontAlgn="base"/>
            <a:r>
              <a:rPr lang="ru-RU" b="1" i="1" dirty="0" smtClean="0"/>
              <a:t>(1997 р.)</a:t>
            </a:r>
            <a:endParaRPr lang="ru-RU" dirty="0" smtClean="0"/>
          </a:p>
          <a:p>
            <a:pPr fontAlgn="base"/>
            <a:r>
              <a:rPr lang="ru-RU" dirty="0" smtClean="0"/>
              <a:t>А )2, 1, 3, 4            Б) 3, 1, 2, 4           В) 3, 4, 1, 2          Г)3, 2, 1, 4</a:t>
            </a:r>
          </a:p>
          <a:p>
            <a:r>
              <a:rPr lang="ru-RU" b="1" dirty="0" smtClean="0"/>
              <a:t>Правильна </a:t>
            </a:r>
            <a:r>
              <a:rPr lang="ru-RU" b="1" dirty="0" err="1" smtClean="0"/>
              <a:t>відповідь</a:t>
            </a:r>
            <a:r>
              <a:rPr lang="ru-RU" b="1" dirty="0" smtClean="0"/>
              <a:t>: Б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196752"/>
            <a:ext cx="9144000" cy="5661248"/>
          </a:xfrm>
        </p:spPr>
        <p:txBody>
          <a:bodyPr>
            <a:normAutofit fontScale="92500" lnSpcReduction="20000"/>
          </a:bodyPr>
          <a:lstStyle/>
          <a:p>
            <a:pPr fontAlgn="base"/>
            <a:r>
              <a:rPr lang="ru-RU" dirty="0" smtClean="0"/>
              <a:t>1)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ХХ </a:t>
            </a:r>
            <a:r>
              <a:rPr lang="ru-RU" dirty="0" err="1" smtClean="0"/>
              <a:t>з’їзді</a:t>
            </a:r>
            <a:r>
              <a:rPr lang="ru-RU" dirty="0" smtClean="0"/>
              <a:t> КПРС  </a:t>
            </a:r>
          </a:p>
          <a:p>
            <a:pPr fontAlgn="base"/>
            <a:r>
              <a:rPr lang="ru-RU" b="1" i="1" dirty="0" smtClean="0"/>
              <a:t>(1956 р.)</a:t>
            </a:r>
            <a:endParaRPr lang="ru-RU" dirty="0" smtClean="0"/>
          </a:p>
          <a:p>
            <a:pPr fontAlgn="base"/>
            <a:r>
              <a:rPr lang="ru-RU" dirty="0" smtClean="0"/>
              <a:t>2)  Суд у </a:t>
            </a:r>
            <a:r>
              <a:rPr lang="ru-RU" dirty="0" err="1" smtClean="0"/>
              <a:t>Львові</a:t>
            </a:r>
            <a:r>
              <a:rPr lang="ru-RU" dirty="0" smtClean="0"/>
              <a:t> над членами </a:t>
            </a:r>
            <a:r>
              <a:rPr lang="ru-RU" dirty="0" err="1" smtClean="0"/>
              <a:t>Української</a:t>
            </a:r>
            <a:r>
              <a:rPr lang="ru-RU" dirty="0" smtClean="0"/>
              <a:t> </a:t>
            </a:r>
            <a:r>
              <a:rPr lang="ru-RU" dirty="0" err="1" smtClean="0"/>
              <a:t>робітничо-селянської</a:t>
            </a:r>
            <a:r>
              <a:rPr lang="ru-RU" dirty="0" smtClean="0"/>
              <a:t> </a:t>
            </a:r>
            <a:r>
              <a:rPr lang="ru-RU" dirty="0" err="1" smtClean="0"/>
              <a:t>спілки</a:t>
            </a:r>
            <a:r>
              <a:rPr lang="ru-RU" dirty="0" smtClean="0"/>
              <a:t>                </a:t>
            </a:r>
          </a:p>
          <a:p>
            <a:pPr fontAlgn="base"/>
            <a:r>
              <a:rPr lang="ru-RU" b="1" i="1" dirty="0" smtClean="0"/>
              <a:t>(1961 р.)</a:t>
            </a:r>
            <a:endParaRPr lang="ru-RU" dirty="0" smtClean="0"/>
          </a:p>
          <a:p>
            <a:pPr fontAlgn="base"/>
            <a:r>
              <a:rPr lang="ru-RU" dirty="0" smtClean="0"/>
              <a:t>3) </a:t>
            </a:r>
            <a:r>
              <a:rPr lang="ru-RU" dirty="0" err="1" smtClean="0"/>
              <a:t>Вихід</a:t>
            </a:r>
            <a:r>
              <a:rPr lang="ru-RU" dirty="0" smtClean="0"/>
              <a:t> перших шести </a:t>
            </a:r>
            <a:r>
              <a:rPr lang="ru-RU" dirty="0" err="1" smtClean="0"/>
              <a:t>випусків</a:t>
            </a:r>
            <a:r>
              <a:rPr lang="ru-RU" dirty="0" smtClean="0"/>
              <a:t> «</a:t>
            </a:r>
            <a:r>
              <a:rPr lang="ru-RU" dirty="0" err="1" smtClean="0"/>
              <a:t>самвидавського</a:t>
            </a:r>
            <a:r>
              <a:rPr lang="ru-RU" dirty="0" smtClean="0"/>
              <a:t>» журналу «</a:t>
            </a:r>
            <a:r>
              <a:rPr lang="ru-RU" dirty="0" err="1" smtClean="0"/>
              <a:t>Український</a:t>
            </a:r>
            <a:r>
              <a:rPr lang="ru-RU" dirty="0" smtClean="0"/>
              <a:t> </a:t>
            </a:r>
            <a:r>
              <a:rPr lang="ru-RU" dirty="0" err="1" smtClean="0"/>
              <a:t>вісник</a:t>
            </a:r>
            <a:r>
              <a:rPr lang="ru-RU" dirty="0" smtClean="0"/>
              <a:t>»                                                                                                                 </a:t>
            </a:r>
          </a:p>
          <a:p>
            <a:pPr fontAlgn="base"/>
            <a:r>
              <a:rPr lang="ru-RU" b="1" i="1" dirty="0" smtClean="0"/>
              <a:t>(1970 — 1972 </a:t>
            </a:r>
            <a:r>
              <a:rPr lang="ru-RU" b="1" i="1" dirty="0" err="1" smtClean="0"/>
              <a:t>рр</a:t>
            </a:r>
            <a:r>
              <a:rPr lang="ru-RU" b="1" i="1" dirty="0" smtClean="0"/>
              <a:t>.)</a:t>
            </a:r>
            <a:endParaRPr lang="ru-RU" dirty="0" smtClean="0"/>
          </a:p>
          <a:p>
            <a:pPr fontAlgn="base"/>
            <a:r>
              <a:rPr lang="ru-RU" dirty="0" smtClean="0"/>
              <a:t>4)  </a:t>
            </a:r>
            <a:r>
              <a:rPr lang="ru-RU" dirty="0" err="1" smtClean="0"/>
              <a:t>Обрання</a:t>
            </a:r>
            <a:r>
              <a:rPr lang="ru-RU" dirty="0" smtClean="0"/>
              <a:t> О. </a:t>
            </a:r>
            <a:r>
              <a:rPr lang="ru-RU" dirty="0" err="1" smtClean="0"/>
              <a:t>Кириченка</a:t>
            </a:r>
            <a:r>
              <a:rPr lang="ru-RU" dirty="0" smtClean="0"/>
              <a:t> першим секретарем ЦК </a:t>
            </a:r>
            <a:r>
              <a:rPr lang="ru-RU" dirty="0" err="1" smtClean="0"/>
              <a:t>Компартії</a:t>
            </a:r>
            <a:r>
              <a:rPr lang="ru-RU" dirty="0" smtClean="0"/>
              <a:t> </a:t>
            </a:r>
            <a:r>
              <a:rPr lang="ru-RU" dirty="0" err="1" smtClean="0"/>
              <a:t>України</a:t>
            </a:r>
            <a:r>
              <a:rPr lang="ru-RU" dirty="0" smtClean="0"/>
              <a:t>                </a:t>
            </a:r>
            <a:r>
              <a:rPr lang="ru-RU" b="1" i="1" dirty="0" smtClean="0"/>
              <a:t> </a:t>
            </a:r>
          </a:p>
          <a:p>
            <a:pPr fontAlgn="base"/>
            <a:r>
              <a:rPr lang="ru-RU" b="1" i="1" dirty="0" smtClean="0"/>
              <a:t>1953 р.)</a:t>
            </a:r>
            <a:endParaRPr lang="ru-RU" dirty="0" smtClean="0"/>
          </a:p>
          <a:p>
            <a:pPr fontAlgn="base"/>
            <a:r>
              <a:rPr lang="ru-RU" dirty="0" smtClean="0"/>
              <a:t>А 2, 4, 1, 3            Б 2, 1, 4, 3            </a:t>
            </a:r>
            <a:r>
              <a:rPr lang="ru-RU" b="1" dirty="0" smtClean="0"/>
              <a:t>В 4, 1, 2, 3</a:t>
            </a:r>
            <a:r>
              <a:rPr lang="ru-RU" dirty="0" smtClean="0"/>
              <a:t>              Г 4, 3, 1, 2</a:t>
            </a:r>
          </a:p>
          <a:p>
            <a:pPr fontAlgn="base"/>
            <a:r>
              <a:rPr lang="ru-RU" dirty="0" smtClean="0">
                <a:solidFill>
                  <a:srgbClr val="C00000"/>
                </a:solidFill>
              </a:rPr>
              <a:t> </a:t>
            </a:r>
            <a:r>
              <a:rPr lang="ru-RU" b="1" dirty="0" smtClean="0">
                <a:solidFill>
                  <a:srgbClr val="C00000"/>
                </a:solidFill>
              </a:rPr>
              <a:t>Правильна </a:t>
            </a:r>
            <a:r>
              <a:rPr lang="ru-RU" b="1" dirty="0" err="1" smtClean="0">
                <a:solidFill>
                  <a:srgbClr val="C00000"/>
                </a:solidFill>
              </a:rPr>
              <a:t>відповідь</a:t>
            </a:r>
            <a:r>
              <a:rPr lang="ru-RU" b="1" dirty="0" smtClean="0">
                <a:solidFill>
                  <a:srgbClr val="C00000"/>
                </a:solidFill>
              </a:rPr>
              <a:t>:        В</a:t>
            </a:r>
            <a:endParaRPr lang="ru-RU" dirty="0" smtClean="0">
              <a:solidFill>
                <a:srgbClr val="C00000"/>
              </a:solidFill>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Що</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радянської</a:t>
            </a:r>
            <a:r>
              <a:rPr lang="ru-RU" b="1" dirty="0" smtClean="0">
                <a:solidFill>
                  <a:srgbClr val="C00000"/>
                </a:solidFill>
              </a:rPr>
              <a:t> </a:t>
            </a:r>
            <a:r>
              <a:rPr lang="ru-RU" b="1" dirty="0" err="1" smtClean="0">
                <a:solidFill>
                  <a:srgbClr val="C00000"/>
                </a:solidFill>
              </a:rPr>
              <a:t>дійсності</a:t>
            </a:r>
            <a:r>
              <a:rPr lang="ru-RU" b="1" dirty="0" smtClean="0">
                <a:solidFill>
                  <a:srgbClr val="C00000"/>
                </a:solidFill>
              </a:rPr>
              <a:t> 1960-х </a:t>
            </a:r>
            <a:r>
              <a:rPr lang="ru-RU" b="1" dirty="0" err="1" smtClean="0">
                <a:solidFill>
                  <a:srgbClr val="C00000"/>
                </a:solidFill>
              </a:rPr>
              <a:t>рр</a:t>
            </a:r>
            <a:r>
              <a:rPr lang="ru-RU" b="1" dirty="0" smtClean="0">
                <a:solidFill>
                  <a:srgbClr val="C00000"/>
                </a:solidFill>
              </a:rPr>
              <a:t>. </a:t>
            </a:r>
            <a:r>
              <a:rPr lang="ru-RU" b="1" dirty="0" err="1" smtClean="0">
                <a:solidFill>
                  <a:srgbClr val="C00000"/>
                </a:solidFill>
              </a:rPr>
              <a:t>відображає</a:t>
            </a:r>
            <a:r>
              <a:rPr lang="ru-RU" b="1" dirty="0" smtClean="0">
                <a:solidFill>
                  <a:srgbClr val="C00000"/>
                </a:solidFill>
              </a:rPr>
              <a:t> карикатура?</a:t>
            </a:r>
            <a:endParaRPr lang="ru-RU" b="1"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4" name="Picture 4"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2411760" y="980728"/>
            <a:ext cx="4896544" cy="54006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10000"/>
          </a:bodyPr>
          <a:lstStyle/>
          <a:p>
            <a:pPr fontAlgn="base"/>
            <a:r>
              <a:rPr lang="ru-RU" dirty="0" smtClean="0"/>
              <a:t>1)  </a:t>
            </a:r>
            <a:r>
              <a:rPr lang="ru-RU" dirty="0" err="1" smtClean="0"/>
              <a:t>Ухвалення</a:t>
            </a:r>
            <a:r>
              <a:rPr lang="ru-RU" dirty="0" smtClean="0"/>
              <a:t> Верховною Радою УРСР </a:t>
            </a:r>
            <a:r>
              <a:rPr lang="ru-RU" dirty="0" err="1" smtClean="0"/>
              <a:t>Декларації</a:t>
            </a:r>
            <a:r>
              <a:rPr lang="ru-RU" dirty="0" smtClean="0"/>
              <a:t> про </a:t>
            </a:r>
            <a:r>
              <a:rPr lang="ru-RU" dirty="0" err="1" smtClean="0"/>
              <a:t>державний</a:t>
            </a:r>
            <a:r>
              <a:rPr lang="ru-RU" dirty="0" smtClean="0"/>
              <a:t> </a:t>
            </a:r>
            <a:r>
              <a:rPr lang="ru-RU" dirty="0" err="1" smtClean="0"/>
              <a:t>суверенітет</a:t>
            </a:r>
            <a:r>
              <a:rPr lang="ru-RU" dirty="0" smtClean="0"/>
              <a:t>   </a:t>
            </a:r>
            <a:r>
              <a:rPr lang="ru-RU" dirty="0" err="1" smtClean="0"/>
              <a:t>України</a:t>
            </a:r>
            <a:r>
              <a:rPr lang="ru-RU" dirty="0" smtClean="0"/>
              <a:t> .                                                            </a:t>
            </a:r>
          </a:p>
          <a:p>
            <a:pPr fontAlgn="base"/>
            <a:r>
              <a:rPr lang="ru-RU" dirty="0" smtClean="0"/>
              <a:t> </a:t>
            </a:r>
            <a:r>
              <a:rPr lang="ru-RU" b="1" i="1" dirty="0" smtClean="0"/>
              <a:t>(1990 р.)</a:t>
            </a:r>
            <a:endParaRPr lang="ru-RU" dirty="0" smtClean="0"/>
          </a:p>
          <a:p>
            <a:pPr fontAlgn="base"/>
            <a:r>
              <a:rPr lang="ru-RU" dirty="0" smtClean="0"/>
              <a:t>2)  </a:t>
            </a:r>
            <a:r>
              <a:rPr lang="ru-RU" dirty="0" err="1" smtClean="0"/>
              <a:t>Запровадження</a:t>
            </a:r>
            <a:r>
              <a:rPr lang="ru-RU" dirty="0" smtClean="0"/>
              <a:t> в </a:t>
            </a:r>
            <a:r>
              <a:rPr lang="ru-RU" dirty="0" err="1" smtClean="0"/>
              <a:t>Україні</a:t>
            </a:r>
            <a:r>
              <a:rPr lang="ru-RU" dirty="0" smtClean="0"/>
              <a:t> </a:t>
            </a:r>
            <a:r>
              <a:rPr lang="ru-RU" dirty="0" err="1" smtClean="0"/>
              <a:t>національної</a:t>
            </a:r>
            <a:r>
              <a:rPr lang="ru-RU" dirty="0" smtClean="0"/>
              <a:t> </a:t>
            </a:r>
            <a:r>
              <a:rPr lang="ru-RU" dirty="0" err="1" smtClean="0"/>
              <a:t>валюти</a:t>
            </a:r>
            <a:r>
              <a:rPr lang="ru-RU" dirty="0" smtClean="0"/>
              <a:t> – </a:t>
            </a:r>
            <a:r>
              <a:rPr lang="ru-RU" dirty="0" err="1" smtClean="0"/>
              <a:t>гривні</a:t>
            </a:r>
            <a:r>
              <a:rPr lang="ru-RU" dirty="0" smtClean="0"/>
              <a:t>                                </a:t>
            </a:r>
            <a:r>
              <a:rPr lang="ru-RU" b="1" i="1" dirty="0" smtClean="0"/>
              <a:t> </a:t>
            </a:r>
          </a:p>
          <a:p>
            <a:pPr fontAlgn="base"/>
            <a:r>
              <a:rPr lang="ru-RU" b="1" i="1" dirty="0" smtClean="0"/>
              <a:t>(1996 р.)</a:t>
            </a:r>
            <a:endParaRPr lang="ru-RU" dirty="0" smtClean="0"/>
          </a:p>
          <a:p>
            <a:pPr fontAlgn="base"/>
            <a:r>
              <a:rPr lang="ru-RU" dirty="0" smtClean="0"/>
              <a:t>3 ) </a:t>
            </a:r>
            <a:r>
              <a:rPr lang="ru-RU" dirty="0" err="1" smtClean="0"/>
              <a:t>Проведення</a:t>
            </a:r>
            <a:r>
              <a:rPr lang="ru-RU" dirty="0" smtClean="0"/>
              <a:t> </a:t>
            </a:r>
            <a:r>
              <a:rPr lang="ru-RU" dirty="0" err="1" smtClean="0"/>
              <a:t>Першого</a:t>
            </a:r>
            <a:r>
              <a:rPr lang="ru-RU" dirty="0" smtClean="0"/>
              <a:t> </a:t>
            </a:r>
            <a:r>
              <a:rPr lang="ru-RU" dirty="0" err="1" smtClean="0"/>
              <a:t>Всеукраїнського</a:t>
            </a:r>
            <a:r>
              <a:rPr lang="ru-RU" dirty="0" smtClean="0"/>
              <a:t> референдуму та </a:t>
            </a:r>
            <a:r>
              <a:rPr lang="ru-RU" dirty="0" err="1" smtClean="0"/>
              <a:t>виборів</a:t>
            </a:r>
            <a:r>
              <a:rPr lang="ru-RU" dirty="0" smtClean="0"/>
              <a:t> Президента  </a:t>
            </a:r>
            <a:r>
              <a:rPr lang="ru-RU" dirty="0" err="1" smtClean="0"/>
              <a:t>України</a:t>
            </a:r>
            <a:r>
              <a:rPr lang="ru-RU" dirty="0" smtClean="0"/>
              <a:t>                                                                                   </a:t>
            </a:r>
          </a:p>
          <a:p>
            <a:pPr fontAlgn="base"/>
            <a:r>
              <a:rPr lang="ru-RU" dirty="0" smtClean="0"/>
              <a:t> </a:t>
            </a:r>
            <a:r>
              <a:rPr lang="ru-RU" b="1" i="1" dirty="0" smtClean="0"/>
              <a:t>(1991 р.)</a:t>
            </a:r>
            <a:r>
              <a:rPr lang="ru-RU" dirty="0" smtClean="0"/>
              <a:t/>
            </a:r>
            <a:br>
              <a:rPr lang="ru-RU" dirty="0" smtClean="0"/>
            </a:br>
            <a:r>
              <a:rPr lang="ru-RU" dirty="0" smtClean="0"/>
              <a:t>4)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a:t>
            </a:r>
            <a:r>
              <a:rPr lang="ru-RU" dirty="0" err="1" smtClean="0"/>
              <a:t>другий</a:t>
            </a:r>
            <a:r>
              <a:rPr lang="ru-RU" dirty="0" smtClean="0"/>
              <a:t> </a:t>
            </a:r>
            <a:r>
              <a:rPr lang="ru-RU" dirty="0" err="1" smtClean="0"/>
              <a:t>термін</a:t>
            </a:r>
            <a:r>
              <a:rPr lang="ru-RU" dirty="0" smtClean="0"/>
              <a:t>                 </a:t>
            </a:r>
          </a:p>
          <a:p>
            <a:pPr fontAlgn="base"/>
            <a:r>
              <a:rPr lang="ru-RU" b="1" i="1" dirty="0" smtClean="0"/>
              <a:t>(1999 р.)</a:t>
            </a:r>
            <a:endParaRPr lang="ru-RU" dirty="0" smtClean="0"/>
          </a:p>
          <a:p>
            <a:pPr fontAlgn="base"/>
            <a:r>
              <a:rPr lang="ru-RU" dirty="0" smtClean="0"/>
              <a:t>А 1, 3, 2, 4       </a:t>
            </a:r>
            <a:r>
              <a:rPr lang="ru-RU" b="1" dirty="0" smtClean="0"/>
              <a:t>           </a:t>
            </a:r>
            <a:r>
              <a:rPr lang="ru-RU" dirty="0" smtClean="0"/>
              <a:t>Б 1, 3, 4, 2                В 3, 4, 1, 2               Г 3, 1, 4, 2</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908720"/>
            <a:ext cx="9144000" cy="5949280"/>
          </a:xfrm>
        </p:spPr>
        <p:txBody>
          <a:bodyPr>
            <a:normAutofit fontScale="92500" lnSpcReduction="10000"/>
          </a:bodyPr>
          <a:lstStyle/>
          <a:p>
            <a:pPr fontAlgn="base"/>
            <a:r>
              <a:rPr lang="ru-RU" dirty="0" smtClean="0"/>
              <a:t>1) </a:t>
            </a:r>
            <a:r>
              <a:rPr lang="ru-RU" dirty="0" err="1" smtClean="0"/>
              <a:t>Обрання</a:t>
            </a:r>
            <a:r>
              <a:rPr lang="ru-RU" dirty="0" smtClean="0"/>
              <a:t> </a:t>
            </a:r>
            <a:r>
              <a:rPr lang="ru-RU" dirty="0" err="1" smtClean="0"/>
              <a:t>Віктора</a:t>
            </a:r>
            <a:r>
              <a:rPr lang="ru-RU" dirty="0" smtClean="0"/>
              <a:t> Януковича Президентом </a:t>
            </a:r>
            <a:r>
              <a:rPr lang="ru-RU" dirty="0" err="1" smtClean="0"/>
              <a:t>України</a:t>
            </a:r>
            <a:r>
              <a:rPr lang="ru-RU" dirty="0" smtClean="0"/>
              <a:t>                                        </a:t>
            </a:r>
          </a:p>
          <a:p>
            <a:pPr fontAlgn="base"/>
            <a:r>
              <a:rPr lang="ru-RU" b="1" i="1" dirty="0" smtClean="0"/>
              <a:t>(2010 р.)</a:t>
            </a:r>
            <a:endParaRPr lang="ru-RU" dirty="0" smtClean="0"/>
          </a:p>
          <a:p>
            <a:pPr fontAlgn="base"/>
            <a:r>
              <a:rPr lang="ru-RU" dirty="0" smtClean="0"/>
              <a:t>2)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a:t>
            </a:r>
            <a:r>
              <a:rPr lang="ru-RU" dirty="0" err="1" smtClean="0"/>
              <a:t>другий</a:t>
            </a:r>
            <a:r>
              <a:rPr lang="ru-RU" dirty="0" smtClean="0"/>
              <a:t> </a:t>
            </a:r>
            <a:r>
              <a:rPr lang="ru-RU" dirty="0" err="1" smtClean="0"/>
              <a:t>термін</a:t>
            </a:r>
            <a:r>
              <a:rPr lang="ru-RU" dirty="0" smtClean="0"/>
              <a:t>             </a:t>
            </a:r>
            <a:r>
              <a:rPr lang="ru-RU" b="1" i="1" dirty="0" smtClean="0"/>
              <a:t>  </a:t>
            </a:r>
          </a:p>
          <a:p>
            <a:pPr fontAlgn="base"/>
            <a:r>
              <a:rPr lang="ru-RU" b="1" i="1" dirty="0" smtClean="0"/>
              <a:t>(1994 р.)</a:t>
            </a:r>
            <a:endParaRPr lang="ru-RU" dirty="0" smtClean="0"/>
          </a:p>
          <a:p>
            <a:pPr fontAlgn="base"/>
            <a:r>
              <a:rPr lang="ru-RU" dirty="0" smtClean="0"/>
              <a:t>3) </a:t>
            </a:r>
            <a:r>
              <a:rPr lang="ru-RU" dirty="0" err="1" smtClean="0"/>
              <a:t>Ухвалення</a:t>
            </a:r>
            <a:r>
              <a:rPr lang="ru-RU" dirty="0" smtClean="0"/>
              <a:t> Верховною Радою Закону </a:t>
            </a:r>
            <a:r>
              <a:rPr lang="ru-RU" dirty="0" err="1" smtClean="0"/>
              <a:t>України</a:t>
            </a:r>
            <a:r>
              <a:rPr lang="ru-RU" dirty="0" smtClean="0"/>
              <a:t> «Про Голодомор 1932–1933 </a:t>
            </a:r>
            <a:r>
              <a:rPr lang="ru-RU" dirty="0" err="1" smtClean="0"/>
              <a:t>рр</a:t>
            </a:r>
            <a:r>
              <a:rPr lang="ru-RU" dirty="0" smtClean="0"/>
              <a:t>. в </a:t>
            </a:r>
            <a:r>
              <a:rPr lang="ru-RU" dirty="0" err="1" smtClean="0"/>
              <a:t>Україні</a:t>
            </a:r>
            <a:r>
              <a:rPr lang="ru-RU" dirty="0" smtClean="0"/>
              <a:t>»                                                                                                            </a:t>
            </a:r>
          </a:p>
          <a:p>
            <a:pPr fontAlgn="base"/>
            <a:r>
              <a:rPr lang="ru-RU" b="1" i="1" dirty="0" smtClean="0"/>
              <a:t>(2006 р.)</a:t>
            </a:r>
            <a:endParaRPr lang="ru-RU" dirty="0" smtClean="0"/>
          </a:p>
          <a:p>
            <a:pPr fontAlgn="base"/>
            <a:r>
              <a:rPr lang="ru-RU" dirty="0" smtClean="0"/>
              <a:t>4)  </a:t>
            </a:r>
            <a:r>
              <a:rPr lang="ru-RU" dirty="0" err="1" smtClean="0"/>
              <a:t>Запровадження</a:t>
            </a:r>
            <a:r>
              <a:rPr lang="ru-RU" dirty="0" smtClean="0"/>
              <a:t> </a:t>
            </a:r>
            <a:r>
              <a:rPr lang="ru-RU" dirty="0" err="1" smtClean="0"/>
              <a:t>національної</a:t>
            </a:r>
            <a:r>
              <a:rPr lang="ru-RU" dirty="0" smtClean="0"/>
              <a:t> </a:t>
            </a:r>
            <a:r>
              <a:rPr lang="ru-RU" dirty="0" err="1" smtClean="0"/>
              <a:t>валюти</a:t>
            </a:r>
            <a:r>
              <a:rPr lang="ru-RU" dirty="0" smtClean="0"/>
              <a:t> – </a:t>
            </a:r>
            <a:r>
              <a:rPr lang="ru-RU" dirty="0" err="1" smtClean="0"/>
              <a:t>гривні</a:t>
            </a:r>
            <a:r>
              <a:rPr lang="ru-RU" dirty="0" smtClean="0"/>
              <a:t>                                               </a:t>
            </a:r>
            <a:r>
              <a:rPr lang="ru-RU" b="1" i="1" dirty="0" smtClean="0"/>
              <a:t> </a:t>
            </a:r>
          </a:p>
          <a:p>
            <a:pPr fontAlgn="base"/>
            <a:r>
              <a:rPr lang="ru-RU" b="1" i="1" dirty="0" smtClean="0"/>
              <a:t>(1996 р.)</a:t>
            </a:r>
            <a:endParaRPr lang="ru-RU" dirty="0" smtClean="0"/>
          </a:p>
          <a:p>
            <a:pPr fontAlgn="base"/>
            <a:r>
              <a:rPr lang="ru-RU" dirty="0" smtClean="0"/>
              <a:t>А 2, 4, 3, 1 </a:t>
            </a:r>
            <a:r>
              <a:rPr lang="ru-RU" b="1" dirty="0" smtClean="0"/>
              <a:t>        </a:t>
            </a:r>
            <a:r>
              <a:rPr lang="ru-RU" dirty="0" smtClean="0"/>
              <a:t>Б 3, 4, 2, 1         В 3, 4, 1, 2         Г 4, 2, 3, 1</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10000"/>
          </a:bodyPr>
          <a:lstStyle/>
          <a:p>
            <a:pPr fontAlgn="base"/>
            <a:r>
              <a:rPr lang="ru-RU" dirty="0" smtClean="0"/>
              <a:t>1) </a:t>
            </a:r>
            <a:r>
              <a:rPr lang="ru-RU" dirty="0" err="1" smtClean="0"/>
              <a:t>Випуск</a:t>
            </a:r>
            <a:r>
              <a:rPr lang="ru-RU" dirty="0" smtClean="0"/>
              <a:t> «</a:t>
            </a:r>
            <a:r>
              <a:rPr lang="ru-RU" dirty="0" err="1" smtClean="0"/>
              <a:t>Запорожця</a:t>
            </a:r>
            <a:r>
              <a:rPr lang="ru-RU" dirty="0" smtClean="0"/>
              <a:t>» — </a:t>
            </a:r>
            <a:r>
              <a:rPr lang="ru-RU" dirty="0" err="1" smtClean="0"/>
              <a:t>першого</a:t>
            </a:r>
            <a:r>
              <a:rPr lang="ru-RU" dirty="0" smtClean="0"/>
              <a:t> в </a:t>
            </a:r>
            <a:r>
              <a:rPr lang="ru-RU" dirty="0" err="1" smtClean="0"/>
              <a:t>Україні</a:t>
            </a:r>
            <a:r>
              <a:rPr lang="ru-RU" dirty="0" smtClean="0"/>
              <a:t> легкового </a:t>
            </a:r>
            <a:r>
              <a:rPr lang="ru-RU" dirty="0" err="1" smtClean="0"/>
              <a:t>автомобіля</a:t>
            </a:r>
            <a:r>
              <a:rPr lang="ru-RU" dirty="0" smtClean="0"/>
              <a:t>                    </a:t>
            </a:r>
          </a:p>
          <a:p>
            <a:pPr fontAlgn="base"/>
            <a:r>
              <a:rPr lang="ru-RU" b="1" i="1" dirty="0" smtClean="0"/>
              <a:t>(1960 р.)</a:t>
            </a:r>
            <a:endParaRPr lang="ru-RU" dirty="0" smtClean="0"/>
          </a:p>
          <a:p>
            <a:pPr fontAlgn="base"/>
            <a:r>
              <a:rPr lang="ru-RU" dirty="0" smtClean="0"/>
              <a:t>2)  </a:t>
            </a:r>
            <a:r>
              <a:rPr lang="ru-RU" dirty="0" err="1" smtClean="0"/>
              <a:t>Космічний</a:t>
            </a:r>
            <a:r>
              <a:rPr lang="ru-RU" dirty="0" smtClean="0"/>
              <a:t> </a:t>
            </a:r>
            <a:r>
              <a:rPr lang="ru-RU" dirty="0" err="1" smtClean="0"/>
              <a:t>політ</a:t>
            </a:r>
            <a:r>
              <a:rPr lang="ru-RU" dirty="0" smtClean="0"/>
              <a:t> за </a:t>
            </a:r>
            <a:r>
              <a:rPr lang="ru-RU" dirty="0" err="1" smtClean="0"/>
              <a:t>участю</a:t>
            </a:r>
            <a:r>
              <a:rPr lang="ru-RU" dirty="0" smtClean="0"/>
              <a:t> </a:t>
            </a:r>
            <a:r>
              <a:rPr lang="ru-RU" dirty="0" err="1" smtClean="0"/>
              <a:t>першого</a:t>
            </a:r>
            <a:r>
              <a:rPr lang="ru-RU" dirty="0" smtClean="0"/>
              <a:t> </a:t>
            </a:r>
            <a:r>
              <a:rPr lang="ru-RU" dirty="0" err="1" smtClean="0"/>
              <a:t>українського</a:t>
            </a:r>
            <a:r>
              <a:rPr lang="ru-RU" dirty="0" smtClean="0"/>
              <a:t> космонавта  П. Поповича </a:t>
            </a:r>
          </a:p>
          <a:p>
            <a:pPr fontAlgn="base"/>
            <a:r>
              <a:rPr lang="ru-RU" b="1" i="1" dirty="0" smtClean="0"/>
              <a:t>(1962 р.)</a:t>
            </a:r>
            <a:endParaRPr lang="ru-RU" dirty="0" smtClean="0"/>
          </a:p>
          <a:p>
            <a:pPr fontAlgn="base"/>
            <a:r>
              <a:rPr lang="ru-RU" dirty="0" smtClean="0"/>
              <a:t>3) </a:t>
            </a:r>
            <a:r>
              <a:rPr lang="ru-RU" dirty="0" err="1" smtClean="0"/>
              <a:t>Вихід</a:t>
            </a:r>
            <a:r>
              <a:rPr lang="ru-RU" dirty="0" smtClean="0"/>
              <a:t> </a:t>
            </a:r>
            <a:r>
              <a:rPr lang="ru-RU" dirty="0" err="1" smtClean="0"/>
              <a:t>друком</a:t>
            </a:r>
            <a:r>
              <a:rPr lang="ru-RU" dirty="0" smtClean="0"/>
              <a:t> книжки І. </a:t>
            </a:r>
            <a:r>
              <a:rPr lang="ru-RU" dirty="0" err="1" smtClean="0"/>
              <a:t>Дзюби</a:t>
            </a:r>
            <a:r>
              <a:rPr lang="ru-RU" dirty="0" smtClean="0"/>
              <a:t> «</a:t>
            </a:r>
            <a:r>
              <a:rPr lang="ru-RU" dirty="0" err="1" smtClean="0"/>
              <a:t>Інтернаціоналізм</a:t>
            </a:r>
            <a:r>
              <a:rPr lang="ru-RU" dirty="0" smtClean="0"/>
              <a:t> </a:t>
            </a:r>
            <a:r>
              <a:rPr lang="ru-RU" dirty="0" err="1" smtClean="0"/>
              <a:t>чи</a:t>
            </a:r>
            <a:r>
              <a:rPr lang="ru-RU" dirty="0" smtClean="0"/>
              <a:t> </a:t>
            </a:r>
            <a:r>
              <a:rPr lang="ru-RU" dirty="0" err="1" smtClean="0"/>
              <a:t>русифікація</a:t>
            </a:r>
            <a:r>
              <a:rPr lang="ru-RU" dirty="0" smtClean="0"/>
              <a:t>?»          </a:t>
            </a:r>
          </a:p>
          <a:p>
            <a:pPr fontAlgn="base"/>
            <a:r>
              <a:rPr lang="ru-RU" b="1" i="1" dirty="0" smtClean="0"/>
              <a:t>(1965 р.)</a:t>
            </a:r>
            <a:endParaRPr lang="ru-RU" dirty="0" smtClean="0"/>
          </a:p>
          <a:p>
            <a:pPr fontAlgn="base"/>
            <a:r>
              <a:rPr lang="ru-RU" dirty="0" smtClean="0"/>
              <a:t>4)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a:t>
            </a:r>
            <a:r>
              <a:rPr lang="en-US" dirty="0" smtClean="0"/>
              <a:t>XX </a:t>
            </a:r>
            <a:r>
              <a:rPr lang="ru-RU" dirty="0" err="1" smtClean="0"/>
              <a:t>з’їзді</a:t>
            </a:r>
            <a:r>
              <a:rPr lang="ru-RU" dirty="0" smtClean="0"/>
              <a:t> КПРС</a:t>
            </a:r>
          </a:p>
          <a:p>
            <a:pPr fontAlgn="base"/>
            <a:r>
              <a:rPr lang="ru-RU" dirty="0" smtClean="0"/>
              <a:t> </a:t>
            </a:r>
            <a:r>
              <a:rPr lang="ru-RU" b="1" i="1" dirty="0" smtClean="0"/>
              <a:t>(1956 р.)</a:t>
            </a:r>
            <a:endParaRPr lang="ru-RU" dirty="0" smtClean="0"/>
          </a:p>
          <a:p>
            <a:pPr fontAlgn="base"/>
            <a:r>
              <a:rPr lang="ru-RU" dirty="0" smtClean="0"/>
              <a:t> А 2, 4, 1, З       Б 3. 4. 2. 1              В  4   3   1   2          Г  4  1  2   3</a:t>
            </a:r>
          </a:p>
          <a:p>
            <a:r>
              <a:rPr lang="ru-RU" b="1" dirty="0" smtClean="0"/>
              <a:t>Правильна </a:t>
            </a:r>
            <a:r>
              <a:rPr lang="ru-RU" b="1" dirty="0" err="1" smtClean="0"/>
              <a:t>відповідь</a:t>
            </a:r>
            <a:r>
              <a:rPr lang="ru-RU" b="1" dirty="0" smtClean="0"/>
              <a:t>:  Г</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каденцій</a:t>
            </a:r>
            <a:r>
              <a:rPr lang="ru-RU" b="1" dirty="0" smtClean="0">
                <a:solidFill>
                  <a:srgbClr val="C00000"/>
                </a:solidFill>
              </a:rPr>
              <a:t> </a:t>
            </a:r>
            <a:r>
              <a:rPr lang="ru-RU" b="1" dirty="0" err="1" smtClean="0">
                <a:solidFill>
                  <a:srgbClr val="C00000"/>
                </a:solidFill>
              </a:rPr>
              <a:t>президентів</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4937760"/>
          </a:xfrm>
        </p:spPr>
        <p:txBody>
          <a:bodyPr/>
          <a:lstStyle/>
          <a:p>
            <a:pPr fontAlgn="base"/>
            <a:r>
              <a:rPr lang="ru-RU" dirty="0" smtClean="0"/>
              <a:t>1) </a:t>
            </a:r>
            <a:r>
              <a:rPr lang="ru-RU" dirty="0" err="1" smtClean="0"/>
              <a:t>Віктор</a:t>
            </a:r>
            <a:r>
              <a:rPr lang="ru-RU" dirty="0" smtClean="0"/>
              <a:t> Янукович   2) </a:t>
            </a:r>
            <a:r>
              <a:rPr lang="ru-RU" dirty="0" err="1" smtClean="0"/>
              <a:t>Леонід</a:t>
            </a:r>
            <a:r>
              <a:rPr lang="ru-RU" dirty="0" smtClean="0"/>
              <a:t> Кравчук 3) </a:t>
            </a:r>
            <a:r>
              <a:rPr lang="ru-RU" dirty="0" err="1" smtClean="0"/>
              <a:t>Леонід</a:t>
            </a:r>
            <a:r>
              <a:rPr lang="ru-RU" dirty="0" smtClean="0"/>
              <a:t> Кучма             </a:t>
            </a:r>
          </a:p>
          <a:p>
            <a:pPr fontAlgn="base"/>
            <a:r>
              <a:rPr lang="ru-RU" dirty="0" smtClean="0"/>
              <a:t>4) </a:t>
            </a:r>
            <a:r>
              <a:rPr lang="ru-RU" dirty="0" err="1" smtClean="0"/>
              <a:t>Віктор</a:t>
            </a:r>
            <a:r>
              <a:rPr lang="ru-RU" dirty="0" smtClean="0"/>
              <a:t> Ющенко</a:t>
            </a:r>
          </a:p>
          <a:p>
            <a:pPr fontAlgn="base"/>
            <a:r>
              <a:rPr lang="ru-RU" dirty="0" smtClean="0"/>
              <a:t>А 2, 4, 3, 1              Б 2, 3, 4, 1 </a:t>
            </a:r>
            <a:r>
              <a:rPr lang="ru-RU" b="1" dirty="0" smtClean="0"/>
              <a:t>               </a:t>
            </a:r>
            <a:r>
              <a:rPr lang="ru-RU" dirty="0" smtClean="0"/>
              <a:t>В 3, 4, 2, 1                        </a:t>
            </a:r>
          </a:p>
          <a:p>
            <a:pPr fontAlgn="base"/>
            <a:r>
              <a:rPr lang="ru-RU" dirty="0" smtClean="0"/>
              <a:t> Г 4, 3, 2, 1</a:t>
            </a:r>
          </a:p>
          <a:p>
            <a:pPr fontAlgn="base"/>
            <a:r>
              <a:rPr lang="ru-RU" b="1" i="1" dirty="0" smtClean="0"/>
              <a:t>Правильна </a:t>
            </a:r>
            <a:r>
              <a:rPr lang="ru-RU" b="1" i="1" dirty="0" err="1" smtClean="0"/>
              <a:t>відповідь</a:t>
            </a:r>
            <a:r>
              <a:rPr lang="ru-RU" b="1" i="1" dirty="0" smtClean="0"/>
              <a:t>:         Б</a:t>
            </a:r>
            <a:endParaRPr lang="ru-RU" dirty="0" smtClean="0"/>
          </a:p>
          <a:p>
            <a:r>
              <a:rPr lang="ru-RU" b="1" i="1" dirty="0" smtClean="0"/>
              <a:t>(2010 — 2015р.р.    </a:t>
            </a:r>
          </a:p>
          <a:p>
            <a:r>
              <a:rPr lang="ru-RU" b="1" i="1" dirty="0" smtClean="0"/>
              <a:t>1991 — 1994 </a:t>
            </a:r>
            <a:r>
              <a:rPr lang="ru-RU" b="1" i="1" dirty="0" err="1" smtClean="0"/>
              <a:t>рр</a:t>
            </a:r>
            <a:r>
              <a:rPr lang="ru-RU" b="1" i="1" dirty="0" smtClean="0"/>
              <a:t>.   </a:t>
            </a:r>
          </a:p>
          <a:p>
            <a:r>
              <a:rPr lang="ru-RU" b="1" i="1" dirty="0" smtClean="0"/>
              <a:t>1994 — 2004 </a:t>
            </a:r>
            <a:r>
              <a:rPr lang="ru-RU" b="1" i="1" dirty="0" err="1" smtClean="0"/>
              <a:t>рр</a:t>
            </a:r>
            <a:r>
              <a:rPr lang="ru-RU" b="1" i="1" dirty="0" smtClean="0"/>
              <a:t>.          </a:t>
            </a:r>
          </a:p>
          <a:p>
            <a:r>
              <a:rPr lang="ru-RU" b="1" i="1" dirty="0" smtClean="0"/>
              <a:t>2005 — 2010 </a:t>
            </a:r>
            <a:r>
              <a:rPr lang="ru-RU" b="1" i="1" dirty="0" err="1" smtClean="0"/>
              <a:t>рр</a:t>
            </a:r>
            <a:r>
              <a:rPr lang="ru-RU" b="1" i="1" dirty="0" smtClean="0"/>
              <a:t>.)</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8686800" cy="990600"/>
          </a:xfrm>
        </p:spPr>
        <p:txBody>
          <a:bodyPr>
            <a:normAutofit fontScale="90000"/>
          </a:bodyPr>
          <a:lstStyle/>
          <a:p>
            <a:r>
              <a:rPr lang="ru-RU" b="1" dirty="0" smtClean="0"/>
              <a:t>        </a:t>
            </a:r>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lnSpcReduction="10000"/>
          </a:bodyPr>
          <a:lstStyle/>
          <a:p>
            <a:pPr fontAlgn="base"/>
            <a:r>
              <a:rPr lang="ru-RU" dirty="0" smtClean="0"/>
              <a:t>1) </a:t>
            </a:r>
            <a:r>
              <a:rPr lang="ru-RU" dirty="0" err="1" smtClean="0"/>
              <a:t>Підписання</a:t>
            </a:r>
            <a:r>
              <a:rPr lang="ru-RU" dirty="0" smtClean="0"/>
              <a:t> Договору про </a:t>
            </a:r>
            <a:r>
              <a:rPr lang="ru-RU" dirty="0" err="1" smtClean="0"/>
              <a:t>утворення</a:t>
            </a:r>
            <a:r>
              <a:rPr lang="ru-RU" dirty="0" smtClean="0"/>
              <a:t> СНД у </a:t>
            </a:r>
            <a:r>
              <a:rPr lang="ru-RU" dirty="0" err="1" smtClean="0"/>
              <a:t>Біловезькій</a:t>
            </a:r>
            <a:r>
              <a:rPr lang="ru-RU" dirty="0" smtClean="0"/>
              <a:t> </a:t>
            </a:r>
            <a:r>
              <a:rPr lang="ru-RU" dirty="0" err="1" smtClean="0"/>
              <a:t>Пущі</a:t>
            </a:r>
            <a:r>
              <a:rPr lang="ru-RU" dirty="0" smtClean="0"/>
              <a:t> </a:t>
            </a:r>
          </a:p>
          <a:p>
            <a:pPr fontAlgn="base"/>
            <a:r>
              <a:rPr lang="ru-RU" dirty="0" smtClean="0"/>
              <a:t> </a:t>
            </a:r>
            <a:r>
              <a:rPr lang="ru-RU" b="1" i="1" dirty="0" smtClean="0"/>
              <a:t>(1991 р. ,7-8 </a:t>
            </a:r>
            <a:r>
              <a:rPr lang="ru-RU" b="1" i="1" dirty="0" err="1" smtClean="0"/>
              <a:t>грудня</a:t>
            </a:r>
            <a:r>
              <a:rPr lang="ru-RU" b="1" i="1" dirty="0" smtClean="0"/>
              <a:t>)</a:t>
            </a:r>
            <a:r>
              <a:rPr lang="ru-RU" dirty="0" smtClean="0"/>
              <a:t/>
            </a:r>
            <a:br>
              <a:rPr lang="ru-RU" dirty="0" smtClean="0"/>
            </a:br>
            <a:r>
              <a:rPr lang="ru-RU" dirty="0" smtClean="0"/>
              <a:t>2) Катастрофа на </a:t>
            </a:r>
            <a:r>
              <a:rPr lang="ru-RU" dirty="0" err="1" smtClean="0"/>
              <a:t>Чорнобильській</a:t>
            </a:r>
            <a:r>
              <a:rPr lang="ru-RU" dirty="0" smtClean="0"/>
              <a:t> АЕС                                         </a:t>
            </a:r>
            <a:r>
              <a:rPr lang="ru-RU" b="1" i="1" dirty="0" smtClean="0"/>
              <a:t>    </a:t>
            </a:r>
          </a:p>
          <a:p>
            <a:pPr fontAlgn="base"/>
            <a:r>
              <a:rPr lang="ru-RU" b="1" i="1" dirty="0" smtClean="0"/>
              <a:t> (1986 р.)</a:t>
            </a:r>
            <a:r>
              <a:rPr lang="ru-RU" dirty="0" smtClean="0"/>
              <a:t/>
            </a:r>
            <a:br>
              <a:rPr lang="ru-RU" dirty="0" smtClean="0"/>
            </a:br>
            <a:r>
              <a:rPr lang="ru-RU" dirty="0" smtClean="0"/>
              <a:t>3) </a:t>
            </a:r>
            <a:r>
              <a:rPr lang="ru-RU" dirty="0" err="1" smtClean="0"/>
              <a:t>Установчий</a:t>
            </a:r>
            <a:r>
              <a:rPr lang="ru-RU" dirty="0" smtClean="0"/>
              <a:t> </a:t>
            </a:r>
            <a:r>
              <a:rPr lang="ru-RU" dirty="0" err="1" smtClean="0"/>
              <a:t>з’їзд</a:t>
            </a:r>
            <a:r>
              <a:rPr lang="ru-RU" dirty="0" smtClean="0"/>
              <a:t> Народного </a:t>
            </a:r>
            <a:r>
              <a:rPr lang="ru-RU" dirty="0" err="1" smtClean="0"/>
              <a:t>руху</a:t>
            </a:r>
            <a:r>
              <a:rPr lang="ru-RU" dirty="0" smtClean="0"/>
              <a:t> </a:t>
            </a:r>
            <a:r>
              <a:rPr lang="ru-RU" dirty="0" err="1" smtClean="0"/>
              <a:t>України</a:t>
            </a:r>
            <a:r>
              <a:rPr lang="ru-RU" dirty="0" smtClean="0"/>
              <a:t> за </a:t>
            </a:r>
            <a:r>
              <a:rPr lang="ru-RU" dirty="0" err="1" smtClean="0"/>
              <a:t>перебудову</a:t>
            </a:r>
            <a:r>
              <a:rPr lang="ru-RU" dirty="0" smtClean="0"/>
              <a:t>               </a:t>
            </a:r>
          </a:p>
          <a:p>
            <a:pPr fontAlgn="base"/>
            <a:r>
              <a:rPr lang="ru-RU" b="1" i="1" dirty="0" smtClean="0"/>
              <a:t>(1989 р.)</a:t>
            </a:r>
            <a:r>
              <a:rPr lang="ru-RU" dirty="0" smtClean="0"/>
              <a:t/>
            </a:r>
            <a:br>
              <a:rPr lang="ru-RU" dirty="0" smtClean="0"/>
            </a:br>
            <a:r>
              <a:rPr lang="ru-RU" dirty="0" smtClean="0"/>
              <a:t>4) </a:t>
            </a:r>
            <a:r>
              <a:rPr lang="ru-RU" dirty="0" err="1" smtClean="0"/>
              <a:t>Проведення</a:t>
            </a:r>
            <a:r>
              <a:rPr lang="ru-RU" dirty="0" smtClean="0"/>
              <a:t> перших </a:t>
            </a:r>
            <a:r>
              <a:rPr lang="ru-RU" dirty="0" err="1" smtClean="0"/>
              <a:t>виборів</a:t>
            </a:r>
            <a:r>
              <a:rPr lang="ru-RU" dirty="0" smtClean="0"/>
              <a:t> Президента </a:t>
            </a:r>
            <a:r>
              <a:rPr lang="ru-RU" dirty="0" err="1" smtClean="0"/>
              <a:t>України</a:t>
            </a:r>
            <a:r>
              <a:rPr lang="ru-RU" dirty="0" smtClean="0"/>
              <a:t>                      </a:t>
            </a:r>
            <a:r>
              <a:rPr lang="ru-RU" b="1" i="1" dirty="0" smtClean="0"/>
              <a:t> </a:t>
            </a:r>
          </a:p>
          <a:p>
            <a:pPr fontAlgn="base"/>
            <a:r>
              <a:rPr lang="ru-RU" b="1" i="1" dirty="0" smtClean="0"/>
              <a:t>(1991 р., 1 </a:t>
            </a:r>
            <a:r>
              <a:rPr lang="ru-RU" b="1" i="1" dirty="0" err="1" smtClean="0"/>
              <a:t>грудня</a:t>
            </a:r>
            <a:r>
              <a:rPr lang="ru-RU" b="1" i="1" dirty="0" smtClean="0"/>
              <a:t>)</a:t>
            </a:r>
            <a:endParaRPr lang="ru-RU" dirty="0" smtClean="0"/>
          </a:p>
          <a:p>
            <a:pPr fontAlgn="base"/>
            <a:r>
              <a:rPr lang="ru-RU" dirty="0" smtClean="0"/>
              <a:t>А 2, 4, 3, 1         Б 2, 3, 4, 1                В 3, 4, 1, 2               Г 4, 1, 3, 2</a:t>
            </a:r>
          </a:p>
          <a:p>
            <a:pPr fontAlgn="base"/>
            <a:r>
              <a:rPr lang="ru-RU" b="1" dirty="0" smtClean="0"/>
              <a:t>Правильна </a:t>
            </a:r>
            <a:r>
              <a:rPr lang="ru-RU" b="1" dirty="0" err="1" smtClean="0"/>
              <a:t>відповідь</a:t>
            </a:r>
            <a:r>
              <a:rPr lang="ru-RU" b="1" dirty="0" smtClean="0"/>
              <a:t>:           Б</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90600"/>
          </a:xfrm>
        </p:spPr>
        <p:txBody>
          <a:bodyPr>
            <a:normAutofit fontScale="90000"/>
          </a:bodyPr>
          <a:lstStyle/>
          <a:p>
            <a:r>
              <a:rPr lang="ru-RU" b="1" dirty="0" smtClean="0">
                <a:solidFill>
                  <a:srgbClr val="C00000"/>
                </a:solidFill>
              </a:rPr>
              <a:t>Борис Патон (</a:t>
            </a:r>
            <a:r>
              <a:rPr lang="ru-RU" b="1" dirty="0" err="1" smtClean="0">
                <a:solidFill>
                  <a:srgbClr val="C00000"/>
                </a:solidFill>
              </a:rPr>
              <a:t>народився</a:t>
            </a:r>
            <a:r>
              <a:rPr lang="ru-RU" b="1" dirty="0" smtClean="0">
                <a:solidFill>
                  <a:srgbClr val="C00000"/>
                </a:solidFill>
              </a:rPr>
              <a:t> 27 листопада 1918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339752" y="692696"/>
            <a:ext cx="6804248" cy="6165304"/>
          </a:xfrm>
        </p:spPr>
        <p:txBody>
          <a:bodyPr>
            <a:normAutofit fontScale="77500" lnSpcReduction="20000"/>
          </a:bodyPr>
          <a:lstStyle/>
          <a:p>
            <a:pPr fontAlgn="base"/>
            <a:r>
              <a:rPr lang="ru-RU" dirty="0" smtClean="0"/>
              <a:t>1) Створив </a:t>
            </a:r>
            <a:r>
              <a:rPr lang="ru-RU" dirty="0" err="1" smtClean="0"/>
              <a:t>наукову</a:t>
            </a:r>
            <a:r>
              <a:rPr lang="ru-RU" dirty="0" smtClean="0"/>
              <a:t> школу в </a:t>
            </a:r>
            <a:r>
              <a:rPr lang="ru-RU" dirty="0" err="1" smtClean="0"/>
              <a:t>галузі</a:t>
            </a:r>
            <a:r>
              <a:rPr lang="ru-RU" dirty="0" smtClean="0"/>
              <a:t> </a:t>
            </a:r>
            <a:r>
              <a:rPr lang="ru-RU" dirty="0" err="1" smtClean="0"/>
              <a:t>теоретичної</a:t>
            </a:r>
            <a:r>
              <a:rPr lang="ru-RU" dirty="0" smtClean="0"/>
              <a:t> </a:t>
            </a:r>
            <a:r>
              <a:rPr lang="ru-RU" dirty="0" err="1" smtClean="0"/>
              <a:t>кібернетики</a:t>
            </a:r>
            <a:r>
              <a:rPr lang="ru-RU" dirty="0" smtClean="0"/>
              <a:t>; </a:t>
            </a:r>
            <a:r>
              <a:rPr lang="ru-RU" dirty="0" err="1" smtClean="0"/>
              <a:t>заснований</a:t>
            </a:r>
            <a:r>
              <a:rPr lang="ru-RU" dirty="0" smtClean="0"/>
              <a:t> ним </a:t>
            </a:r>
            <a:r>
              <a:rPr lang="ru-RU" dirty="0" err="1" smtClean="0"/>
              <a:t>Інститут</a:t>
            </a:r>
            <a:endParaRPr lang="ru-RU" dirty="0" smtClean="0"/>
          </a:p>
          <a:p>
            <a:pPr fontAlgn="base"/>
            <a:r>
              <a:rPr lang="ru-RU" dirty="0" err="1" smtClean="0"/>
              <a:t>кібернетики</a:t>
            </a:r>
            <a:r>
              <a:rPr lang="ru-RU" dirty="0" smtClean="0"/>
              <a:t> НАН </a:t>
            </a:r>
            <a:r>
              <a:rPr lang="ru-RU" dirty="0" err="1" smtClean="0"/>
              <a:t>України</a:t>
            </a:r>
            <a:r>
              <a:rPr lang="ru-RU" dirty="0" smtClean="0"/>
              <a:t> (1962 р.) </a:t>
            </a:r>
            <a:r>
              <a:rPr lang="ru-RU" dirty="0" err="1" smtClean="0"/>
              <a:t>сьогодні</a:t>
            </a:r>
            <a:r>
              <a:rPr lang="ru-RU" dirty="0" smtClean="0"/>
              <a:t> носить </a:t>
            </a:r>
            <a:r>
              <a:rPr lang="ru-RU" dirty="0" err="1" smtClean="0"/>
              <a:t>його</a:t>
            </a:r>
            <a:r>
              <a:rPr lang="ru-RU" dirty="0" smtClean="0"/>
              <a:t> </a:t>
            </a:r>
            <a:r>
              <a:rPr lang="ru-RU" dirty="0" err="1" smtClean="0"/>
              <a:t>ім’я</a:t>
            </a:r>
            <a:r>
              <a:rPr lang="ru-RU" i="1" dirty="0" smtClean="0"/>
              <a:t> (В М Глушков)</a:t>
            </a:r>
            <a:endParaRPr lang="ru-RU" dirty="0" smtClean="0"/>
          </a:p>
          <a:p>
            <a:pPr fontAlgn="base"/>
            <a:r>
              <a:rPr lang="ru-RU" dirty="0" smtClean="0"/>
              <a:t>2) </a:t>
            </a:r>
            <a:r>
              <a:rPr lang="ru-RU" dirty="0" err="1" smtClean="0"/>
              <a:t>Під</a:t>
            </a:r>
            <a:r>
              <a:rPr lang="ru-RU" dirty="0" smtClean="0"/>
              <a:t> </a:t>
            </a:r>
            <a:r>
              <a:rPr lang="ru-RU" dirty="0" err="1" smtClean="0"/>
              <a:t>керівництвом</a:t>
            </a:r>
            <a:r>
              <a:rPr lang="ru-RU" dirty="0" smtClean="0"/>
              <a:t> </a:t>
            </a:r>
            <a:r>
              <a:rPr lang="ru-RU" dirty="0" err="1" smtClean="0"/>
              <a:t>цього</a:t>
            </a:r>
            <a:r>
              <a:rPr lang="ru-RU" dirty="0" smtClean="0"/>
              <a:t> </a:t>
            </a:r>
            <a:r>
              <a:rPr lang="ru-RU" dirty="0" err="1" smtClean="0"/>
              <a:t>вченого</a:t>
            </a:r>
            <a:r>
              <a:rPr lang="ru-RU" dirty="0" smtClean="0"/>
              <a:t> </a:t>
            </a:r>
            <a:r>
              <a:rPr lang="ru-RU" dirty="0" err="1" smtClean="0"/>
              <a:t>розроблено</a:t>
            </a:r>
            <a:r>
              <a:rPr lang="ru-RU" dirty="0" smtClean="0"/>
              <a:t> </a:t>
            </a:r>
            <a:r>
              <a:rPr lang="ru-RU" dirty="0" err="1" smtClean="0"/>
              <a:t>найбільший</a:t>
            </a:r>
            <a:r>
              <a:rPr lang="ru-RU" dirty="0" smtClean="0"/>
              <a:t> у </a:t>
            </a:r>
            <a:r>
              <a:rPr lang="ru-RU" dirty="0" err="1" smtClean="0"/>
              <a:t>світі</a:t>
            </a:r>
            <a:r>
              <a:rPr lang="ru-RU" dirty="0" smtClean="0"/>
              <a:t> </a:t>
            </a:r>
            <a:r>
              <a:rPr lang="ru-RU" dirty="0" err="1" smtClean="0"/>
              <a:t>чотиримоторний</a:t>
            </a:r>
            <a:r>
              <a:rPr lang="ru-RU" dirty="0" smtClean="0"/>
              <a:t> </a:t>
            </a:r>
            <a:r>
              <a:rPr lang="ru-RU" dirty="0" err="1" smtClean="0"/>
              <a:t>транспортний</a:t>
            </a:r>
            <a:r>
              <a:rPr lang="ru-RU" dirty="0" smtClean="0"/>
              <a:t> </a:t>
            </a:r>
            <a:r>
              <a:rPr lang="ru-RU" dirty="0" err="1" smtClean="0"/>
              <a:t>літак</a:t>
            </a:r>
            <a:r>
              <a:rPr lang="ru-RU" dirty="0" smtClean="0"/>
              <a:t> Ан‑124 «Руслан» (перший рейс </a:t>
            </a:r>
            <a:r>
              <a:rPr lang="ru-RU" dirty="0" err="1" smtClean="0"/>
              <a:t>відбувся</a:t>
            </a:r>
            <a:r>
              <a:rPr lang="ru-RU" dirty="0" smtClean="0"/>
              <a:t> 09.01.1986 р.)</a:t>
            </a:r>
            <a:r>
              <a:rPr lang="ru-RU" i="1" dirty="0" smtClean="0"/>
              <a:t>(О К  </a:t>
            </a:r>
            <a:r>
              <a:rPr lang="ru-RU" i="1" dirty="0" err="1" smtClean="0"/>
              <a:t>КАнтонов</a:t>
            </a:r>
            <a:r>
              <a:rPr lang="ru-RU" i="1" dirty="0" smtClean="0"/>
              <a:t>)</a:t>
            </a:r>
            <a:endParaRPr lang="ru-RU" dirty="0" smtClean="0"/>
          </a:p>
          <a:p>
            <a:pPr fontAlgn="base"/>
            <a:r>
              <a:rPr lang="ru-RU" dirty="0" smtClean="0"/>
              <a:t>3)  </a:t>
            </a:r>
            <a:r>
              <a:rPr lang="ru-RU" dirty="0" err="1" smtClean="0"/>
              <a:t>П’ять</a:t>
            </a:r>
            <a:r>
              <a:rPr lang="ru-RU" dirty="0" smtClean="0"/>
              <a:t> </a:t>
            </a:r>
            <a:r>
              <a:rPr lang="ru-RU" dirty="0" err="1" smtClean="0"/>
              <a:t>десятиліть</a:t>
            </a:r>
            <a:r>
              <a:rPr lang="ru-RU" dirty="0" smtClean="0"/>
              <a:t> (</a:t>
            </a:r>
            <a:r>
              <a:rPr lang="ru-RU" dirty="0" err="1" smtClean="0"/>
              <a:t>від</a:t>
            </a:r>
            <a:r>
              <a:rPr lang="ru-RU" dirty="0" smtClean="0"/>
              <a:t> 1962 р. </a:t>
            </a:r>
            <a:r>
              <a:rPr lang="ru-RU" dirty="0" err="1" smtClean="0"/>
              <a:t>й</a:t>
            </a:r>
            <a:r>
              <a:rPr lang="ru-RU" dirty="0" smtClean="0"/>
              <a:t> до </a:t>
            </a:r>
            <a:r>
              <a:rPr lang="ru-RU" dirty="0" err="1" smtClean="0"/>
              <a:t>сьогодні</a:t>
            </a:r>
            <a:r>
              <a:rPr lang="ru-RU" dirty="0" smtClean="0"/>
              <a:t>) </a:t>
            </a:r>
            <a:r>
              <a:rPr lang="ru-RU" dirty="0" err="1" smtClean="0"/>
              <a:t>очолює</a:t>
            </a:r>
            <a:r>
              <a:rPr lang="ru-RU" dirty="0" smtClean="0"/>
              <a:t> </a:t>
            </a:r>
            <a:r>
              <a:rPr lang="ru-RU" dirty="0" err="1" smtClean="0"/>
              <a:t>Національну</a:t>
            </a:r>
            <a:r>
              <a:rPr lang="ru-RU" dirty="0" smtClean="0"/>
              <a:t> </a:t>
            </a:r>
            <a:r>
              <a:rPr lang="ru-RU" dirty="0" err="1" smtClean="0"/>
              <a:t>академію</a:t>
            </a:r>
            <a:r>
              <a:rPr lang="ru-RU" dirty="0" smtClean="0"/>
              <a:t> наук </a:t>
            </a:r>
            <a:r>
              <a:rPr lang="ru-RU" dirty="0" err="1" smtClean="0"/>
              <a:t>України</a:t>
            </a:r>
            <a:r>
              <a:rPr lang="ru-RU" dirty="0" smtClean="0"/>
              <a:t> – </a:t>
            </a:r>
            <a:r>
              <a:rPr lang="ru-RU" dirty="0" err="1" smtClean="0"/>
              <a:t>вищу</a:t>
            </a:r>
            <a:r>
              <a:rPr lang="ru-RU" dirty="0" smtClean="0"/>
              <a:t> </a:t>
            </a:r>
            <a:r>
              <a:rPr lang="ru-RU" dirty="0" err="1" smtClean="0"/>
              <a:t>наукову</a:t>
            </a:r>
            <a:r>
              <a:rPr lang="ru-RU" dirty="0" smtClean="0"/>
              <a:t> </a:t>
            </a:r>
            <a:r>
              <a:rPr lang="ru-RU" dirty="0" err="1" smtClean="0"/>
              <a:t>установу</a:t>
            </a:r>
            <a:r>
              <a:rPr lang="ru-RU" dirty="0" smtClean="0"/>
              <a:t> </a:t>
            </a:r>
            <a:r>
              <a:rPr lang="ru-RU" dirty="0" err="1" smtClean="0"/>
              <a:t>України</a:t>
            </a:r>
            <a:r>
              <a:rPr lang="ru-RU" dirty="0" smtClean="0"/>
              <a:t>.</a:t>
            </a:r>
          </a:p>
          <a:p>
            <a:pPr fontAlgn="base"/>
            <a:r>
              <a:rPr lang="ru-RU" dirty="0" smtClean="0"/>
              <a:t>4)  Першим у СРСР </a:t>
            </a:r>
            <a:r>
              <a:rPr lang="ru-RU" dirty="0" err="1" smtClean="0"/>
              <a:t>здійснив</a:t>
            </a:r>
            <a:r>
              <a:rPr lang="ru-RU" dirty="0" smtClean="0"/>
              <a:t> </a:t>
            </a:r>
            <a:r>
              <a:rPr lang="ru-RU" dirty="0" err="1" smtClean="0"/>
              <a:t>протезування</a:t>
            </a:r>
            <a:r>
              <a:rPr lang="ru-RU" dirty="0" smtClean="0"/>
              <a:t> </a:t>
            </a:r>
            <a:r>
              <a:rPr lang="ru-RU" dirty="0" err="1" smtClean="0"/>
              <a:t>мітрального</a:t>
            </a:r>
            <a:r>
              <a:rPr lang="ru-RU" dirty="0" smtClean="0"/>
              <a:t> клапана </a:t>
            </a:r>
            <a:r>
              <a:rPr lang="ru-RU" dirty="0" err="1" smtClean="0"/>
              <a:t>серця</a:t>
            </a:r>
            <a:r>
              <a:rPr lang="ru-RU" dirty="0" smtClean="0"/>
              <a:t> (1963 р.), а </a:t>
            </a:r>
            <a:r>
              <a:rPr lang="ru-RU" dirty="0" err="1" smtClean="0"/>
              <a:t>згодом</a:t>
            </a:r>
            <a:r>
              <a:rPr lang="ru-RU" dirty="0" smtClean="0"/>
              <a:t> </a:t>
            </a:r>
            <a:r>
              <a:rPr lang="ru-RU" dirty="0" err="1" smtClean="0"/>
              <a:t>уперше</a:t>
            </a:r>
            <a:r>
              <a:rPr lang="ru-RU" dirty="0" smtClean="0"/>
              <a:t> у </a:t>
            </a:r>
            <a:r>
              <a:rPr lang="ru-RU" dirty="0" err="1" smtClean="0"/>
              <a:t>світі</a:t>
            </a:r>
            <a:r>
              <a:rPr lang="ru-RU" dirty="0" smtClean="0"/>
              <a:t> </a:t>
            </a:r>
            <a:r>
              <a:rPr lang="ru-RU" dirty="0" err="1" smtClean="0"/>
              <a:t>застосував</a:t>
            </a:r>
            <a:r>
              <a:rPr lang="ru-RU" dirty="0" smtClean="0"/>
              <a:t> </a:t>
            </a:r>
            <a:r>
              <a:rPr lang="ru-RU" dirty="0" err="1" smtClean="0"/>
              <a:t>антитромботичні</a:t>
            </a:r>
            <a:r>
              <a:rPr lang="ru-RU" dirty="0" smtClean="0"/>
              <a:t> </a:t>
            </a:r>
            <a:r>
              <a:rPr lang="ru-RU" dirty="0" err="1" smtClean="0"/>
              <a:t>протези</a:t>
            </a:r>
            <a:r>
              <a:rPr lang="ru-RU" dirty="0" smtClean="0"/>
              <a:t> </a:t>
            </a:r>
            <a:r>
              <a:rPr lang="ru-RU" dirty="0" err="1" smtClean="0"/>
              <a:t>серцевих</a:t>
            </a:r>
            <a:r>
              <a:rPr lang="ru-RU" dirty="0" smtClean="0"/>
              <a:t> </a:t>
            </a:r>
            <a:r>
              <a:rPr lang="ru-RU" dirty="0" err="1" smtClean="0"/>
              <a:t>клапанів</a:t>
            </a:r>
            <a:endParaRPr lang="ru-RU" dirty="0" smtClean="0"/>
          </a:p>
          <a:p>
            <a:pPr fontAlgn="base"/>
            <a:r>
              <a:rPr lang="ru-RU" dirty="0" smtClean="0"/>
              <a:t>5)  В </a:t>
            </a:r>
            <a:r>
              <a:rPr lang="ru-RU" dirty="0" err="1" smtClean="0"/>
              <a:t>Інституті</a:t>
            </a:r>
            <a:r>
              <a:rPr lang="ru-RU" dirty="0" smtClean="0"/>
              <a:t> </a:t>
            </a:r>
            <a:r>
              <a:rPr lang="ru-RU" dirty="0" err="1" smtClean="0"/>
              <a:t>електрозварювання</a:t>
            </a:r>
            <a:r>
              <a:rPr lang="ru-RU" dirty="0" smtClean="0"/>
              <a:t>, </a:t>
            </a:r>
            <a:r>
              <a:rPr lang="ru-RU" dirty="0" err="1" smtClean="0"/>
              <a:t>який</a:t>
            </a:r>
            <a:r>
              <a:rPr lang="ru-RU" dirty="0" smtClean="0"/>
              <a:t> </a:t>
            </a:r>
            <a:r>
              <a:rPr lang="ru-RU" dirty="0" err="1" smtClean="0"/>
              <a:t>очолив</a:t>
            </a:r>
            <a:r>
              <a:rPr lang="ru-RU" dirty="0" smtClean="0"/>
              <a:t> </a:t>
            </a:r>
            <a:r>
              <a:rPr lang="ru-RU" dirty="0" err="1" smtClean="0"/>
              <a:t>цей</a:t>
            </a:r>
            <a:r>
              <a:rPr lang="ru-RU" dirty="0" smtClean="0"/>
              <a:t> учений, у </a:t>
            </a:r>
            <a:r>
              <a:rPr lang="ru-RU" dirty="0" err="1" smtClean="0"/>
              <a:t>другій</a:t>
            </a:r>
            <a:r>
              <a:rPr lang="ru-RU" dirty="0" smtClean="0"/>
              <a:t> </a:t>
            </a:r>
            <a:r>
              <a:rPr lang="ru-RU" dirty="0" err="1" smtClean="0"/>
              <a:t>половині</a:t>
            </a:r>
            <a:r>
              <a:rPr lang="ru-RU" dirty="0" smtClean="0"/>
              <a:t> 1950‑х </a:t>
            </a:r>
            <a:r>
              <a:rPr lang="ru-RU" dirty="0" err="1" smtClean="0"/>
              <a:t>років</a:t>
            </a:r>
            <a:r>
              <a:rPr lang="ru-RU" dirty="0" smtClean="0"/>
              <a:t> </a:t>
            </a:r>
            <a:r>
              <a:rPr lang="ru-RU" dirty="0" err="1" smtClean="0"/>
              <a:t>винайдено</a:t>
            </a:r>
            <a:r>
              <a:rPr lang="ru-RU" dirty="0" smtClean="0"/>
              <a:t> </a:t>
            </a:r>
            <a:r>
              <a:rPr lang="ru-RU" dirty="0" err="1" smtClean="0"/>
              <a:t>спосіб</a:t>
            </a:r>
            <a:r>
              <a:rPr lang="ru-RU" dirty="0" smtClean="0"/>
              <a:t> </a:t>
            </a:r>
            <a:r>
              <a:rPr lang="ru-RU" dirty="0" err="1" smtClean="0"/>
              <a:t>дводугового</a:t>
            </a:r>
            <a:r>
              <a:rPr lang="ru-RU" dirty="0" smtClean="0"/>
              <a:t> </a:t>
            </a:r>
            <a:r>
              <a:rPr lang="ru-RU" dirty="0" err="1" smtClean="0"/>
              <a:t>швидкісного</a:t>
            </a:r>
            <a:r>
              <a:rPr lang="ru-RU" dirty="0" smtClean="0"/>
              <a:t> </a:t>
            </a:r>
            <a:r>
              <a:rPr lang="ru-RU" dirty="0" err="1" smtClean="0"/>
              <a:t>зварювання</a:t>
            </a:r>
            <a:r>
              <a:rPr lang="ru-RU" dirty="0" smtClean="0"/>
              <a:t> труб великого </a:t>
            </a:r>
            <a:r>
              <a:rPr lang="ru-RU" dirty="0" err="1" smtClean="0"/>
              <a:t>діаметра</a:t>
            </a:r>
            <a:r>
              <a:rPr lang="ru-RU" dirty="0" smtClean="0"/>
              <a:t> для </a:t>
            </a:r>
            <a:r>
              <a:rPr lang="ru-RU" dirty="0" err="1" smtClean="0"/>
              <a:t>магістральних</a:t>
            </a:r>
            <a:r>
              <a:rPr lang="ru-RU" dirty="0" smtClean="0"/>
              <a:t> </a:t>
            </a:r>
            <a:r>
              <a:rPr lang="ru-RU" dirty="0" err="1" smtClean="0"/>
              <a:t>нафто</a:t>
            </a:r>
            <a:r>
              <a:rPr lang="ru-RU" dirty="0" smtClean="0"/>
              <a:t>- </a:t>
            </a:r>
            <a:r>
              <a:rPr lang="ru-RU" dirty="0" err="1" smtClean="0"/>
              <a:t>і</a:t>
            </a:r>
            <a:r>
              <a:rPr lang="ru-RU" dirty="0" smtClean="0"/>
              <a:t> </a:t>
            </a:r>
            <a:r>
              <a:rPr lang="ru-RU" dirty="0" err="1" smtClean="0"/>
              <a:t>газопроводів</a:t>
            </a:r>
            <a:endParaRPr lang="ru-RU" dirty="0" smtClean="0"/>
          </a:p>
          <a:p>
            <a:pPr fontAlgn="base"/>
            <a:r>
              <a:rPr lang="ru-RU" dirty="0" smtClean="0"/>
              <a:t>А 1 3             Б 1 4             В 2 3        Г 2 5         Д 3 4   </a:t>
            </a:r>
          </a:p>
          <a:p>
            <a:pPr fontAlgn="base"/>
            <a:r>
              <a:rPr lang="ru-RU" dirty="0" smtClean="0"/>
              <a:t>   Ж 3 5</a:t>
            </a:r>
          </a:p>
          <a:p>
            <a:pPr fontAlgn="base"/>
            <a:r>
              <a:rPr lang="ru-RU" b="1" dirty="0" smtClean="0"/>
              <a:t>Правильна </a:t>
            </a:r>
            <a:r>
              <a:rPr lang="ru-RU" b="1" dirty="0" err="1" smtClean="0"/>
              <a:t>відповідь</a:t>
            </a:r>
            <a:r>
              <a:rPr lang="ru-RU" b="1" dirty="0" smtClean="0"/>
              <a:t>:   Ж</a:t>
            </a:r>
            <a:endParaRPr lang="ru-RU" dirty="0" smtClean="0"/>
          </a:p>
          <a:p>
            <a:endParaRPr lang="ru-RU" dirty="0"/>
          </a:p>
        </p:txBody>
      </p:sp>
      <p:pic>
        <p:nvPicPr>
          <p:cNvPr id="41986" name="Picture 2" descr="Ð ÐÐ°ÑÐ¾Ð½"/>
          <p:cNvPicPr>
            <a:picLocks noChangeAspect="1" noChangeArrowheads="1"/>
          </p:cNvPicPr>
          <p:nvPr/>
        </p:nvPicPr>
        <p:blipFill>
          <a:blip r:embed="rId2" cstate="print"/>
          <a:srcRect/>
          <a:stretch>
            <a:fillRect/>
          </a:stretch>
        </p:blipFill>
        <p:spPr bwMode="auto">
          <a:xfrm>
            <a:off x="179512" y="1628800"/>
            <a:ext cx="2446124" cy="32784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Євген</a:t>
            </a:r>
            <a:r>
              <a:rPr lang="ru-RU" b="1" dirty="0" smtClean="0">
                <a:solidFill>
                  <a:srgbClr val="C00000"/>
                </a:solidFill>
              </a:rPr>
              <a:t> </a:t>
            </a:r>
            <a:r>
              <a:rPr lang="ru-RU" b="1" dirty="0" err="1" smtClean="0">
                <a:solidFill>
                  <a:srgbClr val="C00000"/>
                </a:solidFill>
              </a:rPr>
              <a:t>Коновалець</a:t>
            </a:r>
            <a:r>
              <a:rPr lang="ru-RU" b="1" dirty="0" smtClean="0">
                <a:solidFill>
                  <a:srgbClr val="C00000"/>
                </a:solidFill>
              </a:rPr>
              <a:t> (1891–1938р.р.)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987824" y="764704"/>
            <a:ext cx="6156176" cy="6093296"/>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Євгена</a:t>
            </a:r>
            <a:r>
              <a:rPr lang="ru-RU" b="1" dirty="0" smtClean="0"/>
              <a:t> </a:t>
            </a:r>
            <a:r>
              <a:rPr lang="ru-RU" b="1" dirty="0" err="1" smtClean="0"/>
              <a:t>Коновальця</a:t>
            </a:r>
            <a:r>
              <a:rPr lang="ru-RU" b="1" dirty="0" smtClean="0"/>
              <a:t>?</a:t>
            </a:r>
            <a:endParaRPr lang="ru-RU" dirty="0" smtClean="0"/>
          </a:p>
          <a:p>
            <a:pPr fontAlgn="base"/>
            <a:r>
              <a:rPr lang="ru-RU" dirty="0" smtClean="0"/>
              <a:t>1) </a:t>
            </a:r>
            <a:r>
              <a:rPr lang="ru-RU" dirty="0" err="1" smtClean="0"/>
              <a:t>Від</a:t>
            </a:r>
            <a:r>
              <a:rPr lang="ru-RU" dirty="0" smtClean="0"/>
              <a:t> </a:t>
            </a:r>
            <a:r>
              <a:rPr lang="ru-RU" dirty="0" err="1" smtClean="0"/>
              <a:t>жовтня</a:t>
            </a:r>
            <a:r>
              <a:rPr lang="ru-RU" dirty="0" smtClean="0"/>
              <a:t> 1938 р. – голова уряду, </a:t>
            </a:r>
            <a:r>
              <a:rPr lang="ru-RU" dirty="0" err="1" smtClean="0"/>
              <a:t>незабаром</a:t>
            </a:r>
            <a:r>
              <a:rPr lang="ru-RU" dirty="0" smtClean="0"/>
              <a:t> – президент </a:t>
            </a:r>
            <a:r>
              <a:rPr lang="ru-RU" dirty="0" err="1" smtClean="0"/>
              <a:t>Карпатської</a:t>
            </a:r>
            <a:r>
              <a:rPr lang="ru-RU" dirty="0" smtClean="0"/>
              <a:t> </a:t>
            </a:r>
            <a:r>
              <a:rPr lang="ru-RU" dirty="0" err="1" smtClean="0"/>
              <a:t>України</a:t>
            </a:r>
            <a:r>
              <a:rPr lang="ru-RU" dirty="0" smtClean="0"/>
              <a:t/>
            </a:r>
            <a:br>
              <a:rPr lang="ru-RU" dirty="0" smtClean="0"/>
            </a:br>
            <a:r>
              <a:rPr lang="ru-RU" dirty="0" smtClean="0"/>
              <a:t>2)  </a:t>
            </a:r>
            <a:r>
              <a:rPr lang="ru-RU" dirty="0" err="1" smtClean="0"/>
              <a:t>Ініціатор</a:t>
            </a:r>
            <a:r>
              <a:rPr lang="ru-RU" dirty="0" smtClean="0"/>
              <a:t> </a:t>
            </a:r>
            <a:r>
              <a:rPr lang="ru-RU" dirty="0" err="1" smtClean="0"/>
              <a:t>створення</a:t>
            </a:r>
            <a:r>
              <a:rPr lang="ru-RU" dirty="0" smtClean="0"/>
              <a:t> у 1920 р. </a:t>
            </a:r>
            <a:r>
              <a:rPr lang="ru-RU" dirty="0" err="1" smtClean="0"/>
              <a:t>Української</a:t>
            </a:r>
            <a:r>
              <a:rPr lang="ru-RU" dirty="0" smtClean="0"/>
              <a:t> </a:t>
            </a:r>
            <a:r>
              <a:rPr lang="ru-RU" dirty="0" err="1" smtClean="0"/>
              <a:t>військової</a:t>
            </a:r>
            <a:r>
              <a:rPr lang="ru-RU" dirty="0" smtClean="0"/>
              <a:t> </a:t>
            </a:r>
            <a:r>
              <a:rPr lang="ru-RU" dirty="0" err="1" smtClean="0"/>
              <a:t>організації</a:t>
            </a:r>
            <a:r>
              <a:rPr lang="ru-RU" dirty="0" smtClean="0"/>
              <a:t> (УВО)</a:t>
            </a:r>
            <a:br>
              <a:rPr lang="ru-RU" dirty="0" smtClean="0"/>
            </a:br>
            <a:r>
              <a:rPr lang="ru-RU" dirty="0" smtClean="0"/>
              <a:t>3) З листопада 1943 р. – </a:t>
            </a:r>
            <a:r>
              <a:rPr lang="ru-RU" dirty="0" err="1" smtClean="0"/>
              <a:t>головнокомандувач</a:t>
            </a:r>
            <a:r>
              <a:rPr lang="ru-RU" dirty="0" smtClean="0"/>
              <a:t> </a:t>
            </a:r>
            <a:r>
              <a:rPr lang="ru-RU" dirty="0" err="1" smtClean="0"/>
              <a:t>Української</a:t>
            </a:r>
            <a:r>
              <a:rPr lang="ru-RU" dirty="0" smtClean="0"/>
              <a:t> </a:t>
            </a:r>
            <a:r>
              <a:rPr lang="ru-RU" dirty="0" err="1" smtClean="0"/>
              <a:t>повстанської</a:t>
            </a:r>
            <a:r>
              <a:rPr lang="ru-RU" dirty="0" smtClean="0"/>
              <a:t> </a:t>
            </a:r>
            <a:r>
              <a:rPr lang="ru-RU" dirty="0" err="1" smtClean="0"/>
              <a:t>армії</a:t>
            </a:r>
            <a:r>
              <a:rPr lang="ru-RU" dirty="0" smtClean="0"/>
              <a:t> (УПА)</a:t>
            </a:r>
            <a:br>
              <a:rPr lang="ru-RU" dirty="0" smtClean="0"/>
            </a:br>
            <a:r>
              <a:rPr lang="ru-RU" dirty="0" smtClean="0"/>
              <a:t>4) У </a:t>
            </a:r>
            <a:r>
              <a:rPr lang="ru-RU" dirty="0" err="1" smtClean="0"/>
              <a:t>травні</a:t>
            </a:r>
            <a:r>
              <a:rPr lang="ru-RU" dirty="0" smtClean="0"/>
              <a:t> 1945 р. </a:t>
            </a:r>
            <a:r>
              <a:rPr lang="ru-RU" dirty="0" err="1" smtClean="0"/>
              <a:t>заарештований</a:t>
            </a:r>
            <a:r>
              <a:rPr lang="ru-RU" dirty="0" smtClean="0"/>
              <a:t> </a:t>
            </a:r>
            <a:r>
              <a:rPr lang="ru-RU" dirty="0" err="1" smtClean="0"/>
              <a:t>радянськими</a:t>
            </a:r>
            <a:r>
              <a:rPr lang="ru-RU" dirty="0" smtClean="0"/>
              <a:t> спецслужбами </a:t>
            </a:r>
            <a:r>
              <a:rPr lang="ru-RU" dirty="0" err="1" smtClean="0"/>
              <a:t>і</a:t>
            </a:r>
            <a:r>
              <a:rPr lang="ru-RU" dirty="0" smtClean="0"/>
              <a:t> </a:t>
            </a:r>
            <a:r>
              <a:rPr lang="ru-RU" dirty="0" err="1" smtClean="0"/>
              <a:t>вивезений</a:t>
            </a:r>
            <a:r>
              <a:rPr lang="ru-RU" dirty="0" smtClean="0"/>
              <a:t> до СРСР</a:t>
            </a:r>
            <a:br>
              <a:rPr lang="ru-RU" dirty="0" smtClean="0"/>
            </a:br>
            <a:r>
              <a:rPr lang="ru-RU" dirty="0" smtClean="0"/>
              <a:t>5)  Перший голова Проводу  </a:t>
            </a:r>
            <a:r>
              <a:rPr lang="ru-RU" dirty="0" err="1" smtClean="0"/>
              <a:t>Організації</a:t>
            </a:r>
            <a:r>
              <a:rPr lang="ru-RU" dirty="0" smtClean="0"/>
              <a:t> </a:t>
            </a:r>
            <a:r>
              <a:rPr lang="ru-RU" dirty="0" err="1" smtClean="0"/>
              <a:t>українських</a:t>
            </a:r>
            <a:r>
              <a:rPr lang="ru-RU" dirty="0" smtClean="0"/>
              <a:t> </a:t>
            </a:r>
            <a:r>
              <a:rPr lang="ru-RU" dirty="0" err="1" smtClean="0"/>
              <a:t>націоналістів</a:t>
            </a:r>
            <a:r>
              <a:rPr lang="ru-RU" dirty="0" smtClean="0"/>
              <a:t> (ОУН)</a:t>
            </a:r>
          </a:p>
          <a:p>
            <a:pPr fontAlgn="base"/>
            <a:r>
              <a:rPr lang="ru-RU" dirty="0" smtClean="0"/>
              <a:t>А 1, 2           Б 1, 3             В 2, 4                         </a:t>
            </a:r>
          </a:p>
          <a:p>
            <a:pPr fontAlgn="base"/>
            <a:r>
              <a:rPr lang="ru-RU" dirty="0" smtClean="0"/>
              <a:t>Г 2, 5               Д 3, 4              Ж 4, 5</a:t>
            </a:r>
          </a:p>
          <a:p>
            <a:pPr fontAlgn="base"/>
            <a:r>
              <a:rPr lang="ru-RU" b="1" dirty="0" smtClean="0"/>
              <a:t>Правильна </a:t>
            </a:r>
            <a:r>
              <a:rPr lang="ru-RU" b="1" dirty="0" err="1" smtClean="0"/>
              <a:t>відповідь</a:t>
            </a:r>
            <a:r>
              <a:rPr lang="ru-RU" b="1" dirty="0" smtClean="0"/>
              <a:t>:    Г</a:t>
            </a:r>
            <a:endParaRPr lang="ru-RU" dirty="0" smtClean="0"/>
          </a:p>
          <a:p>
            <a:endParaRPr lang="ru-RU" dirty="0"/>
          </a:p>
        </p:txBody>
      </p:sp>
      <p:pic>
        <p:nvPicPr>
          <p:cNvPr id="53250" name="Picture 2" descr="416px-Yevgen_Konovalec"/>
          <p:cNvPicPr>
            <a:picLocks noChangeAspect="1" noChangeArrowheads="1"/>
          </p:cNvPicPr>
          <p:nvPr/>
        </p:nvPicPr>
        <p:blipFill>
          <a:blip r:embed="rId2" cstate="print"/>
          <a:srcRect/>
          <a:stretch>
            <a:fillRect/>
          </a:stretch>
        </p:blipFill>
        <p:spPr bwMode="auto">
          <a:xfrm>
            <a:off x="323528" y="1484784"/>
            <a:ext cx="2952328" cy="39376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blinds(horizontal)">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Християн</a:t>
            </a:r>
            <a:r>
              <a:rPr lang="ru-RU" b="1" dirty="0" smtClean="0">
                <a:solidFill>
                  <a:srgbClr val="C00000"/>
                </a:solidFill>
              </a:rPr>
              <a:t> </a:t>
            </a:r>
            <a:r>
              <a:rPr lang="ru-RU" b="1" dirty="0" err="1" smtClean="0">
                <a:solidFill>
                  <a:srgbClr val="C00000"/>
                </a:solidFill>
              </a:rPr>
              <a:t>Раковський</a:t>
            </a:r>
            <a:r>
              <a:rPr lang="ru-RU" b="1" dirty="0" smtClean="0">
                <a:solidFill>
                  <a:srgbClr val="C00000"/>
                </a:solidFill>
              </a:rPr>
              <a:t> (1873–1941р.р.)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843808" y="1219200"/>
            <a:ext cx="6300192" cy="5378152"/>
          </a:xfrm>
        </p:spPr>
        <p:txBody>
          <a:bodyPr>
            <a:normAutofit fontScale="850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Християна</a:t>
            </a:r>
            <a:r>
              <a:rPr lang="ru-RU" b="1" dirty="0" smtClean="0"/>
              <a:t> </a:t>
            </a:r>
            <a:r>
              <a:rPr lang="ru-RU" b="1" dirty="0" err="1" smtClean="0"/>
              <a:t>Раковського</a:t>
            </a:r>
            <a:r>
              <a:rPr lang="ru-RU" b="1" dirty="0" smtClean="0"/>
              <a:t>?</a:t>
            </a:r>
            <a:endParaRPr lang="ru-RU" dirty="0" smtClean="0"/>
          </a:p>
          <a:p>
            <a:pPr fontAlgn="base"/>
            <a:r>
              <a:rPr lang="ru-RU" dirty="0" smtClean="0"/>
              <a:t>1) У 1919–1923 </a:t>
            </a:r>
            <a:r>
              <a:rPr lang="ru-RU" dirty="0" err="1" smtClean="0"/>
              <a:t>рр</a:t>
            </a:r>
            <a:r>
              <a:rPr lang="ru-RU" dirty="0" smtClean="0"/>
              <a:t>. </a:t>
            </a:r>
            <a:r>
              <a:rPr lang="ru-RU" dirty="0" err="1" smtClean="0"/>
              <a:t>очолював</a:t>
            </a:r>
            <a:r>
              <a:rPr lang="ru-RU" dirty="0" smtClean="0"/>
              <a:t> </a:t>
            </a:r>
            <a:r>
              <a:rPr lang="ru-RU" dirty="0" err="1" smtClean="0"/>
              <a:t>український</a:t>
            </a:r>
            <a:r>
              <a:rPr lang="ru-RU" dirty="0" smtClean="0"/>
              <a:t> </a:t>
            </a:r>
            <a:r>
              <a:rPr lang="ru-RU" dirty="0" err="1" smtClean="0"/>
              <a:t>радянський</a:t>
            </a:r>
            <a:r>
              <a:rPr lang="ru-RU" dirty="0" smtClean="0"/>
              <a:t> уряд</a:t>
            </a:r>
            <a:br>
              <a:rPr lang="ru-RU" dirty="0" smtClean="0"/>
            </a:br>
            <a:r>
              <a:rPr lang="ru-RU" dirty="0" smtClean="0"/>
              <a:t>2) </a:t>
            </a:r>
            <a:r>
              <a:rPr lang="ru-RU" dirty="0" err="1" smtClean="0"/>
              <a:t>Виступив</a:t>
            </a:r>
            <a:r>
              <a:rPr lang="ru-RU" dirty="0" smtClean="0"/>
              <a:t> </a:t>
            </a:r>
            <a:r>
              <a:rPr lang="ru-RU" dirty="0" err="1" smtClean="0"/>
              <a:t>громадським</a:t>
            </a:r>
            <a:r>
              <a:rPr lang="ru-RU" dirty="0" smtClean="0"/>
              <a:t> </a:t>
            </a:r>
            <a:r>
              <a:rPr lang="ru-RU" dirty="0" err="1" smtClean="0"/>
              <a:t>звинувачувачем</a:t>
            </a:r>
            <a:r>
              <a:rPr lang="ru-RU" dirty="0" smtClean="0"/>
              <a:t> на </a:t>
            </a:r>
            <a:r>
              <a:rPr lang="ru-RU" dirty="0" err="1" smtClean="0"/>
              <a:t>процесі</a:t>
            </a:r>
            <a:r>
              <a:rPr lang="ru-RU" dirty="0" smtClean="0"/>
              <a:t> «СВУ»; 1934–1937 </a:t>
            </a:r>
            <a:r>
              <a:rPr lang="ru-RU" dirty="0" err="1" smtClean="0"/>
              <a:t>рр</a:t>
            </a:r>
            <a:r>
              <a:rPr lang="ru-RU" dirty="0" smtClean="0"/>
              <a:t>. голова </a:t>
            </a:r>
            <a:r>
              <a:rPr lang="ru-RU" dirty="0" err="1" smtClean="0"/>
              <a:t>Раднаркому</a:t>
            </a:r>
            <a:r>
              <a:rPr lang="ru-RU" dirty="0" smtClean="0"/>
              <a:t> УРСР</a:t>
            </a:r>
            <a:br>
              <a:rPr lang="ru-RU" dirty="0" smtClean="0"/>
            </a:br>
            <a:r>
              <a:rPr lang="ru-RU" dirty="0" smtClean="0"/>
              <a:t>3) На початку 1933 р. </a:t>
            </a:r>
            <a:r>
              <a:rPr lang="ru-RU" dirty="0" err="1" smtClean="0"/>
              <a:t>відряджений</a:t>
            </a:r>
            <a:r>
              <a:rPr lang="ru-RU" dirty="0" smtClean="0"/>
              <a:t> в </a:t>
            </a:r>
            <a:r>
              <a:rPr lang="ru-RU" dirty="0" err="1" smtClean="0"/>
              <a:t>Україну</a:t>
            </a:r>
            <a:r>
              <a:rPr lang="ru-RU" dirty="0" smtClean="0"/>
              <a:t> як </a:t>
            </a:r>
            <a:r>
              <a:rPr lang="ru-RU" dirty="0" err="1" smtClean="0"/>
              <a:t>особистий</a:t>
            </a:r>
            <a:r>
              <a:rPr lang="ru-RU" dirty="0" smtClean="0"/>
              <a:t> </a:t>
            </a:r>
            <a:r>
              <a:rPr lang="ru-RU" dirty="0" err="1" smtClean="0"/>
              <a:t>представник</a:t>
            </a:r>
            <a:r>
              <a:rPr lang="ru-RU" dirty="0" smtClean="0"/>
              <a:t> </a:t>
            </a:r>
            <a:r>
              <a:rPr lang="ru-RU" dirty="0" err="1" smtClean="0"/>
              <a:t>Сталіна</a:t>
            </a:r>
            <a:r>
              <a:rPr lang="ru-RU" dirty="0" smtClean="0"/>
              <a:t> </a:t>
            </a:r>
            <a:r>
              <a:rPr lang="ru-RU" dirty="0" err="1" smtClean="0"/>
              <a:t>з</a:t>
            </a:r>
            <a:r>
              <a:rPr lang="ru-RU" dirty="0" smtClean="0"/>
              <a:t> </a:t>
            </a:r>
            <a:r>
              <a:rPr lang="ru-RU" dirty="0" err="1" smtClean="0"/>
              <a:t>необмеженими</a:t>
            </a:r>
            <a:r>
              <a:rPr lang="ru-RU" dirty="0" smtClean="0"/>
              <a:t> </a:t>
            </a:r>
            <a:r>
              <a:rPr lang="ru-RU" dirty="0" err="1" smtClean="0"/>
              <a:t>повноваженнями</a:t>
            </a:r>
            <a:r>
              <a:rPr lang="ru-RU" dirty="0" smtClean="0"/>
              <a:t/>
            </a:r>
            <a:br>
              <a:rPr lang="ru-RU" dirty="0" smtClean="0"/>
            </a:br>
            <a:r>
              <a:rPr lang="ru-RU" dirty="0" smtClean="0"/>
              <a:t>4) </a:t>
            </a:r>
            <a:r>
              <a:rPr lang="ru-RU" dirty="0" err="1" smtClean="0"/>
              <a:t>Вимагав</a:t>
            </a:r>
            <a:r>
              <a:rPr lang="ru-RU" dirty="0" smtClean="0"/>
              <a:t> </a:t>
            </a:r>
            <a:r>
              <a:rPr lang="ru-RU" dirty="0" err="1" smtClean="0"/>
              <a:t>від</a:t>
            </a:r>
            <a:r>
              <a:rPr lang="ru-RU" dirty="0" smtClean="0"/>
              <a:t> </a:t>
            </a:r>
            <a:r>
              <a:rPr lang="ru-RU" dirty="0" err="1" smtClean="0"/>
              <a:t>більшовицького</a:t>
            </a:r>
            <a:r>
              <a:rPr lang="ru-RU" dirty="0" smtClean="0"/>
              <a:t> центру «реального» </a:t>
            </a:r>
            <a:r>
              <a:rPr lang="ru-RU" dirty="0" err="1" smtClean="0"/>
              <a:t>суверенітету</a:t>
            </a:r>
            <a:r>
              <a:rPr lang="ru-RU" dirty="0" smtClean="0"/>
              <a:t> УСРР, </a:t>
            </a:r>
            <a:r>
              <a:rPr lang="ru-RU" dirty="0" err="1" smtClean="0"/>
              <a:t>виступав</a:t>
            </a:r>
            <a:r>
              <a:rPr lang="ru-RU" dirty="0" smtClean="0"/>
              <a:t>  </a:t>
            </a:r>
            <a:r>
              <a:rPr lang="ru-RU" dirty="0" err="1" smtClean="0"/>
              <a:t>проти</a:t>
            </a:r>
            <a:r>
              <a:rPr lang="ru-RU" dirty="0" smtClean="0"/>
              <a:t> плану «</a:t>
            </a:r>
            <a:r>
              <a:rPr lang="ru-RU" dirty="0" err="1" smtClean="0"/>
              <a:t>автономізації</a:t>
            </a:r>
            <a:r>
              <a:rPr lang="ru-RU" dirty="0" smtClean="0"/>
              <a:t>» </a:t>
            </a:r>
            <a:r>
              <a:rPr lang="ru-RU" dirty="0" err="1" smtClean="0"/>
              <a:t>республік</a:t>
            </a:r>
            <a:r>
              <a:rPr lang="ru-RU" dirty="0" smtClean="0"/>
              <a:t/>
            </a:r>
            <a:br>
              <a:rPr lang="ru-RU" dirty="0" smtClean="0"/>
            </a:br>
            <a:r>
              <a:rPr lang="ru-RU" dirty="0" smtClean="0"/>
              <a:t>5) У 1928–1938 </a:t>
            </a:r>
            <a:r>
              <a:rPr lang="ru-RU" dirty="0" err="1" smtClean="0"/>
              <a:t>рр</a:t>
            </a:r>
            <a:r>
              <a:rPr lang="ru-RU" dirty="0" smtClean="0"/>
              <a:t>. – </a:t>
            </a:r>
            <a:r>
              <a:rPr lang="ru-RU" dirty="0" err="1" smtClean="0"/>
              <a:t>генеральний</a:t>
            </a:r>
            <a:r>
              <a:rPr lang="ru-RU" dirty="0" smtClean="0"/>
              <a:t> (</a:t>
            </a:r>
            <a:r>
              <a:rPr lang="ru-RU" dirty="0" err="1" smtClean="0"/>
              <a:t>від</a:t>
            </a:r>
            <a:r>
              <a:rPr lang="ru-RU" dirty="0" smtClean="0"/>
              <a:t> 1934 р. – перший) </a:t>
            </a:r>
            <a:r>
              <a:rPr lang="ru-RU" dirty="0" err="1" smtClean="0"/>
              <a:t>секретар</a:t>
            </a:r>
            <a:r>
              <a:rPr lang="ru-RU" dirty="0" smtClean="0"/>
              <a:t> ЦК КП(б)У</a:t>
            </a:r>
          </a:p>
          <a:p>
            <a:pPr fontAlgn="base"/>
            <a:r>
              <a:rPr lang="ru-RU" dirty="0" smtClean="0"/>
              <a:t>А 1, 3        Б 1, 4           В 2, 3                Г 2, 4            </a:t>
            </a:r>
          </a:p>
          <a:p>
            <a:pPr fontAlgn="base"/>
            <a:r>
              <a:rPr lang="ru-RU" dirty="0" smtClean="0"/>
              <a:t>Д 3, 4        Ж 4, 5</a:t>
            </a:r>
          </a:p>
          <a:p>
            <a:pPr fontAlgn="base"/>
            <a:r>
              <a:rPr lang="ru-RU" b="1" dirty="0" smtClean="0"/>
              <a:t>Правильна </a:t>
            </a:r>
            <a:r>
              <a:rPr lang="ru-RU" b="1" dirty="0" err="1" smtClean="0"/>
              <a:t>відповідь</a:t>
            </a:r>
            <a:r>
              <a:rPr lang="ru-RU" b="1" dirty="0" smtClean="0"/>
              <a:t>:  Б</a:t>
            </a:r>
            <a:endParaRPr lang="ru-RU" dirty="0" smtClean="0"/>
          </a:p>
          <a:p>
            <a:endParaRPr lang="ru-RU" dirty="0"/>
          </a:p>
        </p:txBody>
      </p:sp>
      <p:pic>
        <p:nvPicPr>
          <p:cNvPr id="54274" name="Picture 2" descr="Ð Ð°ÐºÐ¾Ð²ÑÑÐºÐ¸Ð¹"/>
          <p:cNvPicPr>
            <a:picLocks noChangeAspect="1" noChangeArrowheads="1"/>
          </p:cNvPicPr>
          <p:nvPr/>
        </p:nvPicPr>
        <p:blipFill>
          <a:blip r:embed="rId2" cstate="print"/>
          <a:srcRect/>
          <a:stretch>
            <a:fillRect/>
          </a:stretch>
        </p:blipFill>
        <p:spPr bwMode="auto">
          <a:xfrm>
            <a:off x="233518" y="1772816"/>
            <a:ext cx="2572587" cy="34301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linds(horizontal)">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Сергій</a:t>
            </a:r>
            <a:r>
              <a:rPr lang="ru-RU" b="1" dirty="0" smtClean="0">
                <a:solidFill>
                  <a:srgbClr val="C00000"/>
                </a:solidFill>
              </a:rPr>
              <a:t> </a:t>
            </a:r>
            <a:r>
              <a:rPr lang="ru-RU" b="1" dirty="0" err="1" smtClean="0">
                <a:solidFill>
                  <a:srgbClr val="C00000"/>
                </a:solidFill>
              </a:rPr>
              <a:t>Єфремов</a:t>
            </a:r>
            <a:r>
              <a:rPr lang="ru-RU" b="1" dirty="0" smtClean="0">
                <a:solidFill>
                  <a:srgbClr val="C00000"/>
                </a:solidFill>
              </a:rPr>
              <a:t> (1876—1939)</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державний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a:xfrm>
            <a:off x="3347864" y="1219200"/>
            <a:ext cx="5796136" cy="5638800"/>
          </a:xfrm>
        </p:spPr>
        <p:txBody>
          <a:bodyPr>
            <a:normAutofit fontScale="85000" lnSpcReduction="20000"/>
          </a:bodyPr>
          <a:lstStyle/>
          <a:p>
            <a:pPr fontAlgn="base"/>
            <a:r>
              <a:rPr lang="ru-RU" dirty="0" smtClean="0"/>
              <a:t> </a:t>
            </a:r>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Сергія</a:t>
            </a:r>
            <a:r>
              <a:rPr lang="ru-RU" b="1" dirty="0" smtClean="0"/>
              <a:t> </a:t>
            </a:r>
            <a:r>
              <a:rPr lang="ru-RU" b="1" dirty="0" err="1" smtClean="0"/>
              <a:t>Єфремова</a:t>
            </a:r>
            <a:r>
              <a:rPr lang="ru-RU" b="1" dirty="0" smtClean="0"/>
              <a:t>?</a:t>
            </a:r>
            <a:endParaRPr lang="ru-RU" dirty="0" smtClean="0"/>
          </a:p>
          <a:p>
            <a:pPr fontAlgn="base"/>
            <a:r>
              <a:rPr lang="ru-RU" dirty="0" smtClean="0"/>
              <a:t>1) Один </a:t>
            </a:r>
            <a:r>
              <a:rPr lang="ru-RU" dirty="0" err="1" smtClean="0"/>
              <a:t>з</a:t>
            </a:r>
            <a:r>
              <a:rPr lang="ru-RU" dirty="0" smtClean="0"/>
              <a:t> </a:t>
            </a:r>
            <a:r>
              <a:rPr lang="ru-RU" dirty="0" err="1" smtClean="0"/>
              <a:t>лідерів</a:t>
            </a:r>
            <a:r>
              <a:rPr lang="ru-RU" dirty="0" smtClean="0"/>
              <a:t> </a:t>
            </a:r>
            <a:r>
              <a:rPr lang="ru-RU" dirty="0" err="1" smtClean="0"/>
              <a:t>Української</a:t>
            </a:r>
            <a:r>
              <a:rPr lang="ru-RU" dirty="0" smtClean="0"/>
              <a:t> </a:t>
            </a:r>
            <a:r>
              <a:rPr lang="ru-RU" dirty="0" err="1" smtClean="0"/>
              <a:t>партії</a:t>
            </a:r>
            <a:r>
              <a:rPr lang="ru-RU" dirty="0" smtClean="0"/>
              <a:t> </a:t>
            </a:r>
            <a:r>
              <a:rPr lang="ru-RU" dirty="0" err="1" smtClean="0"/>
              <a:t>соціалістів-федералістів</a:t>
            </a:r>
            <a:r>
              <a:rPr lang="ru-RU" dirty="0" smtClean="0"/>
              <a:t> (УПСФ), один </a:t>
            </a:r>
            <a:r>
              <a:rPr lang="ru-RU" dirty="0" err="1" smtClean="0"/>
              <a:t>із</a:t>
            </a:r>
            <a:r>
              <a:rPr lang="ru-RU" dirty="0" smtClean="0"/>
              <a:t> </a:t>
            </a:r>
            <a:r>
              <a:rPr lang="ru-RU" dirty="0" err="1" smtClean="0"/>
              <a:t>засновників</a:t>
            </a:r>
            <a:r>
              <a:rPr lang="ru-RU" dirty="0" smtClean="0"/>
              <a:t> </a:t>
            </a:r>
            <a:r>
              <a:rPr lang="ru-RU" dirty="0" err="1" smtClean="0"/>
              <a:t>Української</a:t>
            </a:r>
            <a:r>
              <a:rPr lang="ru-RU" dirty="0" smtClean="0"/>
              <a:t> </a:t>
            </a:r>
            <a:r>
              <a:rPr lang="ru-RU" dirty="0" err="1" smtClean="0"/>
              <a:t>Центральної</a:t>
            </a:r>
            <a:r>
              <a:rPr lang="ru-RU" dirty="0" smtClean="0"/>
              <a:t> Ради</a:t>
            </a:r>
            <a:br>
              <a:rPr lang="ru-RU" dirty="0" smtClean="0"/>
            </a:br>
            <a:r>
              <a:rPr lang="ru-RU" dirty="0" smtClean="0"/>
              <a:t>2) Член </a:t>
            </a:r>
            <a:r>
              <a:rPr lang="ru-RU" dirty="0" err="1" smtClean="0"/>
              <a:t>Спілки</a:t>
            </a:r>
            <a:r>
              <a:rPr lang="ru-RU" dirty="0" smtClean="0"/>
              <a:t> </a:t>
            </a:r>
            <a:r>
              <a:rPr lang="ru-RU" dirty="0" err="1" smtClean="0"/>
              <a:t>радянських</a:t>
            </a:r>
            <a:r>
              <a:rPr lang="ru-RU" dirty="0" smtClean="0"/>
              <a:t> </a:t>
            </a:r>
            <a:r>
              <a:rPr lang="ru-RU" dirty="0" err="1" smtClean="0"/>
              <a:t>письменників</a:t>
            </a:r>
            <a:r>
              <a:rPr lang="ru-RU" dirty="0" smtClean="0"/>
              <a:t> </a:t>
            </a:r>
            <a:r>
              <a:rPr lang="ru-RU" dirty="0" err="1" smtClean="0"/>
              <a:t>України</a:t>
            </a:r>
            <a:r>
              <a:rPr lang="ru-RU" dirty="0" smtClean="0"/>
              <a:t>, автор </a:t>
            </a:r>
            <a:r>
              <a:rPr lang="ru-RU" dirty="0" err="1" smtClean="0"/>
              <a:t>творів</a:t>
            </a:r>
            <a:r>
              <a:rPr lang="ru-RU" dirty="0" smtClean="0"/>
              <a:t>, </a:t>
            </a:r>
            <a:r>
              <a:rPr lang="ru-RU" dirty="0" err="1" smtClean="0"/>
              <a:t>присвячених</a:t>
            </a:r>
            <a:r>
              <a:rPr lang="ru-RU" dirty="0" smtClean="0"/>
              <a:t> </a:t>
            </a:r>
            <a:r>
              <a:rPr lang="ru-RU" dirty="0" err="1" smtClean="0"/>
              <a:t>подіям</a:t>
            </a:r>
            <a:r>
              <a:rPr lang="ru-RU" dirty="0" smtClean="0"/>
              <a:t> 1917–1920 </a:t>
            </a:r>
            <a:r>
              <a:rPr lang="ru-RU" dirty="0" err="1" smtClean="0"/>
              <a:t>рр</a:t>
            </a:r>
            <a:r>
              <a:rPr lang="ru-RU" dirty="0" smtClean="0"/>
              <a:t>.</a:t>
            </a:r>
            <a:br>
              <a:rPr lang="ru-RU" dirty="0" smtClean="0"/>
            </a:br>
            <a:r>
              <a:rPr lang="ru-RU" dirty="0" smtClean="0"/>
              <a:t>3) </a:t>
            </a:r>
            <a:r>
              <a:rPr lang="ru-RU" dirty="0" err="1" smtClean="0"/>
              <a:t>Очолював</a:t>
            </a:r>
            <a:r>
              <a:rPr lang="ru-RU" dirty="0" smtClean="0"/>
              <a:t> </a:t>
            </a:r>
            <a:r>
              <a:rPr lang="ru-RU" dirty="0" err="1" smtClean="0"/>
              <a:t>делегацію</a:t>
            </a:r>
            <a:r>
              <a:rPr lang="ru-RU" dirty="0" smtClean="0"/>
              <a:t> УНР у переговорах </a:t>
            </a:r>
            <a:r>
              <a:rPr lang="ru-RU" dirty="0" err="1" smtClean="0"/>
              <a:t>з</a:t>
            </a:r>
            <a:r>
              <a:rPr lang="ru-RU" dirty="0" smtClean="0"/>
              <a:t> </a:t>
            </a:r>
            <a:r>
              <a:rPr lang="ru-RU" dirty="0" err="1" smtClean="0"/>
              <a:t>Німеччиною</a:t>
            </a:r>
            <a:r>
              <a:rPr lang="ru-RU" dirty="0" smtClean="0"/>
              <a:t> та </a:t>
            </a:r>
            <a:r>
              <a:rPr lang="ru-RU" dirty="0" err="1" smtClean="0"/>
              <a:t>її</a:t>
            </a:r>
            <a:r>
              <a:rPr lang="ru-RU" dirty="0" smtClean="0"/>
              <a:t> союзниками в </a:t>
            </a:r>
            <a:r>
              <a:rPr lang="ru-RU" dirty="0" err="1" smtClean="0"/>
              <a:t>Брест-Литовську</a:t>
            </a:r>
            <a:r>
              <a:rPr lang="ru-RU" dirty="0" smtClean="0"/>
              <a:t/>
            </a:r>
            <a:br>
              <a:rPr lang="ru-RU" dirty="0" smtClean="0"/>
            </a:br>
            <a:r>
              <a:rPr lang="ru-RU" dirty="0" smtClean="0"/>
              <a:t>4) Повернувшись </a:t>
            </a:r>
            <a:r>
              <a:rPr lang="ru-RU" dirty="0" err="1" smtClean="0"/>
              <a:t>з</a:t>
            </a:r>
            <a:r>
              <a:rPr lang="ru-RU" dirty="0" smtClean="0"/>
              <a:t> </a:t>
            </a:r>
            <a:r>
              <a:rPr lang="ru-RU" dirty="0" err="1" smtClean="0"/>
              <a:t>еміграції</a:t>
            </a:r>
            <a:r>
              <a:rPr lang="ru-RU" dirty="0" smtClean="0"/>
              <a:t>, </a:t>
            </a:r>
            <a:r>
              <a:rPr lang="ru-RU" dirty="0" err="1" smtClean="0"/>
              <a:t>очолив</a:t>
            </a:r>
            <a:r>
              <a:rPr lang="ru-RU" dirty="0" smtClean="0"/>
              <a:t> </a:t>
            </a:r>
            <a:r>
              <a:rPr lang="ru-RU" dirty="0" err="1" smtClean="0"/>
              <a:t>Всеукраїнську</a:t>
            </a:r>
            <a:r>
              <a:rPr lang="ru-RU" dirty="0" smtClean="0"/>
              <a:t> </a:t>
            </a:r>
            <a:r>
              <a:rPr lang="ru-RU" dirty="0" err="1" smtClean="0"/>
              <a:t>академію</a:t>
            </a:r>
            <a:r>
              <a:rPr lang="ru-RU" dirty="0" smtClean="0"/>
              <a:t> наук</a:t>
            </a:r>
            <a:br>
              <a:rPr lang="ru-RU" dirty="0" smtClean="0"/>
            </a:br>
            <a:r>
              <a:rPr lang="ru-RU" dirty="0" smtClean="0"/>
              <a:t>5) Автор </a:t>
            </a:r>
            <a:r>
              <a:rPr lang="ru-RU" dirty="0" err="1" smtClean="0"/>
              <a:t>двотомної</a:t>
            </a:r>
            <a:r>
              <a:rPr lang="ru-RU" dirty="0" smtClean="0"/>
              <a:t> «</a:t>
            </a:r>
            <a:r>
              <a:rPr lang="ru-RU" dirty="0" err="1" smtClean="0"/>
              <a:t>Історії</a:t>
            </a:r>
            <a:r>
              <a:rPr lang="ru-RU" dirty="0" smtClean="0"/>
              <a:t> </a:t>
            </a:r>
            <a:r>
              <a:rPr lang="ru-RU" dirty="0" err="1" smtClean="0"/>
              <a:t>українського</a:t>
            </a:r>
            <a:r>
              <a:rPr lang="ru-RU" dirty="0" smtClean="0"/>
              <a:t> </a:t>
            </a:r>
            <a:r>
              <a:rPr lang="ru-RU" dirty="0" err="1" smtClean="0"/>
              <a:t>письменства</a:t>
            </a:r>
            <a:r>
              <a:rPr lang="ru-RU" dirty="0" smtClean="0"/>
              <a:t>» – </a:t>
            </a:r>
            <a:r>
              <a:rPr lang="ru-RU" dirty="0" err="1" smtClean="0"/>
              <a:t>класичної</a:t>
            </a:r>
            <a:r>
              <a:rPr lang="ru-RU" dirty="0" smtClean="0"/>
              <a:t> </a:t>
            </a:r>
            <a:r>
              <a:rPr lang="ru-RU" dirty="0" err="1" smtClean="0"/>
              <a:t>праці</a:t>
            </a:r>
            <a:r>
              <a:rPr lang="ru-RU" dirty="0" smtClean="0"/>
              <a:t> </a:t>
            </a:r>
            <a:r>
              <a:rPr lang="ru-RU" dirty="0" err="1" smtClean="0"/>
              <a:t>з</a:t>
            </a:r>
            <a:r>
              <a:rPr lang="ru-RU" dirty="0" smtClean="0"/>
              <a:t> </a:t>
            </a:r>
            <a:r>
              <a:rPr lang="ru-RU" dirty="0" err="1" smtClean="0"/>
              <a:t>літературознавства</a:t>
            </a:r>
            <a:endParaRPr lang="ru-RU" dirty="0" smtClean="0"/>
          </a:p>
          <a:p>
            <a:pPr fontAlgn="base"/>
            <a:r>
              <a:rPr lang="ru-RU" dirty="0" smtClean="0"/>
              <a:t>А 1, 3           </a:t>
            </a:r>
            <a:r>
              <a:rPr lang="ru-RU" b="1" dirty="0" smtClean="0"/>
              <a:t> </a:t>
            </a:r>
            <a:r>
              <a:rPr lang="ru-RU" dirty="0" smtClean="0"/>
              <a:t>Б 1, 5 </a:t>
            </a:r>
            <a:r>
              <a:rPr lang="ru-RU" b="1" dirty="0" smtClean="0"/>
              <a:t> </a:t>
            </a:r>
            <a:r>
              <a:rPr lang="ru-RU" dirty="0" smtClean="0"/>
              <a:t>           В 2, 5             </a:t>
            </a:r>
          </a:p>
          <a:p>
            <a:pPr fontAlgn="base"/>
            <a:r>
              <a:rPr lang="ru-RU" dirty="0" smtClean="0"/>
              <a:t>  Г 3, 4             Д 3, 5    Ж 2, 3</a:t>
            </a:r>
          </a:p>
          <a:p>
            <a:pPr fontAlgn="base"/>
            <a:r>
              <a:rPr lang="ru-RU" b="1" dirty="0" smtClean="0"/>
              <a:t> Правильна </a:t>
            </a:r>
            <a:r>
              <a:rPr lang="ru-RU" b="1" dirty="0" err="1" smtClean="0"/>
              <a:t>відповідь</a:t>
            </a:r>
            <a:r>
              <a:rPr lang="ru-RU" b="1" dirty="0" smtClean="0"/>
              <a:t> :        Б</a:t>
            </a:r>
            <a:endParaRPr lang="ru-RU" dirty="0" smtClean="0"/>
          </a:p>
          <a:p>
            <a:endParaRPr lang="ru-RU" dirty="0"/>
          </a:p>
        </p:txBody>
      </p:sp>
      <p:pic>
        <p:nvPicPr>
          <p:cNvPr id="55298" name="Picture 2" descr="ÐÑÑÐµÐ¼Ð¾Ð²"/>
          <p:cNvPicPr>
            <a:picLocks noChangeAspect="1" noChangeArrowheads="1"/>
          </p:cNvPicPr>
          <p:nvPr/>
        </p:nvPicPr>
        <p:blipFill>
          <a:blip r:embed="rId2" cstate="print"/>
          <a:srcRect/>
          <a:stretch>
            <a:fillRect/>
          </a:stretch>
        </p:blipFill>
        <p:spPr bwMode="auto">
          <a:xfrm>
            <a:off x="251520" y="1484784"/>
            <a:ext cx="2952328"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blinds(horizontal)">
                                      <p:cBhvr>
                                        <p:cTn id="7" dur="500"/>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990600"/>
          </a:xfrm>
        </p:spPr>
        <p:txBody>
          <a:bodyPr>
            <a:normAutofit fontScale="90000"/>
          </a:bodyPr>
          <a:lstStyle/>
          <a:p>
            <a:pPr fontAlgn="base"/>
            <a:r>
              <a:rPr lang="ru-RU" b="1" dirty="0" err="1" smtClean="0">
                <a:solidFill>
                  <a:srgbClr val="C00000"/>
                </a:solidFill>
              </a:rPr>
              <a:t>Симон</a:t>
            </a:r>
            <a:r>
              <a:rPr lang="ru-RU" b="1" dirty="0" smtClean="0">
                <a:solidFill>
                  <a:srgbClr val="C00000"/>
                </a:solidFill>
              </a:rPr>
              <a:t> Петлюра (1879–1926) </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державний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 </a:t>
            </a:r>
            <a:br>
              <a:rPr lang="ru-RU" b="1" dirty="0" smtClean="0">
                <a:solidFill>
                  <a:srgbClr val="C00000"/>
                </a:solidFill>
              </a:rPr>
            </a:br>
            <a:r>
              <a:rPr lang="ru-RU" b="1" dirty="0" err="1" smtClean="0">
                <a:solidFill>
                  <a:srgbClr val="C00000"/>
                </a:solidFill>
              </a:rPr>
              <a:t>публіцист</a:t>
            </a:r>
            <a:endParaRPr lang="ru-RU" b="1" dirty="0">
              <a:solidFill>
                <a:srgbClr val="C00000"/>
              </a:solidFill>
            </a:endParaRPr>
          </a:p>
        </p:txBody>
      </p:sp>
      <p:sp>
        <p:nvSpPr>
          <p:cNvPr id="3" name="Содержимое 2"/>
          <p:cNvSpPr>
            <a:spLocks noGrp="1"/>
          </p:cNvSpPr>
          <p:nvPr>
            <p:ph sz="quarter" idx="1"/>
          </p:nvPr>
        </p:nvSpPr>
        <p:spPr>
          <a:xfrm>
            <a:off x="2699792" y="1196752"/>
            <a:ext cx="6444208" cy="5661248"/>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Симона</a:t>
            </a:r>
            <a:r>
              <a:rPr lang="ru-RU" b="1" dirty="0" smtClean="0"/>
              <a:t> Петлюру?</a:t>
            </a:r>
            <a:endParaRPr lang="ru-RU" dirty="0" smtClean="0"/>
          </a:p>
          <a:p>
            <a:pPr fontAlgn="base"/>
            <a:r>
              <a:rPr lang="ru-RU" dirty="0" smtClean="0"/>
              <a:t>1)  Перший голова Генерального </a:t>
            </a:r>
            <a:r>
              <a:rPr lang="ru-RU" dirty="0" err="1" smtClean="0"/>
              <a:t>Секретаріату</a:t>
            </a:r>
            <a:r>
              <a:rPr lang="ru-RU" dirty="0" smtClean="0"/>
              <a:t> </a:t>
            </a:r>
            <a:r>
              <a:rPr lang="ru-RU" dirty="0" err="1" smtClean="0"/>
              <a:t>Української</a:t>
            </a:r>
            <a:r>
              <a:rPr lang="ru-RU" dirty="0" smtClean="0"/>
              <a:t> </a:t>
            </a:r>
            <a:r>
              <a:rPr lang="ru-RU" dirty="0" err="1" smtClean="0"/>
              <a:t>Центральної</a:t>
            </a:r>
            <a:r>
              <a:rPr lang="ru-RU" dirty="0" smtClean="0"/>
              <a:t> Ради</a:t>
            </a:r>
            <a:br>
              <a:rPr lang="ru-RU" dirty="0" smtClean="0"/>
            </a:br>
            <a:r>
              <a:rPr lang="ru-RU" dirty="0" smtClean="0"/>
              <a:t>2)  </a:t>
            </a:r>
            <a:r>
              <a:rPr lang="ru-RU" dirty="0" err="1" smtClean="0"/>
              <a:t>Ініціював</a:t>
            </a:r>
            <a:r>
              <a:rPr lang="ru-RU" dirty="0" smtClean="0"/>
              <a:t> </a:t>
            </a:r>
            <a:r>
              <a:rPr lang="ru-RU" dirty="0" err="1" smtClean="0"/>
              <a:t>підписання</a:t>
            </a:r>
            <a:r>
              <a:rPr lang="ru-RU" dirty="0" smtClean="0"/>
              <a:t> у </a:t>
            </a:r>
            <a:r>
              <a:rPr lang="ru-RU" dirty="0" err="1" smtClean="0"/>
              <a:t>квітні</a:t>
            </a:r>
            <a:r>
              <a:rPr lang="ru-RU" dirty="0" smtClean="0"/>
              <a:t> 1920 р. </a:t>
            </a:r>
            <a:r>
              <a:rPr lang="ru-RU" dirty="0" err="1" smtClean="0"/>
              <a:t>Варшавського</a:t>
            </a:r>
            <a:r>
              <a:rPr lang="ru-RU" dirty="0" smtClean="0"/>
              <a:t> договору </a:t>
            </a:r>
            <a:r>
              <a:rPr lang="ru-RU" dirty="0" err="1" smtClean="0"/>
              <a:t>між</a:t>
            </a:r>
            <a:r>
              <a:rPr lang="ru-RU" dirty="0" smtClean="0"/>
              <a:t> УНР та </a:t>
            </a:r>
            <a:r>
              <a:rPr lang="ru-RU" dirty="0" err="1" smtClean="0"/>
              <a:t>Польщею</a:t>
            </a:r>
            <a:r>
              <a:rPr lang="ru-RU" dirty="0" smtClean="0"/>
              <a:t/>
            </a:r>
            <a:br>
              <a:rPr lang="ru-RU" dirty="0" smtClean="0"/>
            </a:br>
            <a:r>
              <a:rPr lang="ru-RU" dirty="0" smtClean="0"/>
              <a:t>3)  </a:t>
            </a:r>
            <a:r>
              <a:rPr lang="ru-RU" dirty="0" err="1" smtClean="0"/>
              <a:t>Обстоював</a:t>
            </a:r>
            <a:r>
              <a:rPr lang="ru-RU" dirty="0" smtClean="0"/>
              <a:t> «</a:t>
            </a:r>
            <a:r>
              <a:rPr lang="ru-RU" dirty="0" err="1" smtClean="0"/>
              <a:t>радянську</a:t>
            </a:r>
            <a:r>
              <a:rPr lang="ru-RU" dirty="0" smtClean="0"/>
              <a:t> платформу», </a:t>
            </a:r>
            <a:r>
              <a:rPr lang="ru-RU" dirty="0" err="1" smtClean="0"/>
              <a:t>виступаючи</a:t>
            </a:r>
            <a:r>
              <a:rPr lang="ru-RU" dirty="0" smtClean="0"/>
              <a:t> за союз </a:t>
            </a:r>
            <a:r>
              <a:rPr lang="ru-RU" dirty="0" err="1" smtClean="0"/>
              <a:t>із</a:t>
            </a:r>
            <a:r>
              <a:rPr lang="ru-RU" dirty="0" smtClean="0"/>
              <a:t> </a:t>
            </a:r>
            <a:r>
              <a:rPr lang="ru-RU" dirty="0" err="1" smtClean="0"/>
              <a:t>більшовицькою</a:t>
            </a:r>
            <a:r>
              <a:rPr lang="ru-RU" dirty="0" smtClean="0"/>
              <a:t> </a:t>
            </a:r>
            <a:r>
              <a:rPr lang="ru-RU" dirty="0" err="1" smtClean="0"/>
              <a:t>Росією</a:t>
            </a:r>
            <a:r>
              <a:rPr lang="ru-RU" dirty="0" smtClean="0"/>
              <a:t/>
            </a:r>
            <a:br>
              <a:rPr lang="ru-RU" dirty="0" smtClean="0"/>
            </a:br>
            <a:r>
              <a:rPr lang="ru-RU" dirty="0" err="1" smtClean="0"/>
              <a:t>проти</a:t>
            </a:r>
            <a:r>
              <a:rPr lang="ru-RU" dirty="0" smtClean="0"/>
              <a:t> </a:t>
            </a:r>
            <a:r>
              <a:rPr lang="ru-RU" dirty="0" err="1" smtClean="0"/>
              <a:t>Антанти</a:t>
            </a:r>
            <a:r>
              <a:rPr lang="ru-RU" dirty="0" smtClean="0"/>
              <a:t/>
            </a:r>
            <a:br>
              <a:rPr lang="ru-RU" dirty="0" smtClean="0"/>
            </a:br>
            <a:r>
              <a:rPr lang="ru-RU" dirty="0" smtClean="0"/>
              <a:t>4)  У </a:t>
            </a:r>
            <a:r>
              <a:rPr lang="ru-RU" dirty="0" err="1" smtClean="0"/>
              <a:t>листопаді</a:t>
            </a:r>
            <a:r>
              <a:rPr lang="ru-RU" dirty="0" smtClean="0"/>
              <a:t> 1918 р. </a:t>
            </a:r>
            <a:r>
              <a:rPr lang="ru-RU" dirty="0" err="1" smtClean="0"/>
              <a:t>перебував</a:t>
            </a:r>
            <a:r>
              <a:rPr lang="ru-RU" dirty="0" smtClean="0"/>
              <a:t> у </a:t>
            </a:r>
            <a:r>
              <a:rPr lang="ru-RU" dirty="0" err="1" smtClean="0"/>
              <a:t>Берліні</a:t>
            </a:r>
            <a:r>
              <a:rPr lang="ru-RU" dirty="0" smtClean="0"/>
              <a:t>, де </a:t>
            </a:r>
            <a:r>
              <a:rPr lang="ru-RU" dirty="0" err="1" smtClean="0"/>
              <a:t>мав</a:t>
            </a:r>
            <a:r>
              <a:rPr lang="ru-RU" dirty="0" smtClean="0"/>
              <a:t> </a:t>
            </a:r>
            <a:r>
              <a:rPr lang="ru-RU" dirty="0" err="1" smtClean="0"/>
              <a:t>офіційні</a:t>
            </a:r>
            <a:r>
              <a:rPr lang="ru-RU" dirty="0" smtClean="0"/>
              <a:t> </a:t>
            </a:r>
            <a:r>
              <a:rPr lang="ru-RU" dirty="0" err="1" smtClean="0"/>
              <a:t>зустрічі</a:t>
            </a:r>
            <a:r>
              <a:rPr lang="ru-RU" dirty="0" smtClean="0"/>
              <a:t> </a:t>
            </a:r>
            <a:r>
              <a:rPr lang="ru-RU" dirty="0" err="1" smtClean="0"/>
              <a:t>з</a:t>
            </a:r>
            <a:r>
              <a:rPr lang="ru-RU" dirty="0" smtClean="0"/>
              <a:t> кайзером </a:t>
            </a:r>
            <a:r>
              <a:rPr lang="ru-RU" dirty="0" err="1" smtClean="0"/>
              <a:t>Вільгельмом</a:t>
            </a:r>
            <a:r>
              <a:rPr lang="ru-RU" dirty="0" smtClean="0"/>
              <a:t> </a:t>
            </a:r>
            <a:r>
              <a:rPr lang="en-US" dirty="0" smtClean="0"/>
              <a:t>II</a:t>
            </a:r>
            <a:br>
              <a:rPr lang="en-US" dirty="0" smtClean="0"/>
            </a:br>
            <a:r>
              <a:rPr lang="en-US" dirty="0" smtClean="0"/>
              <a:t>5</a:t>
            </a:r>
            <a:r>
              <a:rPr lang="uk-UA" dirty="0" smtClean="0"/>
              <a:t>) </a:t>
            </a:r>
            <a:r>
              <a:rPr lang="en-US" dirty="0" smtClean="0"/>
              <a:t> </a:t>
            </a:r>
            <a:r>
              <a:rPr lang="ru-RU" dirty="0" err="1" smtClean="0"/>
              <a:t>Від</a:t>
            </a:r>
            <a:r>
              <a:rPr lang="ru-RU" dirty="0" smtClean="0"/>
              <a:t> листопада 1920 р. </a:t>
            </a:r>
            <a:r>
              <a:rPr lang="ru-RU" dirty="0" err="1" smtClean="0"/>
              <a:t>керував</a:t>
            </a:r>
            <a:r>
              <a:rPr lang="ru-RU" dirty="0" smtClean="0"/>
              <a:t> </a:t>
            </a:r>
            <a:r>
              <a:rPr lang="ru-RU" dirty="0" err="1" smtClean="0"/>
              <a:t>роботою</a:t>
            </a:r>
            <a:r>
              <a:rPr lang="ru-RU" dirty="0" smtClean="0"/>
              <a:t> уряду УНР за кордоном</a:t>
            </a:r>
          </a:p>
          <a:p>
            <a:pPr fontAlgn="base"/>
            <a:r>
              <a:rPr lang="ru-RU" dirty="0" smtClean="0"/>
              <a:t>А 1, 2          Б 2, 3           </a:t>
            </a:r>
            <a:r>
              <a:rPr lang="ru-RU" b="1" dirty="0" smtClean="0"/>
              <a:t> </a:t>
            </a:r>
            <a:r>
              <a:rPr lang="ru-RU" dirty="0" smtClean="0"/>
              <a:t>В 2, 5 </a:t>
            </a:r>
            <a:r>
              <a:rPr lang="ru-RU" b="1" dirty="0" smtClean="0"/>
              <a:t> </a:t>
            </a:r>
            <a:r>
              <a:rPr lang="ru-RU" dirty="0" smtClean="0"/>
              <a:t>          </a:t>
            </a:r>
          </a:p>
          <a:p>
            <a:pPr fontAlgn="base"/>
            <a:r>
              <a:rPr lang="ru-RU" dirty="0" smtClean="0"/>
              <a:t> Г 3, 4             Д 3, 5             Ж 4, 5</a:t>
            </a:r>
          </a:p>
          <a:p>
            <a:pPr fontAlgn="base"/>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56322" name="Picture 2" descr="Ð¡ ÐÐµÑÐ»ÑÑÐ°"/>
          <p:cNvPicPr>
            <a:picLocks noChangeAspect="1" noChangeArrowheads="1"/>
          </p:cNvPicPr>
          <p:nvPr/>
        </p:nvPicPr>
        <p:blipFill>
          <a:blip r:embed="rId2" cstate="print"/>
          <a:srcRect/>
          <a:stretch>
            <a:fillRect/>
          </a:stretch>
        </p:blipFill>
        <p:spPr bwMode="auto">
          <a:xfrm>
            <a:off x="251520" y="1844824"/>
            <a:ext cx="2480367" cy="34594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barn(inHorizontal)">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90600"/>
          </a:xfrm>
        </p:spPr>
        <p:txBody>
          <a:bodyPr>
            <a:normAutofit fontScale="90000"/>
          </a:bodyPr>
          <a:lstStyle/>
          <a:p>
            <a:r>
              <a:rPr lang="ru-RU" b="1" dirty="0" smtClean="0">
                <a:solidFill>
                  <a:srgbClr val="C00000"/>
                </a:solidFill>
              </a:rPr>
              <a:t>Плакат, </a:t>
            </a:r>
            <a:r>
              <a:rPr lang="ru-RU" b="1" dirty="0" err="1" smtClean="0">
                <a:solidFill>
                  <a:srgbClr val="C00000"/>
                </a:solidFill>
              </a:rPr>
              <a:t>зображений</a:t>
            </a:r>
            <a:r>
              <a:rPr lang="ru-RU" b="1" dirty="0" smtClean="0">
                <a:solidFill>
                  <a:srgbClr val="C00000"/>
                </a:solidFill>
              </a:rPr>
              <a:t> на фото, </a:t>
            </a:r>
            <a:r>
              <a:rPr lang="ru-RU" b="1" dirty="0" err="1" smtClean="0">
                <a:solidFill>
                  <a:srgbClr val="C00000"/>
                </a:solidFill>
              </a:rPr>
              <a:t>пропагував</a:t>
            </a:r>
            <a:r>
              <a:rPr lang="ru-RU" b="1" dirty="0" smtClean="0">
                <a:solidFill>
                  <a:srgbClr val="C00000"/>
                </a:solidFill>
              </a:rPr>
              <a:t> </a:t>
            </a:r>
            <a:r>
              <a:rPr lang="ru-RU" b="1" dirty="0" err="1" smtClean="0">
                <a:solidFill>
                  <a:srgbClr val="C00000"/>
                </a:solidFill>
              </a:rPr>
              <a:t>радянізацію</a:t>
            </a:r>
            <a:r>
              <a:rPr lang="ru-RU" b="1" dirty="0" smtClean="0">
                <a:solidFill>
                  <a:srgbClr val="C00000"/>
                </a:solidFill>
              </a:rPr>
              <a:t> </a:t>
            </a:r>
            <a:r>
              <a:rPr lang="ru-RU" b="1" dirty="0" err="1" smtClean="0">
                <a:solidFill>
                  <a:srgbClr val="C00000"/>
                </a:solidFill>
              </a:rPr>
              <a:t>західних</a:t>
            </a:r>
            <a:r>
              <a:rPr lang="ru-RU" b="1" dirty="0" smtClean="0">
                <a:solidFill>
                  <a:srgbClr val="C00000"/>
                </a:solidFill>
              </a:rPr>
              <a:t> областей </a:t>
            </a:r>
            <a:r>
              <a:rPr lang="ru-RU" b="1" dirty="0" err="1" smtClean="0">
                <a:solidFill>
                  <a:srgbClr val="C00000"/>
                </a:solidFill>
              </a:rPr>
              <a:t>України</a:t>
            </a:r>
            <a:r>
              <a:rPr lang="ru-RU" b="1" dirty="0" smtClean="0">
                <a:solidFill>
                  <a:srgbClr val="C00000"/>
                </a:solidFill>
              </a:rPr>
              <a:t>. </a:t>
            </a:r>
            <a:endParaRPr lang="ru-RU" b="1" dirty="0">
              <a:solidFill>
                <a:srgbClr val="C00000"/>
              </a:solidFill>
            </a:endParaRPr>
          </a:p>
        </p:txBody>
      </p:sp>
      <p:sp>
        <p:nvSpPr>
          <p:cNvPr id="3" name="Содержимое 2"/>
          <p:cNvSpPr>
            <a:spLocks noGrp="1"/>
          </p:cNvSpPr>
          <p:nvPr>
            <p:ph sz="quarter" idx="1"/>
          </p:nvPr>
        </p:nvSpPr>
        <p:spPr>
          <a:xfrm>
            <a:off x="5220072" y="2060848"/>
            <a:ext cx="3672408" cy="3857640"/>
          </a:xfrm>
        </p:spPr>
        <p:txBody>
          <a:bodyPr/>
          <a:lstStyle/>
          <a:p>
            <a:r>
              <a:rPr lang="ru-RU" b="1" dirty="0" smtClean="0">
                <a:solidFill>
                  <a:srgbClr val="C00000"/>
                </a:solidFill>
              </a:rPr>
              <a:t>Мету </a:t>
            </a:r>
            <a:r>
              <a:rPr lang="ru-RU" b="1" dirty="0" err="1" smtClean="0">
                <a:solidFill>
                  <a:srgbClr val="C00000"/>
                </a:solidFill>
              </a:rPr>
              <a:t>боротьби</a:t>
            </a:r>
            <a:r>
              <a:rPr lang="ru-RU" b="1" dirty="0" smtClean="0">
                <a:solidFill>
                  <a:srgbClr val="C00000"/>
                </a:solidFill>
              </a:rPr>
              <a:t> </a:t>
            </a:r>
            <a:r>
              <a:rPr lang="ru-RU" b="1" dirty="0" err="1" smtClean="0">
                <a:solidFill>
                  <a:srgbClr val="C00000"/>
                </a:solidFill>
              </a:rPr>
              <a:t>Української</a:t>
            </a:r>
            <a:r>
              <a:rPr lang="ru-RU" b="1" dirty="0" smtClean="0">
                <a:solidFill>
                  <a:srgbClr val="C00000"/>
                </a:solidFill>
              </a:rPr>
              <a:t> </a:t>
            </a:r>
            <a:r>
              <a:rPr lang="ru-RU" b="1" dirty="0" err="1" smtClean="0">
                <a:solidFill>
                  <a:srgbClr val="C00000"/>
                </a:solidFill>
              </a:rPr>
              <a:t>Повстанської</a:t>
            </a:r>
            <a:r>
              <a:rPr lang="ru-RU" b="1" dirty="0" smtClean="0">
                <a:solidFill>
                  <a:srgbClr val="C00000"/>
                </a:solidFill>
              </a:rPr>
              <a:t> </a:t>
            </a:r>
            <a:r>
              <a:rPr lang="ru-RU" b="1" dirty="0" err="1" smtClean="0">
                <a:solidFill>
                  <a:srgbClr val="C00000"/>
                </a:solidFill>
              </a:rPr>
              <a:t>Армії</a:t>
            </a:r>
            <a:r>
              <a:rPr lang="ru-RU" b="1" dirty="0" smtClean="0">
                <a:solidFill>
                  <a:srgbClr val="C00000"/>
                </a:solidFill>
              </a:rPr>
              <a:t>.</a:t>
            </a:r>
            <a:r>
              <a:rPr lang="ru-RU" b="1" dirty="0" smtClean="0">
                <a:solidFill>
                  <a:srgbClr val="FF0000"/>
                </a:solidFill>
              </a:rPr>
              <a:t> </a:t>
            </a:r>
          </a:p>
          <a:p>
            <a:r>
              <a:rPr lang="ru-RU" b="1" dirty="0" smtClean="0">
                <a:solidFill>
                  <a:srgbClr val="FF0000"/>
                </a:solidFill>
              </a:rPr>
              <a:t>Воля народам! Воля </a:t>
            </a:r>
            <a:r>
              <a:rPr lang="ru-RU" b="1" dirty="0" err="1" smtClean="0">
                <a:solidFill>
                  <a:srgbClr val="FF0000"/>
                </a:solidFill>
              </a:rPr>
              <a:t>людині</a:t>
            </a:r>
            <a:r>
              <a:rPr lang="ru-RU" b="1" dirty="0" smtClean="0">
                <a:solidFill>
                  <a:srgbClr val="FF0000"/>
                </a:solidFill>
              </a:rPr>
              <a:t>! Марш УПА, 14 </a:t>
            </a:r>
            <a:r>
              <a:rPr lang="ru-RU" b="1" dirty="0" err="1" smtClean="0">
                <a:solidFill>
                  <a:srgbClr val="FF0000"/>
                </a:solidFill>
              </a:rPr>
              <a:t>жовтня</a:t>
            </a:r>
            <a:r>
              <a:rPr lang="ru-RU" b="1" dirty="0" smtClean="0">
                <a:solidFill>
                  <a:srgbClr val="FF0000"/>
                </a:solidFill>
              </a:rPr>
              <a:t>. </a:t>
            </a:r>
            <a:endParaRPr lang="ru-RU" dirty="0"/>
          </a:p>
        </p:txBody>
      </p:sp>
      <p:pic>
        <p:nvPicPr>
          <p:cNvPr id="1026" name="Picture 2" descr="ÐÐ¾ÑÐ¾Ð¶ÐµÐµ Ð¸Ð·Ð¾Ð±ÑÐ°Ð¶ÐµÐ½Ð¸Ðµ"/>
          <p:cNvPicPr>
            <a:picLocks noChangeAspect="1" noChangeArrowheads="1"/>
          </p:cNvPicPr>
          <p:nvPr/>
        </p:nvPicPr>
        <p:blipFill>
          <a:blip r:embed="rId2" cstate="print"/>
          <a:srcRect/>
          <a:stretch>
            <a:fillRect/>
          </a:stretch>
        </p:blipFill>
        <p:spPr bwMode="auto">
          <a:xfrm>
            <a:off x="827584" y="1124744"/>
            <a:ext cx="4267175" cy="53732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052736"/>
            <a:ext cx="9144000" cy="990600"/>
          </a:xfrm>
        </p:spPr>
        <p:txBody>
          <a:bodyPr>
            <a:normAutofit fontScale="90000"/>
          </a:bodyPr>
          <a:lstStyle/>
          <a:p>
            <a:pPr fontAlgn="base"/>
            <a:r>
              <a:rPr lang="ru-RU" b="1" dirty="0" err="1" smtClean="0">
                <a:solidFill>
                  <a:srgbClr val="C00000"/>
                </a:solidFill>
              </a:rPr>
              <a:t>Олександр</a:t>
            </a:r>
            <a:r>
              <a:rPr lang="ru-RU" b="1" dirty="0" smtClean="0">
                <a:solidFill>
                  <a:srgbClr val="C00000"/>
                </a:solidFill>
              </a:rPr>
              <a:t> Довженко (1894–1956)</a:t>
            </a:r>
            <a:br>
              <a:rPr lang="ru-RU" b="1" dirty="0" smtClean="0">
                <a:solidFill>
                  <a:srgbClr val="C00000"/>
                </a:solidFill>
              </a:rPr>
            </a:br>
            <a:r>
              <a:rPr lang="ru-RU" b="1" dirty="0" smtClean="0">
                <a:solidFill>
                  <a:srgbClr val="C00000"/>
                </a:solidFill>
              </a:rPr>
              <a:t> </a:t>
            </a:r>
            <a:r>
              <a:rPr lang="ru-RU" sz="2700" b="1" dirty="0" err="1" smtClean="0">
                <a:solidFill>
                  <a:srgbClr val="C00000"/>
                </a:solidFill>
              </a:rPr>
              <a:t>Письменник</a:t>
            </a:r>
            <a:r>
              <a:rPr lang="ru-RU" sz="2700" b="1" dirty="0" smtClean="0">
                <a:solidFill>
                  <a:srgbClr val="C00000"/>
                </a:solidFill>
              </a:rPr>
              <a:t>, </a:t>
            </a:r>
            <a:r>
              <a:rPr lang="ru-RU" sz="2700" b="1" dirty="0" err="1" smtClean="0">
                <a:solidFill>
                  <a:srgbClr val="C00000"/>
                </a:solidFill>
              </a:rPr>
              <a:t>кінорежисер</a:t>
            </a:r>
            <a:r>
              <a:rPr lang="ru-RU" sz="2700" b="1" dirty="0" smtClean="0">
                <a:solidFill>
                  <a:srgbClr val="C00000"/>
                </a:solidFill>
              </a:rPr>
              <a:t>, </a:t>
            </a:r>
            <a:r>
              <a:rPr lang="ru-RU" sz="2700" b="1" dirty="0" err="1" smtClean="0">
                <a:solidFill>
                  <a:srgbClr val="C00000"/>
                </a:solidFill>
              </a:rPr>
              <a:t>художник-ілюстратор</a:t>
            </a:r>
            <a:r>
              <a:rPr lang="ru-RU" sz="2700" b="1" dirty="0" smtClean="0">
                <a:solidFill>
                  <a:srgbClr val="C00000"/>
                </a:solidFill>
              </a:rPr>
              <a:t>, один </a:t>
            </a:r>
            <a:r>
              <a:rPr lang="ru-RU" sz="2700" b="1" dirty="0" err="1" smtClean="0">
                <a:solidFill>
                  <a:srgbClr val="C00000"/>
                </a:solidFill>
              </a:rPr>
              <a:t>із</a:t>
            </a:r>
            <a:r>
              <a:rPr lang="ru-RU" sz="2700" b="1" dirty="0" smtClean="0">
                <a:solidFill>
                  <a:srgbClr val="C00000"/>
                </a:solidFill>
              </a:rPr>
              <a:t> </a:t>
            </a:r>
            <a:r>
              <a:rPr lang="ru-RU" sz="2700" b="1" dirty="0" err="1" smtClean="0">
                <a:solidFill>
                  <a:srgbClr val="C00000"/>
                </a:solidFill>
              </a:rPr>
              <a:t>засновників</a:t>
            </a:r>
            <a:r>
              <a:rPr lang="ru-RU" sz="2700" b="1" dirty="0" smtClean="0">
                <a:solidFill>
                  <a:srgbClr val="C00000"/>
                </a:solidFill>
              </a:rPr>
              <a:t> </a:t>
            </a:r>
            <a:r>
              <a:rPr lang="ru-RU" sz="2700" b="1" dirty="0" err="1" smtClean="0">
                <a:solidFill>
                  <a:srgbClr val="C00000"/>
                </a:solidFill>
              </a:rPr>
              <a:t>української</a:t>
            </a:r>
            <a:r>
              <a:rPr lang="ru-RU" sz="2700" b="1" dirty="0" smtClean="0">
                <a:solidFill>
                  <a:srgbClr val="C00000"/>
                </a:solidFill>
              </a:rPr>
              <a:t> </a:t>
            </a:r>
            <a:r>
              <a:rPr lang="ru-RU" sz="2700" b="1" dirty="0" err="1" smtClean="0">
                <a:solidFill>
                  <a:srgbClr val="C00000"/>
                </a:solidFill>
              </a:rPr>
              <a:t>кінематографії</a:t>
            </a:r>
            <a:r>
              <a:rPr lang="ru-RU" sz="2700" dirty="0" smtClean="0"/>
              <a:t/>
            </a:r>
            <a:br>
              <a:rPr lang="ru-RU" sz="2700" dirty="0" smtClean="0"/>
            </a:br>
            <a:r>
              <a:rPr lang="ru-RU" sz="2700" dirty="0" smtClean="0">
                <a:hlinkClick r:id="rId2"/>
              </a:rPr>
              <a:t/>
            </a:r>
            <a:br>
              <a:rPr lang="ru-RU" sz="2700" dirty="0" smtClean="0">
                <a:hlinkClick r:id="rId2"/>
              </a:rPr>
            </a:br>
            <a:endParaRPr lang="ru-RU" sz="2700" dirty="0"/>
          </a:p>
        </p:txBody>
      </p:sp>
      <p:sp>
        <p:nvSpPr>
          <p:cNvPr id="3" name="Содержимое 2"/>
          <p:cNvSpPr>
            <a:spLocks noGrp="1"/>
          </p:cNvSpPr>
          <p:nvPr>
            <p:ph sz="quarter" idx="1"/>
          </p:nvPr>
        </p:nvSpPr>
        <p:spPr>
          <a:xfrm>
            <a:off x="2555776" y="1219200"/>
            <a:ext cx="6588224" cy="5638800"/>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Олександра</a:t>
            </a:r>
            <a:r>
              <a:rPr lang="ru-RU" b="1" dirty="0" smtClean="0"/>
              <a:t> </a:t>
            </a:r>
            <a:r>
              <a:rPr lang="ru-RU" b="1" dirty="0" err="1" smtClean="0"/>
              <a:t>Довженка</a:t>
            </a:r>
            <a:r>
              <a:rPr lang="ru-RU" b="1" dirty="0" smtClean="0"/>
              <a:t>?</a:t>
            </a:r>
            <a:endParaRPr lang="ru-RU" dirty="0" smtClean="0"/>
          </a:p>
          <a:p>
            <a:pPr fontAlgn="base"/>
            <a:r>
              <a:rPr lang="ru-RU" dirty="0" smtClean="0"/>
              <a:t>1)  </a:t>
            </a:r>
            <a:r>
              <a:rPr lang="ru-RU" dirty="0" err="1" smtClean="0"/>
              <a:t>Започаткував</a:t>
            </a:r>
            <a:r>
              <a:rPr lang="ru-RU" dirty="0" smtClean="0"/>
              <a:t> </a:t>
            </a:r>
            <a:r>
              <a:rPr lang="ru-RU" dirty="0" err="1" smtClean="0"/>
              <a:t>новий</a:t>
            </a:r>
            <a:r>
              <a:rPr lang="ru-RU" dirty="0" smtClean="0"/>
              <a:t> жанр в </a:t>
            </a:r>
            <a:r>
              <a:rPr lang="ru-RU" dirty="0" err="1" smtClean="0"/>
              <a:t>українській</a:t>
            </a:r>
            <a:r>
              <a:rPr lang="ru-RU" dirty="0" smtClean="0"/>
              <a:t> </a:t>
            </a:r>
            <a:r>
              <a:rPr lang="ru-RU" dirty="0" err="1" smtClean="0"/>
              <a:t>літературі</a:t>
            </a:r>
            <a:r>
              <a:rPr lang="ru-RU" dirty="0" smtClean="0"/>
              <a:t> – </a:t>
            </a:r>
            <a:r>
              <a:rPr lang="ru-RU" dirty="0" err="1" smtClean="0"/>
              <a:t>кіноповість</a:t>
            </a:r>
            <a:r>
              <a:rPr lang="ru-RU" dirty="0" smtClean="0"/>
              <a:t/>
            </a:r>
            <a:br>
              <a:rPr lang="ru-RU" dirty="0" smtClean="0"/>
            </a:br>
            <a:r>
              <a:rPr lang="ru-RU" dirty="0" smtClean="0"/>
              <a:t>2)  </a:t>
            </a:r>
            <a:r>
              <a:rPr lang="ru-RU" dirty="0" err="1" smtClean="0"/>
              <a:t>Переможець</a:t>
            </a:r>
            <a:r>
              <a:rPr lang="ru-RU" dirty="0" smtClean="0"/>
              <a:t> конкурсу на проект </a:t>
            </a:r>
            <a:r>
              <a:rPr lang="ru-RU" dirty="0" err="1" smtClean="0"/>
              <a:t>кінофабрики</a:t>
            </a:r>
            <a:r>
              <a:rPr lang="ru-RU" dirty="0" smtClean="0"/>
              <a:t> в </a:t>
            </a:r>
            <a:r>
              <a:rPr lang="ru-RU" dirty="0" err="1" smtClean="0"/>
              <a:t>Києві</a:t>
            </a:r>
            <a:r>
              <a:rPr lang="ru-RU" dirty="0" smtClean="0"/>
              <a:t>, </a:t>
            </a:r>
            <a:r>
              <a:rPr lang="ru-RU" dirty="0" err="1" smtClean="0"/>
              <a:t>збудованої</a:t>
            </a:r>
            <a:r>
              <a:rPr lang="ru-RU" dirty="0" smtClean="0"/>
              <a:t> </a:t>
            </a:r>
            <a:r>
              <a:rPr lang="ru-RU" dirty="0" err="1" smtClean="0"/>
              <a:t>в</a:t>
            </a:r>
            <a:r>
              <a:rPr lang="ru-RU" dirty="0" smtClean="0"/>
              <a:t> 1928 р.</a:t>
            </a:r>
            <a:br>
              <a:rPr lang="ru-RU" dirty="0" smtClean="0"/>
            </a:br>
            <a:r>
              <a:rPr lang="ru-RU" dirty="0" smtClean="0"/>
              <a:t>3)  </a:t>
            </a:r>
            <a:r>
              <a:rPr lang="ru-RU" dirty="0" err="1" smtClean="0"/>
              <a:t>Його</a:t>
            </a:r>
            <a:r>
              <a:rPr lang="ru-RU" dirty="0" smtClean="0"/>
              <a:t> </a:t>
            </a:r>
            <a:r>
              <a:rPr lang="ru-RU" dirty="0" err="1" smtClean="0"/>
              <a:t>кінофільм</a:t>
            </a:r>
            <a:r>
              <a:rPr lang="ru-RU" dirty="0" smtClean="0"/>
              <a:t> «Земля» на </a:t>
            </a:r>
            <a:r>
              <a:rPr lang="ru-RU" dirty="0" err="1" smtClean="0"/>
              <a:t>Всесв</a:t>
            </a:r>
            <a:r>
              <a:rPr lang="en-US" dirty="0" err="1" smtClean="0"/>
              <a:t>i</a:t>
            </a:r>
            <a:r>
              <a:rPr lang="ru-RU" dirty="0" err="1" smtClean="0"/>
              <a:t>тн</a:t>
            </a:r>
            <a:r>
              <a:rPr lang="en-US" dirty="0" err="1" smtClean="0"/>
              <a:t>i</a:t>
            </a:r>
            <a:r>
              <a:rPr lang="ru-RU" dirty="0" err="1" smtClean="0"/>
              <a:t>й</a:t>
            </a:r>
            <a:r>
              <a:rPr lang="ru-RU" dirty="0" smtClean="0"/>
              <a:t> </a:t>
            </a:r>
            <a:r>
              <a:rPr lang="ru-RU" dirty="0" err="1" smtClean="0"/>
              <a:t>виставц</a:t>
            </a:r>
            <a:r>
              <a:rPr lang="en-US" dirty="0" err="1" smtClean="0"/>
              <a:t>i</a:t>
            </a:r>
            <a:r>
              <a:rPr lang="en-US" dirty="0" smtClean="0"/>
              <a:t> </a:t>
            </a:r>
            <a:r>
              <a:rPr lang="ru-RU" dirty="0" smtClean="0"/>
              <a:t>в </a:t>
            </a:r>
            <a:r>
              <a:rPr lang="ru-RU" dirty="0" err="1" smtClean="0"/>
              <a:t>Брюссел</a:t>
            </a:r>
            <a:r>
              <a:rPr lang="en-US" dirty="0" err="1" smtClean="0"/>
              <a:t>i</a:t>
            </a:r>
            <a:r>
              <a:rPr lang="en-US" dirty="0" smtClean="0"/>
              <a:t> </a:t>
            </a:r>
            <a:r>
              <a:rPr lang="ru-RU" dirty="0" smtClean="0"/>
              <a:t>в 1958 р. </a:t>
            </a:r>
            <a:r>
              <a:rPr lang="ru-RU" dirty="0" err="1" smtClean="0"/>
              <a:t>визнано</a:t>
            </a:r>
            <a:r>
              <a:rPr lang="ru-RU" dirty="0" smtClean="0"/>
              <a:t> одним </a:t>
            </a:r>
            <a:r>
              <a:rPr lang="ru-RU" dirty="0" err="1" smtClean="0"/>
              <a:t>з</a:t>
            </a:r>
            <a:r>
              <a:rPr lang="ru-RU" dirty="0" smtClean="0"/>
              <a:t> 12 </a:t>
            </a:r>
            <a:r>
              <a:rPr lang="ru-RU" dirty="0" err="1" smtClean="0"/>
              <a:t>найкращих</a:t>
            </a:r>
            <a:r>
              <a:rPr lang="ru-RU" dirty="0" smtClean="0"/>
              <a:t> </a:t>
            </a:r>
            <a:r>
              <a:rPr lang="ru-RU" dirty="0" err="1" smtClean="0"/>
              <a:t>ф</a:t>
            </a:r>
            <a:r>
              <a:rPr lang="en-US" dirty="0" err="1" smtClean="0"/>
              <a:t>i</a:t>
            </a:r>
            <a:r>
              <a:rPr lang="ru-RU" dirty="0" err="1" smtClean="0"/>
              <a:t>льм</a:t>
            </a:r>
            <a:r>
              <a:rPr lang="en-US" dirty="0" err="1" smtClean="0"/>
              <a:t>i</a:t>
            </a:r>
            <a:r>
              <a:rPr lang="ru-RU" dirty="0" smtClean="0"/>
              <a:t>в ус</a:t>
            </a:r>
            <a:r>
              <a:rPr lang="en-US" dirty="0" err="1" smtClean="0"/>
              <a:t>i</a:t>
            </a:r>
            <a:r>
              <a:rPr lang="ru-RU" dirty="0" err="1" smtClean="0"/>
              <a:t>х</a:t>
            </a:r>
            <a:r>
              <a:rPr lang="ru-RU" dirty="0" smtClean="0"/>
              <a:t> час</a:t>
            </a:r>
            <a:r>
              <a:rPr lang="en-US" dirty="0" err="1" smtClean="0"/>
              <a:t>i</a:t>
            </a:r>
            <a:r>
              <a:rPr lang="ru-RU" dirty="0" smtClean="0"/>
              <a:t>в </a:t>
            </a:r>
            <a:r>
              <a:rPr lang="en-US" dirty="0" err="1" smtClean="0"/>
              <a:t>i</a:t>
            </a:r>
            <a:r>
              <a:rPr lang="en-US" dirty="0" smtClean="0"/>
              <a:t> </a:t>
            </a:r>
            <a:r>
              <a:rPr lang="ru-RU" dirty="0" smtClean="0"/>
              <a:t>народ</a:t>
            </a:r>
            <a:r>
              <a:rPr lang="en-US" dirty="0" err="1" smtClean="0"/>
              <a:t>i</a:t>
            </a:r>
            <a:r>
              <a:rPr lang="ru-RU" dirty="0" smtClean="0"/>
              <a:t>в</a:t>
            </a:r>
            <a:br>
              <a:rPr lang="ru-RU" dirty="0" smtClean="0"/>
            </a:br>
            <a:r>
              <a:rPr lang="ru-RU" dirty="0" smtClean="0"/>
              <a:t>4)  </a:t>
            </a:r>
            <a:r>
              <a:rPr lang="ru-RU" dirty="0" err="1" smtClean="0"/>
              <a:t>Його</a:t>
            </a:r>
            <a:r>
              <a:rPr lang="ru-RU" dirty="0" smtClean="0"/>
              <a:t> </a:t>
            </a:r>
            <a:r>
              <a:rPr lang="ru-RU" dirty="0" err="1" smtClean="0"/>
              <a:t>стрічки</a:t>
            </a:r>
            <a:r>
              <a:rPr lang="ru-RU" dirty="0" smtClean="0"/>
              <a:t> </a:t>
            </a:r>
            <a:r>
              <a:rPr lang="ru-RU" dirty="0" err="1" smtClean="0"/>
              <a:t>започаткували</a:t>
            </a:r>
            <a:r>
              <a:rPr lang="ru-RU" dirty="0" smtClean="0"/>
              <a:t> </a:t>
            </a:r>
            <a:r>
              <a:rPr lang="ru-RU" dirty="0" err="1" smtClean="0"/>
              <a:t>унікальний</a:t>
            </a:r>
            <a:r>
              <a:rPr lang="ru-RU" dirty="0" smtClean="0"/>
              <a:t> феномен – «</a:t>
            </a:r>
            <a:r>
              <a:rPr lang="ru-RU" dirty="0" err="1" smtClean="0"/>
              <a:t>українське</a:t>
            </a:r>
            <a:r>
              <a:rPr lang="ru-RU" dirty="0" smtClean="0"/>
              <a:t> </a:t>
            </a:r>
            <a:r>
              <a:rPr lang="ru-RU" dirty="0" err="1" smtClean="0"/>
              <a:t>поетичне</a:t>
            </a:r>
            <a:r>
              <a:rPr lang="ru-RU" dirty="0" smtClean="0"/>
              <a:t> </a:t>
            </a:r>
            <a:r>
              <a:rPr lang="ru-RU" dirty="0" err="1" smtClean="0"/>
              <a:t>кіно</a:t>
            </a:r>
            <a:r>
              <a:rPr lang="ru-RU" dirty="0" smtClean="0"/>
              <a:t>»</a:t>
            </a:r>
            <a:br>
              <a:rPr lang="ru-RU" dirty="0" smtClean="0"/>
            </a:br>
            <a:r>
              <a:rPr lang="ru-RU" dirty="0" smtClean="0"/>
              <a:t>5)  </a:t>
            </a:r>
            <a:r>
              <a:rPr lang="ru-RU" dirty="0" err="1" smtClean="0"/>
              <a:t>Режисер</a:t>
            </a:r>
            <a:r>
              <a:rPr lang="ru-RU" dirty="0" smtClean="0"/>
              <a:t> та сценарист перших в </a:t>
            </a:r>
            <a:r>
              <a:rPr lang="ru-RU" dirty="0" err="1" smtClean="0"/>
              <a:t>Україні</a:t>
            </a:r>
            <a:r>
              <a:rPr lang="ru-RU" dirty="0" smtClean="0"/>
              <a:t> </a:t>
            </a:r>
            <a:r>
              <a:rPr lang="ru-RU" dirty="0" err="1" smtClean="0"/>
              <a:t>звукових</a:t>
            </a:r>
            <a:r>
              <a:rPr lang="ru-RU" dirty="0" smtClean="0"/>
              <a:t> </a:t>
            </a:r>
            <a:r>
              <a:rPr lang="ru-RU" dirty="0" err="1" smtClean="0"/>
              <a:t>фільмів</a:t>
            </a:r>
            <a:r>
              <a:rPr lang="ru-RU" dirty="0" smtClean="0"/>
              <a:t> «</a:t>
            </a:r>
            <a:r>
              <a:rPr lang="ru-RU" dirty="0" err="1" smtClean="0"/>
              <a:t>Симфонія</a:t>
            </a:r>
            <a:r>
              <a:rPr lang="ru-RU" dirty="0" smtClean="0"/>
              <a:t> </a:t>
            </a:r>
            <a:r>
              <a:rPr lang="ru-RU" dirty="0" err="1" smtClean="0"/>
              <a:t>Донбасу</a:t>
            </a:r>
            <a:r>
              <a:rPr lang="ru-RU" dirty="0" smtClean="0"/>
              <a:t>» та</a:t>
            </a:r>
            <a:br>
              <a:rPr lang="ru-RU" dirty="0" smtClean="0"/>
            </a:br>
            <a:r>
              <a:rPr lang="ru-RU" dirty="0" smtClean="0"/>
              <a:t>«Фронт»</a:t>
            </a:r>
          </a:p>
          <a:p>
            <a:pPr fontAlgn="base"/>
            <a:r>
              <a:rPr lang="ru-RU" dirty="0" smtClean="0"/>
              <a:t>А 1, 3  </a:t>
            </a:r>
            <a:r>
              <a:rPr lang="ru-RU" b="1" dirty="0" smtClean="0"/>
              <a:t>  </a:t>
            </a:r>
            <a:r>
              <a:rPr lang="ru-RU" dirty="0" smtClean="0"/>
              <a:t>        Б 1, 5            В 2, 4        Г 3, 4         </a:t>
            </a:r>
          </a:p>
          <a:p>
            <a:pPr fontAlgn="base"/>
            <a:r>
              <a:rPr lang="ru-RU" dirty="0" smtClean="0"/>
              <a:t>Д 3, 5         Ж 4, 5</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pic>
        <p:nvPicPr>
          <p:cNvPr id="57346" name="Picture 2" descr="Ð ÐÐ¾Ð²Ð¶ÐµÐ½ÐºÐ¾"/>
          <p:cNvPicPr>
            <a:picLocks noChangeAspect="1" noChangeArrowheads="1"/>
          </p:cNvPicPr>
          <p:nvPr/>
        </p:nvPicPr>
        <p:blipFill>
          <a:blip r:embed="rId3" cstate="print"/>
          <a:srcRect/>
          <a:stretch>
            <a:fillRect/>
          </a:stretch>
        </p:blipFill>
        <p:spPr bwMode="auto">
          <a:xfrm>
            <a:off x="179512" y="1462628"/>
            <a:ext cx="2433439" cy="37437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linds(horizontal)">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Володимир</a:t>
            </a:r>
            <a:r>
              <a:rPr lang="ru-RU" b="1" dirty="0" smtClean="0">
                <a:solidFill>
                  <a:srgbClr val="C00000"/>
                </a:solidFill>
              </a:rPr>
              <a:t> Винниченко (1880-1951)</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 </a:t>
            </a:r>
            <a:r>
              <a:rPr lang="ru-RU" b="1" dirty="0" err="1" smtClean="0">
                <a:solidFill>
                  <a:srgbClr val="C00000"/>
                </a:solidFill>
              </a:rPr>
              <a:t>письменник</a:t>
            </a:r>
            <a:endParaRPr lang="ru-RU" dirty="0">
              <a:solidFill>
                <a:srgbClr val="C00000"/>
              </a:solidFill>
            </a:endParaRPr>
          </a:p>
        </p:txBody>
      </p:sp>
      <p:sp>
        <p:nvSpPr>
          <p:cNvPr id="3" name="Содержимое 2"/>
          <p:cNvSpPr>
            <a:spLocks noGrp="1"/>
          </p:cNvSpPr>
          <p:nvPr>
            <p:ph sz="quarter" idx="1"/>
          </p:nvPr>
        </p:nvSpPr>
        <p:spPr>
          <a:xfrm>
            <a:off x="3203848" y="1219200"/>
            <a:ext cx="5940152" cy="6026224"/>
          </a:xfrm>
        </p:spPr>
        <p:txBody>
          <a:bodyPr>
            <a:normAutofit fontScale="55000" lnSpcReduction="20000"/>
          </a:bodyPr>
          <a:lstStyle/>
          <a:p>
            <a:pPr fontAlgn="base"/>
            <a:r>
              <a:rPr lang="ru-RU" sz="3600" b="1" dirty="0" smtClean="0"/>
              <a:t>У </a:t>
            </a:r>
            <a:r>
              <a:rPr lang="ru-RU" sz="3600" b="1" dirty="0" err="1" smtClean="0"/>
              <a:t>яких</a:t>
            </a:r>
            <a:r>
              <a:rPr lang="ru-RU" sz="3600" b="1" dirty="0" smtClean="0"/>
              <a:t> </a:t>
            </a:r>
            <a:r>
              <a:rPr lang="ru-RU" sz="3600" b="1" dirty="0" err="1" smtClean="0"/>
              <a:t>твердженнях</a:t>
            </a:r>
            <a:r>
              <a:rPr lang="ru-RU" sz="3600" b="1" dirty="0" smtClean="0"/>
              <a:t> </a:t>
            </a:r>
            <a:r>
              <a:rPr lang="ru-RU" sz="3600" b="1" dirty="0" err="1" smtClean="0"/>
              <a:t>ідеться</a:t>
            </a:r>
            <a:r>
              <a:rPr lang="ru-RU" sz="3600" b="1" dirty="0" smtClean="0"/>
              <a:t> про </a:t>
            </a:r>
            <a:r>
              <a:rPr lang="ru-RU" sz="3600" b="1" dirty="0" err="1" smtClean="0"/>
              <a:t>Володимира</a:t>
            </a:r>
            <a:r>
              <a:rPr lang="ru-RU" sz="3600" b="1" dirty="0" smtClean="0"/>
              <a:t> </a:t>
            </a:r>
            <a:r>
              <a:rPr lang="ru-RU" sz="3600" b="1" dirty="0" err="1" smtClean="0"/>
              <a:t>Винниченка</a:t>
            </a:r>
            <a:r>
              <a:rPr lang="ru-RU" sz="3600" b="1" dirty="0" smtClean="0"/>
              <a:t>?</a:t>
            </a:r>
            <a:endParaRPr lang="ru-RU" sz="3600" dirty="0" smtClean="0"/>
          </a:p>
          <a:p>
            <a:pPr fontAlgn="base"/>
            <a:r>
              <a:rPr lang="ru-RU" sz="3600" dirty="0" smtClean="0"/>
              <a:t>1)  </a:t>
            </a:r>
            <a:r>
              <a:rPr lang="ru-RU" sz="3600" dirty="0" err="1" smtClean="0"/>
              <a:t>Схилявся</a:t>
            </a:r>
            <a:r>
              <a:rPr lang="ru-RU" sz="3600" dirty="0" smtClean="0"/>
              <a:t> до </a:t>
            </a:r>
            <a:r>
              <a:rPr lang="ru-RU" sz="3600" dirty="0" err="1" smtClean="0"/>
              <a:t>зближення</a:t>
            </a:r>
            <a:r>
              <a:rPr lang="ru-RU" sz="3600" dirty="0" smtClean="0"/>
              <a:t> </a:t>
            </a:r>
            <a:r>
              <a:rPr lang="ru-RU" sz="3600" dirty="0" err="1" smtClean="0"/>
              <a:t>з</a:t>
            </a:r>
            <a:r>
              <a:rPr lang="ru-RU" sz="3600" dirty="0" smtClean="0"/>
              <a:t> Антантою, </a:t>
            </a:r>
            <a:r>
              <a:rPr lang="ru-RU" sz="3600" dirty="0" err="1" smtClean="0"/>
              <a:t>задля</a:t>
            </a:r>
            <a:r>
              <a:rPr lang="ru-RU" sz="3600" dirty="0" smtClean="0"/>
              <a:t> </a:t>
            </a:r>
            <a:r>
              <a:rPr lang="ru-RU" sz="3600" dirty="0" err="1" smtClean="0"/>
              <a:t>зміцнення</a:t>
            </a:r>
            <a:r>
              <a:rPr lang="ru-RU" sz="3600" dirty="0" smtClean="0"/>
              <a:t> </a:t>
            </a:r>
            <a:r>
              <a:rPr lang="ru-RU" sz="3600" dirty="0" err="1" smtClean="0"/>
              <a:t>незалежності</a:t>
            </a:r>
            <a:r>
              <a:rPr lang="ru-RU" sz="3600" dirty="0" smtClean="0"/>
              <a:t> УНР </a:t>
            </a:r>
            <a:r>
              <a:rPr lang="ru-RU" sz="3600" dirty="0" err="1" smtClean="0"/>
              <a:t>вдавався</a:t>
            </a:r>
            <a:r>
              <a:rPr lang="ru-RU" sz="3600" dirty="0" smtClean="0"/>
              <a:t> до </a:t>
            </a:r>
            <a:r>
              <a:rPr lang="ru-RU" sz="3600" dirty="0" err="1" smtClean="0"/>
              <a:t>заходів</a:t>
            </a:r>
            <a:r>
              <a:rPr lang="ru-RU" sz="3600" dirty="0" smtClean="0"/>
              <a:t> </a:t>
            </a:r>
            <a:r>
              <a:rPr lang="ru-RU" sz="3600" dirty="0" err="1" smtClean="0"/>
              <a:t>зі</a:t>
            </a:r>
            <a:r>
              <a:rPr lang="ru-RU" sz="3600" dirty="0" smtClean="0"/>
              <a:t> </a:t>
            </a:r>
            <a:r>
              <a:rPr lang="ru-RU" sz="3600" dirty="0" err="1" smtClean="0"/>
              <a:t>створення</a:t>
            </a:r>
            <a:r>
              <a:rPr lang="ru-RU" sz="3600" dirty="0" smtClean="0"/>
              <a:t> </a:t>
            </a:r>
            <a:r>
              <a:rPr lang="ru-RU" sz="3600" dirty="0" err="1" smtClean="0"/>
              <a:t>регулярної</a:t>
            </a:r>
            <a:r>
              <a:rPr lang="ru-RU" sz="3600" dirty="0" smtClean="0"/>
              <a:t> </a:t>
            </a:r>
            <a:r>
              <a:rPr lang="ru-RU" sz="3600" dirty="0" err="1" smtClean="0"/>
              <a:t>армії</a:t>
            </a:r>
            <a:endParaRPr lang="ru-RU" sz="3600" dirty="0" smtClean="0"/>
          </a:p>
          <a:p>
            <a:pPr fontAlgn="base"/>
            <a:r>
              <a:rPr lang="ru-RU" sz="3600" dirty="0" smtClean="0"/>
              <a:t>2)  У лютому 1919 р. </a:t>
            </a:r>
            <a:r>
              <a:rPr lang="ru-RU" sz="3600" dirty="0" err="1" smtClean="0"/>
              <a:t>вийшов</a:t>
            </a:r>
            <a:r>
              <a:rPr lang="ru-RU" sz="3600" dirty="0" smtClean="0"/>
              <a:t> </a:t>
            </a:r>
            <a:r>
              <a:rPr lang="ru-RU" sz="3600" dirty="0" err="1" smtClean="0"/>
              <a:t>з</a:t>
            </a:r>
            <a:r>
              <a:rPr lang="ru-RU" sz="3600" dirty="0" smtClean="0"/>
              <a:t> УСДРП </a:t>
            </a:r>
            <a:r>
              <a:rPr lang="ru-RU" sz="3600" dirty="0" err="1" smtClean="0"/>
              <a:t>і</a:t>
            </a:r>
            <a:r>
              <a:rPr lang="ru-RU" sz="3600" dirty="0" smtClean="0"/>
              <a:t> став головою </a:t>
            </a:r>
            <a:r>
              <a:rPr lang="ru-RU" sz="3600" dirty="0" err="1" smtClean="0"/>
              <a:t>Директорії</a:t>
            </a:r>
            <a:r>
              <a:rPr lang="ru-RU" sz="3600" dirty="0" smtClean="0"/>
              <a:t> УНР</a:t>
            </a:r>
          </a:p>
          <a:p>
            <a:pPr fontAlgn="base"/>
            <a:r>
              <a:rPr lang="ru-RU" sz="3600" dirty="0" smtClean="0"/>
              <a:t>3)    </a:t>
            </a:r>
            <a:r>
              <a:rPr lang="ru-RU" sz="3600" dirty="0" err="1" smtClean="0"/>
              <a:t>Очолював</a:t>
            </a:r>
            <a:r>
              <a:rPr lang="ru-RU" sz="3600" dirty="0" smtClean="0"/>
              <a:t> </a:t>
            </a:r>
            <a:r>
              <a:rPr lang="ru-RU" sz="3600" dirty="0" err="1" smtClean="0"/>
              <a:t>Український</a:t>
            </a:r>
            <a:r>
              <a:rPr lang="ru-RU" sz="3600" dirty="0" smtClean="0"/>
              <a:t> </a:t>
            </a:r>
            <a:r>
              <a:rPr lang="ru-RU" sz="3600" dirty="0" err="1" smtClean="0"/>
              <a:t>національний</a:t>
            </a:r>
            <a:r>
              <a:rPr lang="ru-RU" sz="3600" dirty="0" smtClean="0"/>
              <a:t> союз, </a:t>
            </a:r>
            <a:r>
              <a:rPr lang="ru-RU" sz="3600" dirty="0" err="1" smtClean="0"/>
              <a:t>керував</a:t>
            </a:r>
            <a:r>
              <a:rPr lang="ru-RU" sz="3600" dirty="0" smtClean="0"/>
              <a:t> </a:t>
            </a:r>
            <a:r>
              <a:rPr lang="ru-RU" sz="3600" dirty="0" err="1" smtClean="0"/>
              <a:t>виступом</a:t>
            </a:r>
            <a:r>
              <a:rPr lang="ru-RU" sz="3600" dirty="0" smtClean="0"/>
              <a:t> </a:t>
            </a:r>
            <a:r>
              <a:rPr lang="ru-RU" sz="3600" dirty="0" err="1" smtClean="0"/>
              <a:t>проти</a:t>
            </a:r>
            <a:r>
              <a:rPr lang="ru-RU" sz="3600" dirty="0" smtClean="0"/>
              <a:t> </a:t>
            </a:r>
            <a:r>
              <a:rPr lang="ru-RU" sz="3600" dirty="0" err="1" smtClean="0"/>
              <a:t>гетьмана</a:t>
            </a:r>
            <a:r>
              <a:rPr lang="ru-RU" sz="3600" dirty="0" smtClean="0"/>
              <a:t> П. </a:t>
            </a:r>
            <a:r>
              <a:rPr lang="ru-RU" sz="3600" dirty="0" err="1" smtClean="0"/>
              <a:t>Скоропадського</a:t>
            </a:r>
            <a:endParaRPr lang="ru-RU" sz="3600" dirty="0" smtClean="0"/>
          </a:p>
          <a:p>
            <a:pPr fontAlgn="base"/>
            <a:r>
              <a:rPr lang="ru-RU" sz="3600" dirty="0" smtClean="0"/>
              <a:t>4)  З початку </a:t>
            </a:r>
            <a:r>
              <a:rPr lang="ru-RU" sz="3600" dirty="0" err="1" smtClean="0"/>
              <a:t>січня</a:t>
            </a:r>
            <a:r>
              <a:rPr lang="ru-RU" sz="3600" dirty="0" smtClean="0"/>
              <a:t> 1919 р. </a:t>
            </a:r>
            <a:r>
              <a:rPr lang="ru-RU" sz="3600" dirty="0" err="1" smtClean="0"/>
              <a:t>очолив</a:t>
            </a:r>
            <a:r>
              <a:rPr lang="ru-RU" sz="3600" dirty="0" smtClean="0"/>
              <a:t> загони, </a:t>
            </a:r>
            <a:r>
              <a:rPr lang="ru-RU" sz="3600" dirty="0" err="1" smtClean="0"/>
              <a:t>що</a:t>
            </a:r>
            <a:r>
              <a:rPr lang="ru-RU" sz="3600" dirty="0" smtClean="0"/>
              <a:t> </a:t>
            </a:r>
            <a:r>
              <a:rPr lang="ru-RU" sz="3600" dirty="0" err="1" smtClean="0"/>
              <a:t>боролися</a:t>
            </a:r>
            <a:r>
              <a:rPr lang="ru-RU" sz="3600" dirty="0" smtClean="0"/>
              <a:t> </a:t>
            </a:r>
            <a:r>
              <a:rPr lang="ru-RU" sz="3600" dirty="0" err="1" smtClean="0"/>
              <a:t>проти</a:t>
            </a:r>
            <a:r>
              <a:rPr lang="ru-RU" sz="3600" dirty="0" smtClean="0"/>
              <a:t> </a:t>
            </a:r>
            <a:r>
              <a:rPr lang="ru-RU" sz="3600" dirty="0" err="1" smtClean="0"/>
              <a:t>денікінців</a:t>
            </a:r>
            <a:r>
              <a:rPr lang="ru-RU" sz="3600" dirty="0" smtClean="0"/>
              <a:t>, </a:t>
            </a:r>
            <a:r>
              <a:rPr lang="ru-RU" sz="3600" dirty="0" err="1" smtClean="0"/>
              <a:t>військ</a:t>
            </a:r>
            <a:r>
              <a:rPr lang="ru-RU" sz="3600" dirty="0" smtClean="0"/>
              <a:t> </a:t>
            </a:r>
            <a:r>
              <a:rPr lang="ru-RU" sz="3600" dirty="0" err="1" smtClean="0"/>
              <a:t>Директорії</a:t>
            </a:r>
            <a:r>
              <a:rPr lang="ru-RU" sz="3600" dirty="0" smtClean="0"/>
              <a:t> та </a:t>
            </a:r>
            <a:r>
              <a:rPr lang="ru-RU" sz="3600" dirty="0" err="1" smtClean="0"/>
              <a:t>Антанти</a:t>
            </a:r>
            <a:endParaRPr lang="ru-RU" sz="3600" dirty="0" smtClean="0"/>
          </a:p>
          <a:p>
            <a:pPr fontAlgn="base"/>
            <a:r>
              <a:rPr lang="ru-RU" sz="3600" dirty="0" smtClean="0"/>
              <a:t>5) Автор </a:t>
            </a:r>
            <a:r>
              <a:rPr lang="ru-RU" sz="3600" dirty="0" err="1" smtClean="0"/>
              <a:t>оповідань</a:t>
            </a:r>
            <a:r>
              <a:rPr lang="ru-RU" sz="3600" dirty="0" smtClean="0"/>
              <a:t>, </a:t>
            </a:r>
            <a:r>
              <a:rPr lang="ru-RU" sz="3600" dirty="0" err="1" smtClean="0"/>
              <a:t>романів</a:t>
            </a:r>
            <a:r>
              <a:rPr lang="ru-RU" sz="3600" dirty="0" smtClean="0"/>
              <a:t> </a:t>
            </a:r>
            <a:r>
              <a:rPr lang="ru-RU" sz="3600" dirty="0" err="1" smtClean="0"/>
              <a:t>і</a:t>
            </a:r>
            <a:r>
              <a:rPr lang="ru-RU" sz="3600" dirty="0" smtClean="0"/>
              <a:t> </a:t>
            </a:r>
            <a:r>
              <a:rPr lang="ru-RU" sz="3600" dirty="0" err="1" smtClean="0"/>
              <a:t>повістей</a:t>
            </a:r>
            <a:r>
              <a:rPr lang="ru-RU" sz="3600" dirty="0" smtClean="0"/>
              <a:t>, </a:t>
            </a:r>
            <a:r>
              <a:rPr lang="ru-RU" sz="3600" dirty="0" err="1" smtClean="0"/>
              <a:t>двох</a:t>
            </a:r>
            <a:r>
              <a:rPr lang="ru-RU" sz="3600" dirty="0" smtClean="0"/>
              <a:t> </a:t>
            </a:r>
            <a:r>
              <a:rPr lang="ru-RU" sz="3600" dirty="0" err="1" smtClean="0"/>
              <a:t>десятків</a:t>
            </a:r>
            <a:r>
              <a:rPr lang="ru-RU" sz="3600" dirty="0" smtClean="0"/>
              <a:t> </a:t>
            </a:r>
            <a:r>
              <a:rPr lang="ru-RU" sz="3600" dirty="0" err="1" smtClean="0"/>
              <a:t>п’єс</a:t>
            </a:r>
            <a:r>
              <a:rPr lang="ru-RU" sz="3600" dirty="0" smtClean="0"/>
              <a:t>, </a:t>
            </a:r>
            <a:r>
              <a:rPr lang="ru-RU" sz="3600" dirty="0" err="1" smtClean="0"/>
              <a:t>які</a:t>
            </a:r>
            <a:r>
              <a:rPr lang="ru-RU" sz="3600" dirty="0" smtClean="0"/>
              <a:t> ставили на сценах </a:t>
            </a:r>
            <a:r>
              <a:rPr lang="ru-RU" sz="3600" dirty="0" err="1" smtClean="0"/>
              <a:t>Берліна</a:t>
            </a:r>
            <a:r>
              <a:rPr lang="ru-RU" sz="3600" dirty="0" smtClean="0"/>
              <a:t>, </a:t>
            </a:r>
            <a:r>
              <a:rPr lang="ru-RU" sz="3600" dirty="0" err="1" smtClean="0"/>
              <a:t>Москви</a:t>
            </a:r>
            <a:r>
              <a:rPr lang="ru-RU" sz="3600" dirty="0" smtClean="0"/>
              <a:t>, Праги, Рима</a:t>
            </a:r>
          </a:p>
          <a:p>
            <a:pPr fontAlgn="base"/>
            <a:r>
              <a:rPr lang="ru-RU" sz="3600" dirty="0" smtClean="0"/>
              <a:t>А 1, 2           Б 1, 3           В 2, 3          Г 2, 4        </a:t>
            </a:r>
          </a:p>
          <a:p>
            <a:pPr fontAlgn="base"/>
            <a:r>
              <a:rPr lang="ru-RU" sz="3600" dirty="0" smtClean="0"/>
              <a:t>  Д 3, 5          Ж 4, 5</a:t>
            </a:r>
          </a:p>
          <a:p>
            <a:pPr fontAlgn="base"/>
            <a:r>
              <a:rPr lang="ru-RU" sz="3600" b="1" dirty="0" smtClean="0"/>
              <a:t>Правильна </a:t>
            </a:r>
            <a:r>
              <a:rPr lang="ru-RU" sz="3600" b="1" dirty="0" err="1" smtClean="0"/>
              <a:t>відповідь</a:t>
            </a:r>
            <a:r>
              <a:rPr lang="ru-RU" sz="3600" b="1" dirty="0" smtClean="0"/>
              <a:t>:        Д</a:t>
            </a:r>
            <a:endParaRPr lang="ru-RU" sz="3600" dirty="0" smtClean="0"/>
          </a:p>
          <a:p>
            <a:pPr fontAlgn="base"/>
            <a:r>
              <a:rPr lang="ru-RU" sz="3600" dirty="0" smtClean="0"/>
              <a:t> </a:t>
            </a:r>
          </a:p>
          <a:p>
            <a:endParaRPr lang="ru-RU" dirty="0"/>
          </a:p>
        </p:txBody>
      </p:sp>
      <p:pic>
        <p:nvPicPr>
          <p:cNvPr id="58370" name="Picture 2" descr="Ð ÐÐ¸Ð½Ð½Ð¸ÑÐµÐ½ÐºÐ¾"/>
          <p:cNvPicPr>
            <a:picLocks noChangeAspect="1" noChangeArrowheads="1"/>
          </p:cNvPicPr>
          <p:nvPr/>
        </p:nvPicPr>
        <p:blipFill>
          <a:blip r:embed="rId2" cstate="print"/>
          <a:srcRect/>
          <a:stretch>
            <a:fillRect/>
          </a:stretch>
        </p:blipFill>
        <p:spPr bwMode="auto">
          <a:xfrm>
            <a:off x="220457" y="1196752"/>
            <a:ext cx="3165527" cy="42484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ppt_x"/>
                                          </p:val>
                                        </p:tav>
                                        <p:tav tm="100000">
                                          <p:val>
                                            <p:strVal val="#ppt_x"/>
                                          </p:val>
                                        </p:tav>
                                      </p:tavLst>
                                    </p:anim>
                                    <p:anim calcmode="lin" valueType="num">
                                      <p:cBhvr additive="base">
                                        <p:cTn id="8"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9" end="9"/>
                                            </p:txEl>
                                          </p:spTgt>
                                        </p:tgtEl>
                                        <p:attrNameLst>
                                          <p:attrName>style.visibility</p:attrName>
                                        </p:attrNameLst>
                                      </p:cBhvr>
                                      <p:to>
                                        <p:strVal val="visible"/>
                                      </p:to>
                                    </p:set>
                                    <p:anim calcmode="lin" valueType="num">
                                      <p:cBhvr additive="base">
                                        <p:cTn id="7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990600"/>
          </a:xfrm>
        </p:spPr>
        <p:txBody>
          <a:bodyPr>
            <a:normAutofit fontScale="90000"/>
          </a:bodyPr>
          <a:lstStyle/>
          <a:p>
            <a:r>
              <a:rPr lang="ru-RU" b="1" dirty="0" smtClean="0">
                <a:solidFill>
                  <a:srgbClr val="C00000"/>
                </a:solidFill>
              </a:rPr>
              <a:t>Лесь </a:t>
            </a:r>
            <a:r>
              <a:rPr lang="ru-RU" b="1" dirty="0" err="1" smtClean="0">
                <a:solidFill>
                  <a:srgbClr val="C00000"/>
                </a:solidFill>
              </a:rPr>
              <a:t>Курбас</a:t>
            </a:r>
            <a:r>
              <a:rPr lang="ru-RU" b="1" dirty="0" smtClean="0">
                <a:solidFill>
                  <a:srgbClr val="C00000"/>
                </a:solidFill>
              </a:rPr>
              <a:t> (1887—1937</a:t>
            </a:r>
            <a:br>
              <a:rPr lang="ru-RU" b="1" dirty="0" smtClean="0">
                <a:solidFill>
                  <a:srgbClr val="C00000"/>
                </a:solidFill>
              </a:rPr>
            </a:br>
            <a:r>
              <a:rPr lang="ru-RU" b="1" dirty="0" err="1" smtClean="0">
                <a:solidFill>
                  <a:srgbClr val="C00000"/>
                </a:solidFill>
              </a:rPr>
              <a:t>Режисер-новатор</a:t>
            </a:r>
            <a:r>
              <a:rPr lang="ru-RU" b="1" dirty="0" smtClean="0">
                <a:solidFill>
                  <a:srgbClr val="C00000"/>
                </a:solidFill>
              </a:rPr>
              <a:t>, </a:t>
            </a:r>
            <a:r>
              <a:rPr lang="ru-RU" b="1" dirty="0" err="1" smtClean="0">
                <a:solidFill>
                  <a:srgbClr val="C00000"/>
                </a:solidFill>
              </a:rPr>
              <a:t>театральний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843808" y="1219200"/>
            <a:ext cx="6300192" cy="5638800"/>
          </a:xfrm>
        </p:spPr>
        <p:txBody>
          <a:bodyPr>
            <a:normAutofit fontScale="850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Леся </a:t>
            </a:r>
            <a:r>
              <a:rPr lang="ru-RU" b="1" dirty="0" err="1" smtClean="0"/>
              <a:t>Курбаса</a:t>
            </a:r>
            <a:r>
              <a:rPr lang="ru-RU" b="1" dirty="0" smtClean="0"/>
              <a:t>?</a:t>
            </a:r>
            <a:endParaRPr lang="ru-RU" dirty="0" smtClean="0"/>
          </a:p>
          <a:p>
            <a:pPr fontAlgn="base"/>
            <a:r>
              <a:rPr lang="ru-RU" b="1" dirty="0" smtClean="0"/>
              <a:t> </a:t>
            </a:r>
            <a:r>
              <a:rPr lang="ru-RU" dirty="0" smtClean="0"/>
              <a:t> 1.Від 1926 р. </a:t>
            </a:r>
            <a:r>
              <a:rPr lang="ru-RU" dirty="0" err="1" smtClean="0"/>
              <a:t>працював</a:t>
            </a:r>
            <a:r>
              <a:rPr lang="ru-RU" dirty="0" smtClean="0"/>
              <a:t> у </a:t>
            </a:r>
            <a:r>
              <a:rPr lang="ru-RU" dirty="0" err="1" smtClean="0"/>
              <a:t>Київському</a:t>
            </a:r>
            <a:r>
              <a:rPr lang="ru-RU" dirty="0" smtClean="0"/>
              <a:t> </a:t>
            </a:r>
            <a:r>
              <a:rPr lang="ru-RU" dirty="0" err="1" smtClean="0"/>
              <a:t>театрі</a:t>
            </a:r>
            <a:r>
              <a:rPr lang="ru-RU" dirty="0" smtClean="0"/>
              <a:t> </a:t>
            </a:r>
            <a:r>
              <a:rPr lang="ru-RU" dirty="0" err="1" smtClean="0"/>
              <a:t>ім</a:t>
            </a:r>
            <a:r>
              <a:rPr lang="ru-RU" dirty="0" smtClean="0"/>
              <a:t>. І. Франка як </a:t>
            </a:r>
            <a:r>
              <a:rPr lang="ru-RU" dirty="0" err="1" smtClean="0"/>
              <a:t>мистецький</a:t>
            </a:r>
            <a:r>
              <a:rPr lang="ru-RU" dirty="0" smtClean="0"/>
              <a:t> </a:t>
            </a:r>
            <a:r>
              <a:rPr lang="ru-RU" dirty="0" err="1" smtClean="0"/>
              <a:t>керівник</a:t>
            </a:r>
            <a:r>
              <a:rPr lang="ru-RU" dirty="0" smtClean="0"/>
              <a:t> </a:t>
            </a:r>
            <a:r>
              <a:rPr lang="ru-RU" dirty="0" err="1" smtClean="0"/>
              <a:t>і</a:t>
            </a:r>
            <a:r>
              <a:rPr lang="ru-RU" dirty="0" smtClean="0"/>
              <a:t> </a:t>
            </a:r>
            <a:r>
              <a:rPr lang="ru-RU" dirty="0" err="1" smtClean="0"/>
              <a:t>ре­жисер</a:t>
            </a:r>
            <a:r>
              <a:rPr lang="ru-RU" dirty="0" smtClean="0"/>
              <a:t>, </a:t>
            </a:r>
            <a:r>
              <a:rPr lang="ru-RU" dirty="0" err="1" smtClean="0"/>
              <a:t>підготувавши</a:t>
            </a:r>
            <a:r>
              <a:rPr lang="ru-RU" dirty="0" smtClean="0"/>
              <a:t> </a:t>
            </a:r>
            <a:r>
              <a:rPr lang="ru-RU" dirty="0" err="1" smtClean="0"/>
              <a:t>близько</a:t>
            </a:r>
            <a:r>
              <a:rPr lang="ru-RU" dirty="0" smtClean="0"/>
              <a:t> 100 </a:t>
            </a:r>
            <a:r>
              <a:rPr lang="ru-RU" dirty="0" err="1" smtClean="0"/>
              <a:t>вистав</a:t>
            </a:r>
            <a:endParaRPr lang="ru-RU" dirty="0" smtClean="0"/>
          </a:p>
          <a:p>
            <a:pPr fontAlgn="base"/>
            <a:r>
              <a:rPr lang="ru-RU" dirty="0" smtClean="0"/>
              <a:t>2.У 1907 р. в </a:t>
            </a:r>
            <a:r>
              <a:rPr lang="ru-RU" dirty="0" err="1" smtClean="0"/>
              <a:t>Києві</a:t>
            </a:r>
            <a:r>
              <a:rPr lang="ru-RU" dirty="0" smtClean="0"/>
              <a:t> </a:t>
            </a:r>
            <a:r>
              <a:rPr lang="ru-RU" dirty="0" err="1" smtClean="0"/>
              <a:t>заснував</a:t>
            </a:r>
            <a:r>
              <a:rPr lang="ru-RU" dirty="0" smtClean="0"/>
              <a:t> перший </a:t>
            </a:r>
            <a:r>
              <a:rPr lang="ru-RU" dirty="0" err="1" smtClean="0"/>
              <a:t>україн­ський</a:t>
            </a:r>
            <a:r>
              <a:rPr lang="ru-RU" dirty="0" smtClean="0"/>
              <a:t> </a:t>
            </a:r>
            <a:r>
              <a:rPr lang="ru-RU" dirty="0" err="1" smtClean="0"/>
              <a:t>стаціонарний</a:t>
            </a:r>
            <a:r>
              <a:rPr lang="ru-RU" dirty="0" smtClean="0"/>
              <a:t> театр</a:t>
            </a:r>
          </a:p>
          <a:p>
            <a:pPr fontAlgn="base"/>
            <a:r>
              <a:rPr lang="ru-RU" dirty="0" smtClean="0"/>
              <a:t>3.Драматург, автор </a:t>
            </a:r>
            <a:r>
              <a:rPr lang="ru-RU" dirty="0" err="1" smtClean="0"/>
              <a:t>п’єс</a:t>
            </a:r>
            <a:r>
              <a:rPr lang="ru-RU" dirty="0" smtClean="0"/>
              <a:t> «</a:t>
            </a:r>
            <a:r>
              <a:rPr lang="ru-RU" dirty="0" err="1" smtClean="0"/>
              <a:t>Народний</a:t>
            </a:r>
            <a:r>
              <a:rPr lang="ru-RU" dirty="0" smtClean="0"/>
              <a:t> </a:t>
            </a:r>
            <a:r>
              <a:rPr lang="ru-RU" dirty="0" err="1" smtClean="0"/>
              <a:t>Малахій</a:t>
            </a:r>
            <a:r>
              <a:rPr lang="ru-RU" dirty="0" smtClean="0"/>
              <a:t>» та «Мина </a:t>
            </a:r>
            <a:r>
              <a:rPr lang="ru-RU" dirty="0" err="1" smtClean="0"/>
              <a:t>Мазайло</a:t>
            </a:r>
            <a:r>
              <a:rPr lang="ru-RU" dirty="0" smtClean="0"/>
              <a:t>», </a:t>
            </a:r>
            <a:r>
              <a:rPr lang="ru-RU" dirty="0" err="1" smtClean="0"/>
              <a:t>які</a:t>
            </a:r>
            <a:r>
              <a:rPr lang="ru-RU" dirty="0" smtClean="0"/>
              <a:t> </a:t>
            </a:r>
            <a:r>
              <a:rPr lang="ru-RU" dirty="0" err="1" smtClean="0"/>
              <a:t>спричинили</a:t>
            </a:r>
            <a:r>
              <a:rPr lang="ru-RU" dirty="0" smtClean="0"/>
              <a:t> </a:t>
            </a:r>
            <a:r>
              <a:rPr lang="ru-RU" dirty="0" err="1" smtClean="0"/>
              <a:t>всеукраїнську</a:t>
            </a:r>
            <a:r>
              <a:rPr lang="ru-RU" dirty="0" smtClean="0"/>
              <a:t> </a:t>
            </a:r>
            <a:r>
              <a:rPr lang="ru-RU" dirty="0" err="1" smtClean="0"/>
              <a:t>літературну</a:t>
            </a:r>
            <a:r>
              <a:rPr lang="ru-RU" dirty="0" smtClean="0"/>
              <a:t> </a:t>
            </a:r>
            <a:r>
              <a:rPr lang="ru-RU" dirty="0" err="1" smtClean="0"/>
              <a:t>дискусію</a:t>
            </a:r>
            <a:endParaRPr lang="ru-RU" dirty="0" smtClean="0"/>
          </a:p>
          <a:p>
            <a:pPr fontAlgn="base"/>
            <a:r>
              <a:rPr lang="ru-RU" dirty="0" smtClean="0"/>
              <a:t>4.Реформатор </a:t>
            </a:r>
            <a:r>
              <a:rPr lang="ru-RU" dirty="0" err="1" smtClean="0"/>
              <a:t>українського</a:t>
            </a:r>
            <a:r>
              <a:rPr lang="ru-RU" dirty="0" smtClean="0"/>
              <a:t> театру, </a:t>
            </a:r>
            <a:r>
              <a:rPr lang="ru-RU" dirty="0" err="1" smtClean="0"/>
              <a:t>заснов­ник</a:t>
            </a:r>
            <a:r>
              <a:rPr lang="ru-RU" dirty="0" smtClean="0"/>
              <a:t> та </a:t>
            </a:r>
            <a:r>
              <a:rPr lang="ru-RU" dirty="0" err="1" smtClean="0"/>
              <a:t>художній</a:t>
            </a:r>
            <a:r>
              <a:rPr lang="ru-RU" dirty="0" smtClean="0"/>
              <a:t> </a:t>
            </a:r>
            <a:r>
              <a:rPr lang="ru-RU" dirty="0" err="1" smtClean="0"/>
              <a:t>керівник</a:t>
            </a:r>
            <a:r>
              <a:rPr lang="ru-RU" dirty="0" smtClean="0"/>
              <a:t> </a:t>
            </a:r>
            <a:r>
              <a:rPr lang="ru-RU" dirty="0" err="1" smtClean="0"/>
              <a:t>мистецького</a:t>
            </a:r>
            <a:r>
              <a:rPr lang="ru-RU" dirty="0" smtClean="0"/>
              <a:t> </a:t>
            </a:r>
            <a:r>
              <a:rPr lang="ru-RU" dirty="0" err="1" smtClean="0"/>
              <a:t>об’єднання</a:t>
            </a:r>
            <a:r>
              <a:rPr lang="ru-RU" dirty="0" smtClean="0"/>
              <a:t> «</a:t>
            </a:r>
            <a:r>
              <a:rPr lang="ru-RU" dirty="0" err="1" smtClean="0"/>
              <a:t>Березіль</a:t>
            </a:r>
            <a:r>
              <a:rPr lang="ru-RU" dirty="0" smtClean="0"/>
              <a:t>»</a:t>
            </a:r>
          </a:p>
          <a:p>
            <a:pPr fontAlgn="base"/>
            <a:r>
              <a:rPr lang="ru-RU" dirty="0" smtClean="0"/>
              <a:t>5.В’язень </a:t>
            </a:r>
            <a:r>
              <a:rPr lang="ru-RU" dirty="0" err="1" smtClean="0"/>
              <a:t>Соловецької</a:t>
            </a:r>
            <a:r>
              <a:rPr lang="ru-RU" dirty="0" smtClean="0"/>
              <a:t> </a:t>
            </a:r>
            <a:r>
              <a:rPr lang="ru-RU" dirty="0" err="1" smtClean="0"/>
              <a:t>тюрми</a:t>
            </a:r>
            <a:r>
              <a:rPr lang="ru-RU" dirty="0" smtClean="0"/>
              <a:t>, </a:t>
            </a:r>
            <a:r>
              <a:rPr lang="ru-RU" dirty="0" err="1" smtClean="0"/>
              <a:t>розстріляний</a:t>
            </a:r>
            <a:r>
              <a:rPr lang="ru-RU" dirty="0" smtClean="0"/>
              <a:t> в </a:t>
            </a:r>
            <a:r>
              <a:rPr lang="ru-RU" dirty="0" err="1" smtClean="0"/>
              <a:t>урочищі</a:t>
            </a:r>
            <a:r>
              <a:rPr lang="ru-RU" dirty="0" smtClean="0"/>
              <a:t>  </a:t>
            </a:r>
            <a:r>
              <a:rPr lang="ru-RU" dirty="0" err="1" smtClean="0"/>
              <a:t>Сандормох</a:t>
            </a:r>
            <a:r>
              <a:rPr lang="ru-RU" dirty="0" smtClean="0"/>
              <a:t> (</a:t>
            </a:r>
            <a:r>
              <a:rPr lang="ru-RU" dirty="0" err="1" smtClean="0"/>
              <a:t>Карелія</a:t>
            </a:r>
            <a:r>
              <a:rPr lang="ru-RU" dirty="0" smtClean="0"/>
              <a:t>) </a:t>
            </a:r>
            <a:r>
              <a:rPr lang="ru-RU" dirty="0" err="1" smtClean="0"/>
              <a:t>в</a:t>
            </a:r>
            <a:r>
              <a:rPr lang="ru-RU" dirty="0" smtClean="0"/>
              <a:t> 1937 </a:t>
            </a:r>
            <a:r>
              <a:rPr lang="ru-RU" dirty="0" err="1" smtClean="0"/>
              <a:t>р</a:t>
            </a:r>
            <a:endParaRPr lang="ru-RU" dirty="0" smtClean="0"/>
          </a:p>
          <a:p>
            <a:pPr fontAlgn="base"/>
            <a:r>
              <a:rPr lang="ru-RU" dirty="0" smtClean="0"/>
              <a:t>А 1 2          Б 2 3          В 2 4           Г 3 4            Д 3 5             Ж 4 5</a:t>
            </a:r>
          </a:p>
          <a:p>
            <a:pPr fontAlgn="base"/>
            <a:r>
              <a:rPr lang="ru-RU" b="1" dirty="0" smtClean="0"/>
              <a:t>Правильна </a:t>
            </a:r>
            <a:r>
              <a:rPr lang="ru-RU" b="1" dirty="0" err="1" smtClean="0"/>
              <a:t>відповідь</a:t>
            </a:r>
            <a:r>
              <a:rPr lang="ru-RU" b="1" dirty="0" smtClean="0"/>
              <a:t>:</a:t>
            </a:r>
            <a:r>
              <a:rPr lang="ru-RU" dirty="0" smtClean="0"/>
              <a:t>     </a:t>
            </a:r>
            <a:r>
              <a:rPr lang="ru-RU" b="1" dirty="0" smtClean="0"/>
              <a:t>  Ж</a:t>
            </a:r>
            <a:endParaRPr lang="ru-RU" dirty="0" smtClean="0"/>
          </a:p>
          <a:p>
            <a:endParaRPr lang="ru-RU" dirty="0"/>
          </a:p>
        </p:txBody>
      </p:sp>
      <p:pic>
        <p:nvPicPr>
          <p:cNvPr id="60418" name="Picture 2" descr="Ð ÐÑÑÐ±Ð°Ñ"/>
          <p:cNvPicPr>
            <a:picLocks noChangeAspect="1" noChangeArrowheads="1"/>
          </p:cNvPicPr>
          <p:nvPr/>
        </p:nvPicPr>
        <p:blipFill>
          <a:blip r:embed="rId2" cstate="print"/>
          <a:srcRect/>
          <a:stretch>
            <a:fillRect/>
          </a:stretch>
        </p:blipFill>
        <p:spPr bwMode="auto">
          <a:xfrm>
            <a:off x="251520" y="1837244"/>
            <a:ext cx="2527920" cy="37253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arn(inHorizontal)">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9144000" cy="1512168"/>
          </a:xfrm>
        </p:spPr>
        <p:txBody>
          <a:bodyPr>
            <a:normAutofit/>
          </a:bodyPr>
          <a:lstStyle/>
          <a:p>
            <a:r>
              <a:rPr lang="ru-RU" b="1" dirty="0" smtClean="0">
                <a:solidFill>
                  <a:srgbClr val="C00000"/>
                </a:solidFill>
              </a:rPr>
              <a:t>Андрей </a:t>
            </a:r>
            <a:r>
              <a:rPr lang="ru-RU" b="1" dirty="0" err="1" smtClean="0">
                <a:solidFill>
                  <a:srgbClr val="C00000"/>
                </a:solidFill>
              </a:rPr>
              <a:t>Шептицький</a:t>
            </a:r>
            <a:r>
              <a:rPr lang="ru-RU" b="1" dirty="0" smtClean="0">
                <a:solidFill>
                  <a:srgbClr val="C00000"/>
                </a:solidFill>
              </a:rPr>
              <a:t> (1865 1944)</a:t>
            </a:r>
            <a:br>
              <a:rPr lang="ru-RU" b="1" dirty="0" smtClean="0">
                <a:solidFill>
                  <a:srgbClr val="C00000"/>
                </a:solidFill>
              </a:rPr>
            </a:br>
            <a:r>
              <a:rPr lang="ru-RU" sz="2700" b="1" dirty="0" err="1" smtClean="0">
                <a:solidFill>
                  <a:srgbClr val="C00000"/>
                </a:solidFill>
              </a:rPr>
              <a:t>Церковний</a:t>
            </a:r>
            <a:r>
              <a:rPr lang="ru-RU" sz="2700" b="1" dirty="0" smtClean="0">
                <a:solidFill>
                  <a:srgbClr val="C00000"/>
                </a:solidFill>
              </a:rPr>
              <a:t>, </a:t>
            </a:r>
            <a:r>
              <a:rPr lang="ru-RU" sz="2700" b="1" dirty="0" err="1" smtClean="0">
                <a:solidFill>
                  <a:srgbClr val="C00000"/>
                </a:solidFill>
              </a:rPr>
              <a:t>культурний</a:t>
            </a:r>
            <a:r>
              <a:rPr lang="ru-RU" sz="2700" b="1" dirty="0" smtClean="0">
                <a:solidFill>
                  <a:srgbClr val="C00000"/>
                </a:solidFill>
              </a:rPr>
              <a:t> та </a:t>
            </a:r>
            <a:r>
              <a:rPr lang="ru-RU" sz="2700" b="1" dirty="0" err="1" smtClean="0">
                <a:solidFill>
                  <a:srgbClr val="C00000"/>
                </a:solidFill>
              </a:rPr>
              <a:t>громадський</a:t>
            </a:r>
            <a:r>
              <a:rPr lang="ru-RU" sz="2700" b="1" dirty="0" smtClean="0">
                <a:solidFill>
                  <a:srgbClr val="C00000"/>
                </a:solidFill>
              </a:rPr>
              <a:t> </a:t>
            </a:r>
            <a:r>
              <a:rPr lang="ru-RU" sz="2700" b="1" dirty="0" err="1" smtClean="0">
                <a:solidFill>
                  <a:srgbClr val="C00000"/>
                </a:solidFill>
              </a:rPr>
              <a:t>діяч</a:t>
            </a:r>
            <a:r>
              <a:rPr lang="ru-RU" sz="2700" b="1" dirty="0" smtClean="0">
                <a:solidFill>
                  <a:srgbClr val="C00000"/>
                </a:solidFill>
              </a:rPr>
              <a:t>, митрополит </a:t>
            </a:r>
            <a:r>
              <a:rPr lang="ru-RU" sz="2700" b="1" dirty="0" err="1" smtClean="0">
                <a:solidFill>
                  <a:srgbClr val="C00000"/>
                </a:solidFill>
              </a:rPr>
              <a:t>Української</a:t>
            </a:r>
            <a:r>
              <a:rPr lang="ru-RU" sz="2700" b="1" dirty="0" smtClean="0">
                <a:solidFill>
                  <a:srgbClr val="C00000"/>
                </a:solidFill>
              </a:rPr>
              <a:t> </a:t>
            </a:r>
            <a:r>
              <a:rPr lang="ru-RU" sz="2700" b="1" dirty="0" err="1" smtClean="0">
                <a:solidFill>
                  <a:srgbClr val="C00000"/>
                </a:solidFill>
              </a:rPr>
              <a:t>греко-католицької</a:t>
            </a:r>
            <a:r>
              <a:rPr lang="ru-RU" sz="2700" b="1" dirty="0" smtClean="0">
                <a:solidFill>
                  <a:srgbClr val="C00000"/>
                </a:solidFill>
              </a:rPr>
              <a:t> церкви</a:t>
            </a:r>
            <a:endParaRPr lang="ru-RU" sz="2700" dirty="0">
              <a:solidFill>
                <a:srgbClr val="C00000"/>
              </a:solidFill>
            </a:endParaRPr>
          </a:p>
        </p:txBody>
      </p:sp>
      <p:sp>
        <p:nvSpPr>
          <p:cNvPr id="3" name="Содержимое 2"/>
          <p:cNvSpPr>
            <a:spLocks noGrp="1"/>
          </p:cNvSpPr>
          <p:nvPr>
            <p:ph sz="quarter" idx="1"/>
          </p:nvPr>
        </p:nvSpPr>
        <p:spPr>
          <a:xfrm>
            <a:off x="2843808" y="1268760"/>
            <a:ext cx="6300192" cy="5589240"/>
          </a:xfrm>
        </p:spPr>
        <p:txBody>
          <a:bodyPr>
            <a:normAutofit fontScale="77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Андрія</a:t>
            </a:r>
            <a:r>
              <a:rPr lang="ru-RU" b="1" dirty="0" smtClean="0"/>
              <a:t> </a:t>
            </a:r>
            <a:r>
              <a:rPr lang="ru-RU" b="1" dirty="0" err="1" smtClean="0"/>
              <a:t>Шептицького</a:t>
            </a:r>
            <a:r>
              <a:rPr lang="ru-RU" b="1" dirty="0" smtClean="0"/>
              <a:t>?</a:t>
            </a:r>
            <a:endParaRPr lang="ru-RU" dirty="0" smtClean="0"/>
          </a:p>
          <a:p>
            <a:pPr fontAlgn="base"/>
            <a:r>
              <a:rPr lang="ru-RU" dirty="0" smtClean="0"/>
              <a:t>1) </a:t>
            </a:r>
            <a:r>
              <a:rPr lang="ru-RU" dirty="0" err="1" smtClean="0"/>
              <a:t>Борець</a:t>
            </a:r>
            <a:r>
              <a:rPr lang="ru-RU" dirty="0" smtClean="0"/>
              <a:t> за </a:t>
            </a:r>
            <a:r>
              <a:rPr lang="ru-RU" dirty="0" err="1" smtClean="0"/>
              <a:t>автокефалію</a:t>
            </a:r>
            <a:r>
              <a:rPr lang="ru-RU" dirty="0" smtClean="0"/>
              <a:t> </a:t>
            </a:r>
            <a:r>
              <a:rPr lang="ru-RU" dirty="0" err="1" smtClean="0"/>
              <a:t>українського</a:t>
            </a:r>
            <a:r>
              <a:rPr lang="ru-RU" dirty="0" smtClean="0"/>
              <a:t> </a:t>
            </a:r>
            <a:r>
              <a:rPr lang="ru-RU" dirty="0" err="1" smtClean="0"/>
              <a:t>православ’я</a:t>
            </a:r>
            <a:r>
              <a:rPr lang="ru-RU" dirty="0" smtClean="0"/>
              <a:t>, </a:t>
            </a:r>
            <a:r>
              <a:rPr lang="ru-RU" dirty="0" err="1" smtClean="0"/>
              <a:t>творець</a:t>
            </a:r>
            <a:r>
              <a:rPr lang="ru-RU" dirty="0" smtClean="0"/>
              <a:t> </a:t>
            </a:r>
            <a:r>
              <a:rPr lang="ru-RU" dirty="0" err="1" smtClean="0"/>
              <a:t>і</a:t>
            </a:r>
            <a:r>
              <a:rPr lang="ru-RU" dirty="0" smtClean="0"/>
              <a:t> перший митрополит </a:t>
            </a:r>
            <a:r>
              <a:rPr lang="ru-RU" dirty="0" err="1" smtClean="0"/>
              <a:t>Української</a:t>
            </a:r>
            <a:r>
              <a:rPr lang="ru-RU" dirty="0" smtClean="0"/>
              <a:t> </a:t>
            </a:r>
            <a:r>
              <a:rPr lang="ru-RU" dirty="0" err="1" smtClean="0"/>
              <a:t>автокефальної</a:t>
            </a:r>
            <a:r>
              <a:rPr lang="ru-RU" dirty="0" smtClean="0"/>
              <a:t> </a:t>
            </a:r>
            <a:r>
              <a:rPr lang="ru-RU" dirty="0" err="1" smtClean="0"/>
              <a:t>православної</a:t>
            </a:r>
            <a:r>
              <a:rPr lang="ru-RU" dirty="0" smtClean="0"/>
              <a:t> церкви</a:t>
            </a:r>
          </a:p>
          <a:p>
            <a:pPr fontAlgn="base"/>
            <a:r>
              <a:rPr lang="ru-RU" dirty="0" smtClean="0"/>
              <a:t>2) </a:t>
            </a:r>
            <a:r>
              <a:rPr lang="ru-RU" dirty="0" err="1" smtClean="0"/>
              <a:t>Ініціатор</a:t>
            </a:r>
            <a:r>
              <a:rPr lang="ru-RU" dirty="0" smtClean="0"/>
              <a:t> </a:t>
            </a:r>
            <a:r>
              <a:rPr lang="ru-RU" dirty="0" err="1" smtClean="0"/>
              <a:t>створення</a:t>
            </a:r>
            <a:r>
              <a:rPr lang="ru-RU" dirty="0" smtClean="0"/>
              <a:t> </a:t>
            </a:r>
            <a:r>
              <a:rPr lang="ru-RU" dirty="0" err="1" smtClean="0"/>
              <a:t>Львівської</a:t>
            </a:r>
            <a:r>
              <a:rPr lang="ru-RU" dirty="0" smtClean="0"/>
              <a:t> </a:t>
            </a:r>
            <a:r>
              <a:rPr lang="ru-RU" dirty="0" err="1" smtClean="0"/>
              <a:t>богословської</a:t>
            </a:r>
            <a:r>
              <a:rPr lang="ru-RU" dirty="0" smtClean="0"/>
              <a:t> </a:t>
            </a:r>
            <a:r>
              <a:rPr lang="ru-RU" dirty="0" err="1" smtClean="0"/>
              <a:t>академії</a:t>
            </a:r>
            <a:r>
              <a:rPr lang="ru-RU" dirty="0" smtClean="0"/>
              <a:t> – </a:t>
            </a:r>
            <a:r>
              <a:rPr lang="ru-RU" dirty="0" err="1" smtClean="0"/>
              <a:t>єдиного</a:t>
            </a:r>
            <a:r>
              <a:rPr lang="ru-RU" dirty="0" smtClean="0"/>
              <a:t> в </a:t>
            </a:r>
            <a:r>
              <a:rPr lang="ru-RU" dirty="0" err="1" smtClean="0"/>
              <a:t>Західній</a:t>
            </a:r>
            <a:r>
              <a:rPr lang="ru-RU" dirty="0" smtClean="0"/>
              <a:t> </a:t>
            </a:r>
            <a:r>
              <a:rPr lang="ru-RU" dirty="0" err="1" smtClean="0"/>
              <a:t>Україні</a:t>
            </a:r>
            <a:r>
              <a:rPr lang="ru-RU" dirty="0" smtClean="0"/>
              <a:t> легального </a:t>
            </a:r>
            <a:r>
              <a:rPr lang="ru-RU" dirty="0" err="1" smtClean="0"/>
              <a:t>українського</a:t>
            </a:r>
            <a:r>
              <a:rPr lang="ru-RU" dirty="0" smtClean="0"/>
              <a:t> ВНЗ у</a:t>
            </a:r>
          </a:p>
          <a:p>
            <a:pPr fontAlgn="base"/>
            <a:r>
              <a:rPr lang="ru-RU" dirty="0" err="1" smtClean="0"/>
              <a:t>міжвоєнний</a:t>
            </a:r>
            <a:r>
              <a:rPr lang="ru-RU" dirty="0" smtClean="0"/>
              <a:t> </a:t>
            </a:r>
            <a:r>
              <a:rPr lang="ru-RU" dirty="0" err="1" smtClean="0"/>
              <a:t>період</a:t>
            </a:r>
            <a:endParaRPr lang="ru-RU" dirty="0" smtClean="0"/>
          </a:p>
          <a:p>
            <a:pPr fontAlgn="base"/>
            <a:r>
              <a:rPr lang="ru-RU" dirty="0" smtClean="0"/>
              <a:t>3)  У 1945 р. разом </a:t>
            </a:r>
            <a:r>
              <a:rPr lang="ru-RU" dirty="0" err="1" smtClean="0"/>
              <a:t>з</a:t>
            </a:r>
            <a:r>
              <a:rPr lang="ru-RU" dirty="0" smtClean="0"/>
              <a:t> </a:t>
            </a:r>
            <a:r>
              <a:rPr lang="ru-RU" dirty="0" err="1" smtClean="0"/>
              <a:t>усіма</a:t>
            </a:r>
            <a:r>
              <a:rPr lang="ru-RU" dirty="0" smtClean="0"/>
              <a:t> </a:t>
            </a:r>
            <a:r>
              <a:rPr lang="ru-RU" dirty="0" err="1" smtClean="0"/>
              <a:t>іншими</a:t>
            </a:r>
            <a:r>
              <a:rPr lang="ru-RU" dirty="0" smtClean="0"/>
              <a:t> </a:t>
            </a:r>
            <a:r>
              <a:rPr lang="ru-RU" dirty="0" err="1" smtClean="0"/>
              <a:t>вищими</a:t>
            </a:r>
            <a:r>
              <a:rPr lang="ru-RU" dirty="0" smtClean="0"/>
              <a:t> </a:t>
            </a:r>
            <a:r>
              <a:rPr lang="ru-RU" dirty="0" err="1" smtClean="0"/>
              <a:t>ієрархами</a:t>
            </a:r>
            <a:r>
              <a:rPr lang="ru-RU" dirty="0" smtClean="0"/>
              <a:t> УГКЦ </a:t>
            </a:r>
            <a:r>
              <a:rPr lang="ru-RU" dirty="0" err="1" smtClean="0"/>
              <a:t>був</a:t>
            </a:r>
            <a:r>
              <a:rPr lang="ru-RU" dirty="0" smtClean="0"/>
              <a:t> </a:t>
            </a:r>
            <a:r>
              <a:rPr lang="ru-RU" dirty="0" err="1" smtClean="0"/>
              <a:t>заарештований</a:t>
            </a:r>
            <a:r>
              <a:rPr lang="ru-RU" dirty="0" smtClean="0"/>
              <a:t> НКВС</a:t>
            </a:r>
          </a:p>
          <a:p>
            <a:pPr fontAlgn="base"/>
            <a:r>
              <a:rPr lang="ru-RU" dirty="0" smtClean="0"/>
              <a:t>4) </a:t>
            </a:r>
            <a:r>
              <a:rPr lang="ru-RU" dirty="0" err="1" smtClean="0"/>
              <a:t>Підтримав</a:t>
            </a:r>
            <a:r>
              <a:rPr lang="ru-RU" dirty="0" smtClean="0"/>
              <a:t> </a:t>
            </a:r>
            <a:r>
              <a:rPr lang="ru-RU" dirty="0" err="1" smtClean="0"/>
              <a:t>відновлення</a:t>
            </a:r>
            <a:r>
              <a:rPr lang="ru-RU" dirty="0" smtClean="0"/>
              <a:t> </a:t>
            </a:r>
            <a:r>
              <a:rPr lang="ru-RU" dirty="0" err="1" smtClean="0"/>
              <a:t>української</a:t>
            </a:r>
            <a:r>
              <a:rPr lang="ru-RU" dirty="0" smtClean="0"/>
              <a:t> </a:t>
            </a:r>
            <a:r>
              <a:rPr lang="ru-RU" dirty="0" err="1" smtClean="0"/>
              <a:t>державності</a:t>
            </a:r>
            <a:r>
              <a:rPr lang="ru-RU" dirty="0" smtClean="0"/>
              <a:t> та </a:t>
            </a:r>
            <a:r>
              <a:rPr lang="ru-RU" dirty="0" err="1" smtClean="0"/>
              <a:t>створення</a:t>
            </a:r>
            <a:r>
              <a:rPr lang="ru-RU" dirty="0" smtClean="0"/>
              <a:t> уряду </a:t>
            </a:r>
            <a:r>
              <a:rPr lang="ru-RU" dirty="0" err="1" smtClean="0"/>
              <a:t>Української</a:t>
            </a:r>
            <a:r>
              <a:rPr lang="ru-RU" dirty="0" smtClean="0"/>
              <a:t> </a:t>
            </a:r>
            <a:r>
              <a:rPr lang="ru-RU" dirty="0" err="1" smtClean="0"/>
              <a:t>держави</a:t>
            </a:r>
            <a:r>
              <a:rPr lang="ru-RU" dirty="0" smtClean="0"/>
              <a:t> на </a:t>
            </a:r>
            <a:r>
              <a:rPr lang="ru-RU" dirty="0" err="1" smtClean="0"/>
              <a:t>чолі</a:t>
            </a:r>
            <a:r>
              <a:rPr lang="ru-RU" dirty="0" smtClean="0"/>
              <a:t> </a:t>
            </a:r>
            <a:r>
              <a:rPr lang="ru-RU" dirty="0" err="1" smtClean="0"/>
              <a:t>з</a:t>
            </a:r>
            <a:r>
              <a:rPr lang="ru-RU" dirty="0" smtClean="0"/>
              <a:t> Я. </a:t>
            </a:r>
            <a:r>
              <a:rPr lang="ru-RU" dirty="0" err="1" smtClean="0"/>
              <a:t>Стецьком</a:t>
            </a:r>
            <a:r>
              <a:rPr lang="ru-RU" dirty="0" smtClean="0"/>
              <a:t> у 1941 р.</a:t>
            </a:r>
          </a:p>
          <a:p>
            <a:pPr fontAlgn="base"/>
            <a:r>
              <a:rPr lang="ru-RU" dirty="0" smtClean="0"/>
              <a:t>5)  </a:t>
            </a:r>
            <a:r>
              <a:rPr lang="ru-RU" dirty="0" err="1" smtClean="0"/>
              <a:t>Завдяки</a:t>
            </a:r>
            <a:r>
              <a:rPr lang="ru-RU" dirty="0" smtClean="0"/>
              <a:t> </a:t>
            </a:r>
            <a:r>
              <a:rPr lang="ru-RU" dirty="0" err="1" smtClean="0"/>
              <a:t>виступам</a:t>
            </a:r>
            <a:r>
              <a:rPr lang="ru-RU" dirty="0" smtClean="0"/>
              <a:t> на </a:t>
            </a:r>
            <a:r>
              <a:rPr lang="ru-RU" dirty="0" err="1" smtClean="0"/>
              <a:t>його</a:t>
            </a:r>
            <a:r>
              <a:rPr lang="ru-RU" dirty="0" smtClean="0"/>
              <a:t> </a:t>
            </a:r>
            <a:r>
              <a:rPr lang="ru-RU" dirty="0" err="1" smtClean="0"/>
              <a:t>захист</a:t>
            </a:r>
            <a:r>
              <a:rPr lang="ru-RU" dirty="0" smtClean="0"/>
              <a:t> </a:t>
            </a:r>
            <a:r>
              <a:rPr lang="ru-RU" dirty="0" err="1" smtClean="0"/>
              <a:t>Папи</a:t>
            </a:r>
            <a:r>
              <a:rPr lang="ru-RU" dirty="0" smtClean="0"/>
              <a:t> </a:t>
            </a:r>
            <a:r>
              <a:rPr lang="ru-RU" dirty="0" err="1" smtClean="0"/>
              <a:t>Римського</a:t>
            </a:r>
            <a:r>
              <a:rPr lang="ru-RU" dirty="0" smtClean="0"/>
              <a:t> </a:t>
            </a:r>
            <a:r>
              <a:rPr lang="ru-RU" dirty="0" err="1" smtClean="0"/>
              <a:t>Іоанна</a:t>
            </a:r>
            <a:r>
              <a:rPr lang="ru-RU" dirty="0" smtClean="0"/>
              <a:t> </a:t>
            </a:r>
            <a:r>
              <a:rPr lang="en-US" dirty="0" smtClean="0"/>
              <a:t>XXIII </a:t>
            </a:r>
            <a:r>
              <a:rPr lang="ru-RU" dirty="0" err="1" smtClean="0"/>
              <a:t>і</a:t>
            </a:r>
            <a:r>
              <a:rPr lang="ru-RU" dirty="0" smtClean="0"/>
              <a:t> Президента США Дж. </a:t>
            </a:r>
            <a:r>
              <a:rPr lang="ru-RU" dirty="0" err="1" smtClean="0"/>
              <a:t>Кеннеді</a:t>
            </a:r>
            <a:r>
              <a:rPr lang="ru-RU" dirty="0" smtClean="0"/>
              <a:t> </a:t>
            </a:r>
            <a:r>
              <a:rPr lang="ru-RU" dirty="0" err="1" smtClean="0"/>
              <a:t>був</a:t>
            </a:r>
            <a:r>
              <a:rPr lang="ru-RU" dirty="0" smtClean="0"/>
              <a:t> </a:t>
            </a:r>
            <a:r>
              <a:rPr lang="ru-RU" dirty="0" err="1" smtClean="0"/>
              <a:t>звільнений</a:t>
            </a:r>
            <a:r>
              <a:rPr lang="ru-RU" dirty="0" smtClean="0"/>
              <a:t> </a:t>
            </a:r>
            <a:r>
              <a:rPr lang="ru-RU" dirty="0" err="1" smtClean="0"/>
              <a:t>з</a:t>
            </a:r>
            <a:r>
              <a:rPr lang="ru-RU" dirty="0" smtClean="0"/>
              <a:t> </a:t>
            </a:r>
            <a:r>
              <a:rPr lang="ru-RU" dirty="0" err="1" smtClean="0"/>
              <a:t>ув’язнення</a:t>
            </a:r>
            <a:r>
              <a:rPr lang="ru-RU" dirty="0" smtClean="0"/>
              <a:t> </a:t>
            </a:r>
            <a:r>
              <a:rPr lang="ru-RU" dirty="0" err="1" smtClean="0"/>
              <a:t>й</a:t>
            </a:r>
            <a:r>
              <a:rPr lang="ru-RU" dirty="0" smtClean="0"/>
              <a:t> </a:t>
            </a:r>
            <a:r>
              <a:rPr lang="ru-RU" dirty="0" err="1" smtClean="0"/>
              <a:t>висланий</a:t>
            </a:r>
            <a:r>
              <a:rPr lang="ru-RU" dirty="0" smtClean="0"/>
              <a:t> за </a:t>
            </a:r>
            <a:r>
              <a:rPr lang="ru-RU" dirty="0" err="1" smtClean="0"/>
              <a:t>межі</a:t>
            </a:r>
            <a:r>
              <a:rPr lang="ru-RU" dirty="0" smtClean="0"/>
              <a:t> СРСР</a:t>
            </a:r>
          </a:p>
          <a:p>
            <a:pPr fontAlgn="base"/>
            <a:r>
              <a:rPr lang="ru-RU" dirty="0" smtClean="0"/>
              <a:t>А 1, 2           Б 2, 3              В 2, 4                Г 3, 4                 Д 3, 5             Ж 4, 5</a:t>
            </a:r>
          </a:p>
          <a:p>
            <a:pPr fontAlgn="base"/>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59394" name="Picture 2" descr="Ð Ð¨ÐµÐ¿ÑÐ¸ÑÑÐºÐ¸Ð¹"/>
          <p:cNvPicPr>
            <a:picLocks noChangeAspect="1" noChangeArrowheads="1"/>
          </p:cNvPicPr>
          <p:nvPr/>
        </p:nvPicPr>
        <p:blipFill>
          <a:blip r:embed="rId2" cstate="print"/>
          <a:srcRect/>
          <a:stretch>
            <a:fillRect/>
          </a:stretch>
        </p:blipFill>
        <p:spPr bwMode="auto">
          <a:xfrm>
            <a:off x="251520" y="2132856"/>
            <a:ext cx="2646558" cy="32487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blinds(horizontal)">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txBody>
          <a:bodyPr>
            <a:normAutofit/>
          </a:bodyPr>
          <a:lstStyle/>
          <a:p>
            <a:r>
              <a:rPr lang="ru-RU" b="1" dirty="0" err="1" smtClean="0">
                <a:solidFill>
                  <a:srgbClr val="FF0000"/>
                </a:solidFill>
              </a:rPr>
              <a:t>Легендарне</a:t>
            </a:r>
            <a:r>
              <a:rPr lang="ru-RU" b="1" dirty="0" smtClean="0">
                <a:solidFill>
                  <a:srgbClr val="FF0000"/>
                </a:solidFill>
              </a:rPr>
              <a:t> гасло </a:t>
            </a:r>
            <a:r>
              <a:rPr lang="ru-RU" b="1" dirty="0" err="1" smtClean="0">
                <a:solidFill>
                  <a:srgbClr val="FF0000"/>
                </a:solidFill>
              </a:rPr>
              <a:t>український</a:t>
            </a:r>
            <a:r>
              <a:rPr lang="ru-RU" b="1" dirty="0" smtClean="0">
                <a:solidFill>
                  <a:srgbClr val="FF0000"/>
                </a:solidFill>
              </a:rPr>
              <a:t> </a:t>
            </a:r>
            <a:r>
              <a:rPr lang="ru-RU" b="1" dirty="0" err="1" smtClean="0">
                <a:solidFill>
                  <a:srgbClr val="FF0000"/>
                </a:solidFill>
              </a:rPr>
              <a:t>націоналістів</a:t>
            </a:r>
            <a:r>
              <a:rPr lang="ru-RU" b="1" dirty="0" smtClean="0">
                <a:solidFill>
                  <a:srgbClr val="FF0000"/>
                </a:solidFill>
              </a:rPr>
              <a:t>.</a:t>
            </a:r>
            <a:endParaRPr lang="ru-RU" b="1" dirty="0">
              <a:solidFill>
                <a:srgbClr val="FF0000"/>
              </a:solidFill>
            </a:endParaRPr>
          </a:p>
        </p:txBody>
      </p:sp>
      <p:pic>
        <p:nvPicPr>
          <p:cNvPr id="4" name="Picture 2" descr="ÐÐ¾ÑÐ¾Ð¶ÐµÐµ Ð¸Ð·Ð¾Ð±ÑÐ°Ð¶ÐµÐ½Ð¸Ðµ"/>
          <p:cNvPicPr>
            <a:picLocks noGrp="1" noChangeAspect="1" noChangeArrowheads="1"/>
          </p:cNvPicPr>
          <p:nvPr>
            <p:ph sz="quarter" idx="1"/>
          </p:nvPr>
        </p:nvPicPr>
        <p:blipFill>
          <a:blip r:embed="rId2" cstate="print"/>
          <a:srcRect/>
          <a:stretch>
            <a:fillRect/>
          </a:stretch>
        </p:blipFill>
        <p:spPr bwMode="auto">
          <a:xfrm>
            <a:off x="251520" y="1124744"/>
            <a:ext cx="3720453" cy="4937125"/>
          </a:xfrm>
          <a:prstGeom prst="rect">
            <a:avLst/>
          </a:prstGeom>
          <a:noFill/>
        </p:spPr>
      </p:pic>
      <p:pic>
        <p:nvPicPr>
          <p:cNvPr id="5" name="Picture 6" descr="C:\Users\2018\Desktop\Без названия.jpg"/>
          <p:cNvPicPr>
            <a:picLocks noChangeAspect="1" noChangeArrowheads="1"/>
          </p:cNvPicPr>
          <p:nvPr/>
        </p:nvPicPr>
        <p:blipFill>
          <a:blip r:embed="rId3" cstate="print"/>
          <a:srcRect/>
          <a:stretch>
            <a:fillRect/>
          </a:stretch>
        </p:blipFill>
        <p:spPr bwMode="auto">
          <a:xfrm>
            <a:off x="4716016" y="1124744"/>
            <a:ext cx="3888432" cy="5374587"/>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84312"/>
          </a:xfrm>
        </p:spPr>
        <p:txBody>
          <a:bodyPr/>
          <a:lstStyle/>
          <a:p>
            <a:r>
              <a:rPr lang="ru-RU" b="1" dirty="0" smtClean="0">
                <a:solidFill>
                  <a:srgbClr val="FF0000"/>
                </a:solidFill>
              </a:rPr>
              <a:t>Нас тут триста у </a:t>
            </a:r>
            <a:r>
              <a:rPr lang="ru-RU" b="1" dirty="0" err="1" smtClean="0">
                <a:solidFill>
                  <a:srgbClr val="FF0000"/>
                </a:solidFill>
              </a:rPr>
              <a:t>Крутах</a:t>
            </a:r>
            <a:r>
              <a:rPr lang="ru-RU" b="1" dirty="0" smtClean="0">
                <a:solidFill>
                  <a:srgbClr val="FF0000"/>
                </a:solidFill>
              </a:rPr>
              <a:t> </a:t>
            </a:r>
            <a:r>
              <a:rPr lang="ru-RU" b="1" dirty="0" err="1" smtClean="0">
                <a:solidFill>
                  <a:srgbClr val="FF0000"/>
                </a:solidFill>
              </a:rPr>
              <a:t>лягло</a:t>
            </a:r>
            <a:r>
              <a:rPr lang="ru-RU" b="1" dirty="0" smtClean="0">
                <a:solidFill>
                  <a:srgbClr val="FF0000"/>
                </a:solidFill>
              </a:rPr>
              <a:t>. </a:t>
            </a:r>
            <a:endParaRPr lang="ru-RU" b="1" dirty="0">
              <a:solidFill>
                <a:srgbClr val="FF0000"/>
              </a:solidFill>
            </a:endParaRPr>
          </a:p>
        </p:txBody>
      </p:sp>
      <p:pic>
        <p:nvPicPr>
          <p:cNvPr id="4" name="Picture 5" descr="C:\Users\2018\Desktop\556328188a0c7f5472a02bff0c2c53ca.jpg"/>
          <p:cNvPicPr>
            <a:picLocks noGrp="1" noChangeAspect="1" noChangeArrowheads="1"/>
          </p:cNvPicPr>
          <p:nvPr>
            <p:ph sz="quarter" idx="1"/>
          </p:nvPr>
        </p:nvPicPr>
        <p:blipFill>
          <a:blip r:embed="rId2" cstate="print"/>
          <a:srcRect/>
          <a:stretch>
            <a:fillRect/>
          </a:stretch>
        </p:blipFill>
        <p:spPr bwMode="auto">
          <a:xfrm>
            <a:off x="2771800" y="836712"/>
            <a:ext cx="3877022" cy="58413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0"/>
            <a:ext cx="8229600" cy="4937760"/>
          </a:xfrm>
        </p:spPr>
        <p:txBody>
          <a:bodyPr>
            <a:normAutofit/>
          </a:bodyPr>
          <a:lstStyle/>
          <a:p>
            <a:r>
              <a:rPr lang="ru-RU" sz="1800" b="1" dirty="0" smtClean="0"/>
              <a:t>Карикатура, </a:t>
            </a:r>
            <a:r>
              <a:rPr lang="ru-RU" sz="1800" b="1" dirty="0" err="1" smtClean="0"/>
              <a:t>опублікована</a:t>
            </a:r>
            <a:r>
              <a:rPr lang="ru-RU" sz="1800" b="1" dirty="0" smtClean="0"/>
              <a:t> </a:t>
            </a:r>
            <a:r>
              <a:rPr lang="ru-RU" sz="1800" b="1" dirty="0" err="1" smtClean="0"/>
              <a:t>після</a:t>
            </a:r>
            <a:r>
              <a:rPr lang="ru-RU" sz="1800" b="1" dirty="0" smtClean="0"/>
              <a:t> </a:t>
            </a:r>
            <a:r>
              <a:rPr lang="ru-RU" sz="1800" b="1" dirty="0" err="1" smtClean="0"/>
              <a:t>розділу</a:t>
            </a:r>
            <a:r>
              <a:rPr lang="ru-RU" sz="1800" b="1" dirty="0" smtClean="0"/>
              <a:t> </a:t>
            </a:r>
            <a:r>
              <a:rPr lang="ru-RU" sz="1800" b="1" dirty="0" err="1" smtClean="0"/>
              <a:t>Польщі</a:t>
            </a:r>
            <a:r>
              <a:rPr lang="ru-RU" sz="1800" b="1" dirty="0" smtClean="0"/>
              <a:t>, </a:t>
            </a:r>
            <a:r>
              <a:rPr lang="ru-RU" sz="1800" b="1" dirty="0" err="1" smtClean="0"/>
              <a:t>Сталін</a:t>
            </a:r>
            <a:r>
              <a:rPr lang="ru-RU" sz="1800" b="1" dirty="0" smtClean="0"/>
              <a:t> </a:t>
            </a:r>
            <a:r>
              <a:rPr lang="ru-RU" sz="1800" b="1" dirty="0" err="1" smtClean="0"/>
              <a:t>і</a:t>
            </a:r>
            <a:r>
              <a:rPr lang="ru-RU" sz="1800" b="1" dirty="0" smtClean="0"/>
              <a:t> </a:t>
            </a:r>
            <a:r>
              <a:rPr lang="ru-RU" sz="1800" b="1" dirty="0" err="1" smtClean="0"/>
              <a:t>Гітлер</a:t>
            </a:r>
            <a:r>
              <a:rPr lang="ru-RU" sz="1800" b="1" dirty="0" smtClean="0"/>
              <a:t> в </a:t>
            </a:r>
            <a:r>
              <a:rPr lang="ru-RU" sz="1800" b="1" dirty="0" err="1" smtClean="0"/>
              <a:t>обнімку</a:t>
            </a:r>
            <a:r>
              <a:rPr lang="ru-RU" sz="1800" b="1" dirty="0" smtClean="0"/>
              <a:t> </a:t>
            </a:r>
            <a:r>
              <a:rPr lang="ru-RU" sz="1800" b="1" dirty="0" err="1" smtClean="0"/>
              <a:t>прогулються</a:t>
            </a:r>
            <a:r>
              <a:rPr lang="ru-RU" sz="1800" b="1" dirty="0" smtClean="0"/>
              <a:t> </a:t>
            </a:r>
            <a:r>
              <a:rPr lang="ru-RU" sz="1800" b="1" dirty="0" err="1" smtClean="0"/>
              <a:t>вдовж</a:t>
            </a:r>
            <a:r>
              <a:rPr lang="ru-RU" sz="1800" b="1" dirty="0" smtClean="0"/>
              <a:t> </a:t>
            </a:r>
            <a:r>
              <a:rPr lang="ru-RU" sz="1800" b="1" dirty="0" err="1" smtClean="0"/>
              <a:t>спільного</a:t>
            </a:r>
            <a:r>
              <a:rPr lang="ru-RU" sz="1800" b="1" dirty="0" smtClean="0"/>
              <a:t> кордону. Настроение у коллег-диктаторов превосходное, они обмениваются дружелюбными улыбками. Кажется, налицо полная идиллия. Но не так все просто! Обнимая Сталина, Гитлер прячет за спиной пистолет. Точно такой же маневр проделывает Иосиф Виссарионович. Стратегия каждого из тиранов ясна — заверить партнера в своих доброжелательных намерениях, усыпить его бдительность, а затем, улучив подходящий момент, нажать на курок. </a:t>
            </a:r>
            <a:endParaRPr lang="ru-RU" sz="1800" b="1" dirty="0"/>
          </a:p>
        </p:txBody>
      </p:sp>
      <p:pic>
        <p:nvPicPr>
          <p:cNvPr id="67586"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971600" y="2276872"/>
            <a:ext cx="6696744" cy="458112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Карикатура. </a:t>
            </a:r>
            <a:r>
              <a:rPr lang="ru-RU" b="1" dirty="0" err="1" smtClean="0">
                <a:solidFill>
                  <a:srgbClr val="FF0000"/>
                </a:solidFill>
              </a:rPr>
              <a:t>Гітлер</a:t>
            </a:r>
            <a:r>
              <a:rPr lang="ru-RU" b="1" dirty="0" smtClean="0">
                <a:solidFill>
                  <a:srgbClr val="FF0000"/>
                </a:solidFill>
              </a:rPr>
              <a:t> </a:t>
            </a:r>
            <a:r>
              <a:rPr lang="ru-RU" b="1" dirty="0" err="1" smtClean="0">
                <a:solidFill>
                  <a:srgbClr val="FF0000"/>
                </a:solidFill>
              </a:rPr>
              <a:t>і</a:t>
            </a:r>
            <a:r>
              <a:rPr lang="ru-RU" b="1" dirty="0" smtClean="0">
                <a:solidFill>
                  <a:srgbClr val="FF0000"/>
                </a:solidFill>
              </a:rPr>
              <a:t> </a:t>
            </a:r>
            <a:r>
              <a:rPr lang="ru-RU" b="1" dirty="0" err="1" smtClean="0">
                <a:solidFill>
                  <a:srgbClr val="FF0000"/>
                </a:solidFill>
              </a:rPr>
              <a:t>Сталін</a:t>
            </a:r>
            <a:r>
              <a:rPr lang="ru-RU" b="1" dirty="0" smtClean="0">
                <a:solidFill>
                  <a:srgbClr val="FF0000"/>
                </a:solidFill>
              </a:rPr>
              <a:t> над </a:t>
            </a:r>
            <a:r>
              <a:rPr lang="ru-RU" b="1" dirty="0" err="1" smtClean="0">
                <a:solidFill>
                  <a:srgbClr val="FF0000"/>
                </a:solidFill>
              </a:rPr>
              <a:t>тілом</a:t>
            </a:r>
            <a:r>
              <a:rPr lang="ru-RU" b="1" dirty="0" smtClean="0">
                <a:solidFill>
                  <a:srgbClr val="FF0000"/>
                </a:solidFill>
              </a:rPr>
              <a:t> «невинно </a:t>
            </a:r>
            <a:r>
              <a:rPr lang="ru-RU" b="1" dirty="0" err="1" smtClean="0">
                <a:solidFill>
                  <a:srgbClr val="FF0000"/>
                </a:solidFill>
              </a:rPr>
              <a:t>убієнної</a:t>
            </a:r>
            <a:r>
              <a:rPr lang="ru-RU" b="1" dirty="0" smtClean="0">
                <a:solidFill>
                  <a:srgbClr val="FF0000"/>
                </a:solidFill>
              </a:rPr>
              <a:t> </a:t>
            </a:r>
            <a:r>
              <a:rPr lang="ru-RU" b="1" dirty="0" err="1" smtClean="0">
                <a:solidFill>
                  <a:srgbClr val="FF0000"/>
                </a:solidFill>
              </a:rPr>
              <a:t>Польщі</a:t>
            </a:r>
            <a:r>
              <a:rPr lang="ru-RU" b="1" dirty="0" smtClean="0">
                <a:solidFill>
                  <a:srgbClr val="FF0000"/>
                </a:solidFill>
              </a:rPr>
              <a:t>».</a:t>
            </a:r>
            <a:endParaRPr lang="ru-RU" b="1" dirty="0">
              <a:solidFill>
                <a:srgbClr val="FF0000"/>
              </a:solidFill>
            </a:endParaRPr>
          </a:p>
        </p:txBody>
      </p:sp>
      <p:pic>
        <p:nvPicPr>
          <p:cNvPr id="63490" name="Picture 2" descr="ÐÐ°ÑÑÐ¸Ð½ÐºÐ¸ Ð¿Ð¾ Ð·Ð°Ð¿ÑÐ¾ÑÑ ÐºÐ°ÑÐ¸ÐºÐ°ÑÑÑÐ° Ð³ÑÑÐ»ÐµÑ Ñ ÑÑÐ°Ð»ÑÐ½ Ð¹Ð´ÑÑÑ"/>
          <p:cNvPicPr>
            <a:picLocks noGrp="1" noChangeAspect="1" noChangeArrowheads="1"/>
          </p:cNvPicPr>
          <p:nvPr>
            <p:ph sz="quarter" idx="1"/>
          </p:nvPr>
        </p:nvPicPr>
        <p:blipFill>
          <a:blip r:embed="rId2" cstate="print"/>
          <a:srcRect/>
          <a:stretch>
            <a:fillRect/>
          </a:stretch>
        </p:blipFill>
        <p:spPr bwMode="auto">
          <a:xfrm>
            <a:off x="1828800" y="1382712"/>
            <a:ext cx="5486400" cy="4610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20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550</TotalTime>
  <Words>1076</Words>
  <Application>Microsoft Office PowerPoint</Application>
  <PresentationFormat>Экран (4:3)</PresentationFormat>
  <Paragraphs>290</Paragraphs>
  <Slides>54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Начальная</vt:lpstr>
      <vt:lpstr>Карикатури та тести з історії України</vt:lpstr>
      <vt:lpstr>На карикатурі з радянського сатиричного журналу акцентовано увагу на перевагах однієї з реформ періоду</vt:lpstr>
      <vt:lpstr>Яке явище радянської дійсності другої половини 1960-1980-х рр. відображає карикатура? </vt:lpstr>
      <vt:lpstr>Що з радянської дійсності 1960-х рр. відображає карикатура?</vt:lpstr>
      <vt:lpstr>Плакат, зображений на фото, пропагував радянізацію західних областей України. </vt:lpstr>
      <vt:lpstr>Легендарне гасло український націоналістів.</vt:lpstr>
      <vt:lpstr>Нас тут триста у Крутах лягло. </vt:lpstr>
      <vt:lpstr>Слайд 8</vt:lpstr>
      <vt:lpstr>Карикатура. Гітлер і Сталін над тілом «невинно убієнної Польщі».</vt:lpstr>
      <vt:lpstr>Перебудова в карикатурі </vt:lpstr>
      <vt:lpstr>Напис на карикатурі: «Безумовне позначення».</vt:lpstr>
      <vt:lpstr>Слайд 12</vt:lpstr>
      <vt:lpstr>Слайд 13</vt:lpstr>
      <vt:lpstr>Слайд 14</vt:lpstr>
      <vt:lpstr>Слайд 15</vt:lpstr>
      <vt:lpstr>Слайд 16</vt:lpstr>
      <vt:lpstr>Який плакат свідчить про події історії Закарпаття кінця 30-х років?</vt:lpstr>
      <vt:lpstr> Яка з фотографій відображає суспільне життя в Україні в 1985 р.? </vt:lpstr>
      <vt:lpstr>Який з плакатів було створено в 1935–1936 рр.? </vt:lpstr>
      <vt:lpstr>Який з фотодокументів створено 1917 р.? </vt:lpstr>
      <vt:lpstr>Яку з фотографій було зроблено в 1945 р.? </vt:lpstr>
      <vt:lpstr>Яка з фотографій свідчить про події та явища доби «відлиги»? </vt:lpstr>
      <vt:lpstr>Яка з фотографій датується 1991 р.? </vt:lpstr>
      <vt:lpstr>    Яка з фотографій датується 1991 р.?  </vt:lpstr>
      <vt:lpstr>Події та явища в УСРР доби нової економічної політики. </vt:lpstr>
      <vt:lpstr>Слайд 26</vt:lpstr>
      <vt:lpstr>Коли відбулося звільнення від німецьких і румунських окупантів територій України, заштрихованих на картосхемі? </vt:lpstr>
      <vt:lpstr>Якою цифрою на картосхемі позначено область, що з’явилася на картах адміністративно-територіального устрою УРСР у 1954 р.?  </vt:lpstr>
      <vt:lpstr>Звільнення від німецьких та румунських окупантів територій України, заштрихованих на картосхемі, відбулося станом на</vt:lpstr>
      <vt:lpstr>Укажіть рядок, у якому цифри відповідають назвам заштрихованих на картосхемі областей сучасної України </vt:lpstr>
      <vt:lpstr>Коли просування Україною військ Німеччини і Румунії сягнуло позначеної лінії фронту? </vt:lpstr>
      <vt:lpstr>У яких твердженнях ідеться про Сидора Ковпака?</vt:lpstr>
      <vt:lpstr>У яких твердженнях ідеться про Петра Шелеста?</vt:lpstr>
      <vt:lpstr>Укажіть рядок, у якому цифри відповідають назвам заштрихованих на картосхемі зон нацистської окупації України часів Другої світової війни </vt:lpstr>
      <vt:lpstr>Укажіть комбінацію цифр, яка відповідає послідовності подій: </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каденцій президентів України:</vt:lpstr>
      <vt:lpstr>        Укажіть комбінацію цифр, яка відповідає послідовності подій:</vt:lpstr>
      <vt:lpstr>Борис Патон (народився 27 листопада 1918 р.) </vt:lpstr>
      <vt:lpstr>Євген Коновалець (1891–1938р.р.) </vt:lpstr>
      <vt:lpstr>Християн Раковський (1873–1941р.р.) </vt:lpstr>
      <vt:lpstr>Сергій Єфремов (1876—1939) Громадсько-політичний і державний діяч.</vt:lpstr>
      <vt:lpstr>Симон Петлюра (1879–1926)  Громадсько-політичний і державний діяч,  публіцист</vt:lpstr>
      <vt:lpstr>Олександр Довженко (1894–1956)  Письменник, кінорежисер, художник-ілюстратор, один із засновників української кінематографії  </vt:lpstr>
      <vt:lpstr>Володимир Винниченко (1880-1951) Громадсько-політичний діяч, письменник</vt:lpstr>
      <vt:lpstr>Лесь Курбас (1887—1937 Режисер-новатор, театральний діяч) </vt:lpstr>
      <vt:lpstr>Андрей Шептицький (1865 1944) Церковний, культурний та громадський діяч, митрополит Української греко-католицької церкви</vt:lpstr>
      <vt:lpstr>Слайд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Карикатури з історії України</dc:title>
  <dc:creator>2018</dc:creator>
  <cp:lastModifiedBy>User</cp:lastModifiedBy>
  <cp:revision>21</cp:revision>
  <dcterms:created xsi:type="dcterms:W3CDTF">2018-05-30T18:36:48Z</dcterms:created>
  <dcterms:modified xsi:type="dcterms:W3CDTF">2019-06-21T20:19:49Z</dcterms:modified>
</cp:coreProperties>
</file>