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243408"/>
            <a:ext cx="8064896" cy="7272808"/>
          </a:xfrm>
        </p:spPr>
        <p:txBody>
          <a:bodyPr>
            <a:normAutofit/>
          </a:bodyPr>
          <a:lstStyle/>
          <a:p>
            <a:r>
              <a:rPr lang="uk-UA" sz="7200" b="1" i="1" dirty="0" smtClean="0">
                <a:solidFill>
                  <a:srgbClr val="FFFF00"/>
                </a:solidFill>
                <a:latin typeface="Times New Roman" pitchFamily="18" charset="0"/>
                <a:cs typeface="Times New Roman" pitchFamily="18" charset="0"/>
              </a:rPr>
              <a:t>Гра «Найрозумніший знавець історії»</a:t>
            </a:r>
            <a:endParaRPr lang="uk-UA" sz="7200" b="1" i="1" dirty="0">
              <a:solidFill>
                <a:srgbClr val="FFFF0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31778436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Autofit/>
          </a:bodyPr>
          <a:lstStyle/>
          <a:p>
            <a:r>
              <a:rPr lang="uk-UA" sz="9600" b="1" i="1" dirty="0" smtClean="0">
                <a:solidFill>
                  <a:srgbClr val="FFFF00"/>
                </a:solidFill>
              </a:rPr>
              <a:t>Італія</a:t>
            </a:r>
            <a:endParaRPr lang="uk-UA" sz="9600" b="1" i="1" dirty="0">
              <a:solidFill>
                <a:srgbClr val="FFFF00"/>
              </a:solidFill>
            </a:endParaRPr>
          </a:p>
        </p:txBody>
      </p:sp>
      <p:sp>
        <p:nvSpPr>
          <p:cNvPr id="3" name="Объект 2"/>
          <p:cNvSpPr>
            <a:spLocks noGrp="1"/>
          </p:cNvSpPr>
          <p:nvPr>
            <p:ph idx="1"/>
          </p:nvPr>
        </p:nvSpPr>
        <p:spPr/>
        <p:txBody>
          <a:bodyPr/>
          <a:lstStyle/>
          <a:p>
            <a:endParaRPr lang="uk-UA" dirty="0"/>
          </a:p>
          <a:p>
            <a:endParaRPr lang="uk-UA" dirty="0"/>
          </a:p>
        </p:txBody>
      </p:sp>
      <p:pic>
        <p:nvPicPr>
          <p:cNvPr id="9218"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25515" y="2084228"/>
            <a:ext cx="3168352" cy="48234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3147483" y="2084228"/>
            <a:ext cx="2771800" cy="482343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a:blip r:embed="rId5" cstate="screen">
            <a:extLst>
              <a:ext uri="{28A0092B-C50C-407E-A947-70E740481C1C}">
                <a14:useLocalDpi xmlns="" xmlns:a14="http://schemas.microsoft.com/office/drawing/2010/main" val="0"/>
              </a:ext>
            </a:extLst>
          </a:blip>
          <a:srcRect/>
          <a:stretch>
            <a:fillRect/>
          </a:stretch>
        </p:blipFill>
        <p:spPr bwMode="auto">
          <a:xfrm>
            <a:off x="5940152" y="2034566"/>
            <a:ext cx="3203848" cy="482343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62414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Autofit/>
          </a:bodyPr>
          <a:lstStyle/>
          <a:p>
            <a:r>
              <a:rPr lang="uk-UA" sz="9600" b="1" i="1" dirty="0" smtClean="0">
                <a:solidFill>
                  <a:srgbClr val="FFFF00"/>
                </a:solidFill>
              </a:rPr>
              <a:t>Китай</a:t>
            </a:r>
            <a:endParaRPr lang="uk-UA" sz="9600" b="1" i="1" dirty="0">
              <a:solidFill>
                <a:srgbClr val="FFFF00"/>
              </a:solidFill>
            </a:endParaRPr>
          </a:p>
        </p:txBody>
      </p:sp>
      <p:sp>
        <p:nvSpPr>
          <p:cNvPr id="3" name="Объект 2"/>
          <p:cNvSpPr>
            <a:spLocks noGrp="1"/>
          </p:cNvSpPr>
          <p:nvPr>
            <p:ph idx="1"/>
          </p:nvPr>
        </p:nvSpPr>
        <p:spPr/>
        <p:txBody>
          <a:bodyPr/>
          <a:lstStyle/>
          <a:p>
            <a:endParaRPr lang="uk-UA" dirty="0"/>
          </a:p>
          <a:p>
            <a:endParaRPr lang="uk-UA" dirty="0"/>
          </a:p>
        </p:txBody>
      </p:sp>
      <p:pic>
        <p:nvPicPr>
          <p:cNvPr id="10242"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0" y="1628800"/>
            <a:ext cx="3131840" cy="5229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3534762" y="1628800"/>
            <a:ext cx="5580638" cy="26146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5" cstate="screen">
            <a:extLst>
              <a:ext uri="{28A0092B-C50C-407E-A947-70E740481C1C}">
                <a14:useLocalDpi xmlns="" xmlns:a14="http://schemas.microsoft.com/office/drawing/2010/main" val="0"/>
              </a:ext>
            </a:extLst>
          </a:blip>
          <a:srcRect/>
          <a:stretch>
            <a:fillRect/>
          </a:stretch>
        </p:blipFill>
        <p:spPr bwMode="auto">
          <a:xfrm>
            <a:off x="3534762" y="4581128"/>
            <a:ext cx="5429726" cy="227687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9264452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Autofit/>
          </a:bodyPr>
          <a:lstStyle/>
          <a:p>
            <a:r>
              <a:rPr lang="uk-UA" sz="9600" b="1" i="1" dirty="0" smtClean="0">
                <a:solidFill>
                  <a:srgbClr val="FFFF00"/>
                </a:solidFill>
              </a:rPr>
              <a:t>Японія</a:t>
            </a:r>
            <a:endParaRPr lang="uk-UA" sz="9600" b="1" i="1" dirty="0">
              <a:solidFill>
                <a:srgbClr val="FFFF00"/>
              </a:solidFill>
            </a:endParaRPr>
          </a:p>
        </p:txBody>
      </p:sp>
      <p:sp>
        <p:nvSpPr>
          <p:cNvPr id="3" name="Объект 2"/>
          <p:cNvSpPr>
            <a:spLocks noGrp="1"/>
          </p:cNvSpPr>
          <p:nvPr>
            <p:ph idx="1"/>
          </p:nvPr>
        </p:nvSpPr>
        <p:spPr/>
        <p:txBody>
          <a:bodyPr/>
          <a:lstStyle/>
          <a:p>
            <a:endParaRPr lang="uk-UA" dirty="0"/>
          </a:p>
          <a:p>
            <a:endParaRPr lang="uk-UA" dirty="0"/>
          </a:p>
        </p:txBody>
      </p:sp>
      <p:pic>
        <p:nvPicPr>
          <p:cNvPr id="11266"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30196" y="3717032"/>
            <a:ext cx="3245659" cy="314096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30196" y="1484784"/>
            <a:ext cx="3245659" cy="223224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268" name="Picture 4"/>
          <p:cNvPicPr>
            <a:picLocks noChangeAspect="1" noChangeArrowheads="1"/>
          </p:cNvPicPr>
          <p:nvPr/>
        </p:nvPicPr>
        <p:blipFill>
          <a:blip r:embed="rId5" cstate="screen">
            <a:extLst>
              <a:ext uri="{28A0092B-C50C-407E-A947-70E740481C1C}">
                <a14:useLocalDpi xmlns="" xmlns:a14="http://schemas.microsoft.com/office/drawing/2010/main" val="0"/>
              </a:ext>
            </a:extLst>
          </a:blip>
          <a:srcRect/>
          <a:stretch>
            <a:fillRect/>
          </a:stretch>
        </p:blipFill>
        <p:spPr bwMode="auto">
          <a:xfrm>
            <a:off x="3635896" y="1844824"/>
            <a:ext cx="5328592" cy="50131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5109751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88640"/>
            <a:ext cx="8229600" cy="1426170"/>
          </a:xfrm>
        </p:spPr>
        <p:txBody>
          <a:bodyPr>
            <a:noAutofit/>
          </a:bodyPr>
          <a:lstStyle/>
          <a:p>
            <a:r>
              <a:rPr lang="uk-UA" sz="4800" b="1" i="1" dirty="0">
                <a:solidFill>
                  <a:srgbClr val="FFFF00"/>
                </a:solidFill>
              </a:rPr>
              <a:t>Третій тур  «Спеціальна тема»</a:t>
            </a:r>
          </a:p>
        </p:txBody>
      </p:sp>
      <p:sp>
        <p:nvSpPr>
          <p:cNvPr id="3" name="Объект 2"/>
          <p:cNvSpPr>
            <a:spLocks noGrp="1"/>
          </p:cNvSpPr>
          <p:nvPr>
            <p:ph idx="1"/>
          </p:nvPr>
        </p:nvSpPr>
        <p:spPr/>
        <p:txBody>
          <a:bodyPr/>
          <a:lstStyle/>
          <a:p>
            <a:endParaRPr lang="uk-UA" dirty="0"/>
          </a:p>
          <a:p>
            <a:endParaRPr lang="uk-UA" dirty="0"/>
          </a:p>
        </p:txBody>
      </p:sp>
      <p:sp>
        <p:nvSpPr>
          <p:cNvPr id="4" name="Прямоугольник 3"/>
          <p:cNvSpPr/>
          <p:nvPr/>
        </p:nvSpPr>
        <p:spPr>
          <a:xfrm>
            <a:off x="0" y="1628800"/>
            <a:ext cx="8964488" cy="4031873"/>
          </a:xfrm>
          <a:prstGeom prst="rect">
            <a:avLst/>
          </a:prstGeom>
        </p:spPr>
        <p:txBody>
          <a:bodyPr wrap="square">
            <a:spAutoFit/>
          </a:bodyPr>
          <a:lstStyle/>
          <a:p>
            <a:pPr algn="ctr"/>
            <a:r>
              <a:rPr lang="uk-UA" sz="3200" b="1" i="1" dirty="0">
                <a:solidFill>
                  <a:schemeClr val="bg1"/>
                </a:solidFill>
              </a:rPr>
              <a:t>Учні обирають власну спеціальну тему, а вчитель готує 10 питань з цієї теми. Далі на столі перед учнями розкладається 10  карток, на яких написані питання з їх теми. Потім учні обиратимуть собі по черзі картки і відповідатимуть на запропоновані питання. Відповідь на питання з своєї теми - 1 бал, з чужої-2 бали.</a:t>
            </a:r>
            <a:endParaRPr lang="uk-UA" sz="3200" b="1" dirty="0">
              <a:solidFill>
                <a:schemeClr val="bg1"/>
              </a:solidFill>
            </a:endParaRPr>
          </a:p>
        </p:txBody>
      </p:sp>
      <p:pic>
        <p:nvPicPr>
          <p:cNvPr id="12290"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7051068" y="5505450"/>
            <a:ext cx="1905000" cy="1428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688584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64488" cy="6858000"/>
          </a:xfrm>
        </p:spPr>
        <p:txBody>
          <a:bodyPr>
            <a:noAutofit/>
          </a:bodyPr>
          <a:lstStyle/>
          <a:p>
            <a:pPr algn="l"/>
            <a:r>
              <a:rPr lang="uk-UA" sz="3200" b="1" i="1" dirty="0">
                <a:solidFill>
                  <a:srgbClr val="FFFF00"/>
                </a:solidFill>
                <a:latin typeface="Times New Roman" pitchFamily="18" charset="0"/>
                <a:cs typeface="Times New Roman" pitchFamily="18" charset="0"/>
              </a:rPr>
              <a:t>Перша тема  «</a:t>
            </a:r>
            <a:r>
              <a:rPr lang="uk-UA" sz="3200" b="1" i="1" dirty="0" smtClean="0">
                <a:solidFill>
                  <a:srgbClr val="FFFF00"/>
                </a:solidFill>
                <a:latin typeface="Times New Roman" pitchFamily="18" charset="0"/>
                <a:cs typeface="Times New Roman" pitchFamily="18" charset="0"/>
              </a:rPr>
              <a:t>Держави  </a:t>
            </a:r>
            <a:r>
              <a:rPr lang="uk-UA" sz="3200" b="1" i="1" dirty="0">
                <a:solidFill>
                  <a:srgbClr val="FFFF00"/>
                </a:solidFill>
                <a:latin typeface="Times New Roman" pitchFamily="18" charset="0"/>
                <a:cs typeface="Times New Roman" pitchFamily="18" charset="0"/>
              </a:rPr>
              <a:t>д</a:t>
            </a:r>
            <a:r>
              <a:rPr lang="uk-UA" sz="3200" b="1" i="1" dirty="0" smtClean="0">
                <a:solidFill>
                  <a:srgbClr val="FFFF00"/>
                </a:solidFill>
                <a:latin typeface="Times New Roman" pitchFamily="18" charset="0"/>
                <a:cs typeface="Times New Roman" pitchFamily="18" charset="0"/>
              </a:rPr>
              <a:t>авнього </a:t>
            </a:r>
            <a:r>
              <a:rPr lang="uk-UA" sz="3200" b="1" i="1" dirty="0">
                <a:solidFill>
                  <a:srgbClr val="FFFF00"/>
                </a:solidFill>
                <a:latin typeface="Times New Roman" pitchFamily="18" charset="0"/>
                <a:cs typeface="Times New Roman" pitchFamily="18" charset="0"/>
              </a:rPr>
              <a:t>Сходу</a:t>
            </a:r>
            <a:r>
              <a:rPr lang="uk-UA" sz="3200" b="1" i="1" dirty="0" smtClean="0">
                <a:solidFill>
                  <a:srgbClr val="FFFF00"/>
                </a:solidFill>
                <a:latin typeface="Times New Roman" pitchFamily="18" charset="0"/>
                <a:cs typeface="Times New Roman" pitchFamily="18" charset="0"/>
              </a:rPr>
              <a:t>»</a:t>
            </a:r>
            <a:r>
              <a:rPr lang="uk-UA" sz="2400" dirty="0">
                <a:solidFill>
                  <a:schemeClr val="bg1"/>
                </a:solidFill>
                <a:latin typeface="Times New Roman" pitchFamily="18" charset="0"/>
                <a:cs typeface="Times New Roman" pitchFamily="18" charset="0"/>
              </a:rPr>
              <a:t/>
            </a:r>
            <a:br>
              <a:rPr lang="uk-UA" sz="2400"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1.Яка річка протікає територією Єгипту? </a:t>
            </a:r>
            <a:br>
              <a:rPr lang="uk-UA" sz="2800" b="1"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2. На чому писали </a:t>
            </a:r>
            <a:r>
              <a:rPr lang="uk-UA" sz="2800" b="1" dirty="0" smtClean="0">
                <a:solidFill>
                  <a:schemeClr val="bg1"/>
                </a:solidFill>
                <a:latin typeface="Times New Roman" pitchFamily="18" charset="0"/>
                <a:cs typeface="Times New Roman" pitchFamily="18" charset="0"/>
              </a:rPr>
              <a:t>Єгиптяни</a:t>
            </a:r>
            <a:r>
              <a:rPr lang="uk-UA" sz="2800" b="1" dirty="0">
                <a:solidFill>
                  <a:schemeClr val="bg1"/>
                </a:solidFill>
                <a:latin typeface="Times New Roman" pitchFamily="18" charset="0"/>
                <a:cs typeface="Times New Roman" pitchFamily="18" charset="0"/>
              </a:rPr>
              <a:t>?</a:t>
            </a:r>
            <a:br>
              <a:rPr lang="uk-UA" sz="2800" b="1"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3.Для кого була побудована найбільша піраміда </a:t>
            </a:r>
            <a:r>
              <a:rPr lang="uk-UA" sz="2800" b="1" dirty="0" smtClean="0">
                <a:solidFill>
                  <a:schemeClr val="bg1"/>
                </a:solidFill>
                <a:latin typeface="Times New Roman" pitchFamily="18" charset="0"/>
                <a:cs typeface="Times New Roman" pitchFamily="18" charset="0"/>
              </a:rPr>
              <a:t>?</a:t>
            </a:r>
            <a:r>
              <a:rPr lang="uk-UA" sz="2800" b="1" dirty="0">
                <a:solidFill>
                  <a:schemeClr val="bg1"/>
                </a:solidFill>
                <a:latin typeface="Times New Roman" pitchFamily="18" charset="0"/>
                <a:cs typeface="Times New Roman" pitchFamily="18" charset="0"/>
              </a:rPr>
              <a:t/>
            </a:r>
            <a:br>
              <a:rPr lang="uk-UA" sz="2800" b="1"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4. Який цар Вавилону видав свої закони</a:t>
            </a:r>
            <a:r>
              <a:rPr lang="uk-UA" sz="2800" b="1" dirty="0" smtClean="0">
                <a:solidFill>
                  <a:schemeClr val="bg1"/>
                </a:solidFill>
                <a:latin typeface="Times New Roman" pitchFamily="18" charset="0"/>
                <a:cs typeface="Times New Roman" pitchFamily="18" charset="0"/>
              </a:rPr>
              <a:t>?</a:t>
            </a:r>
            <a:r>
              <a:rPr lang="uk-UA" sz="2800" b="1" dirty="0">
                <a:solidFill>
                  <a:schemeClr val="bg1"/>
                </a:solidFill>
                <a:latin typeface="Times New Roman" pitchFamily="18" charset="0"/>
                <a:cs typeface="Times New Roman" pitchFamily="18" charset="0"/>
              </a:rPr>
              <a:t/>
            </a:r>
            <a:br>
              <a:rPr lang="uk-UA" sz="2800" b="1"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5. За якого царя Персія досягла найбільшої могутності ? </a:t>
            </a:r>
            <a:br>
              <a:rPr lang="uk-UA" sz="2800" b="1"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6.Як називалися люди, що виконували релігійні обов’язки </a:t>
            </a:r>
            <a:r>
              <a:rPr lang="uk-UA" sz="2800" b="1" dirty="0" smtClean="0">
                <a:solidFill>
                  <a:schemeClr val="bg1"/>
                </a:solidFill>
                <a:latin typeface="Times New Roman" pitchFamily="18" charset="0"/>
                <a:cs typeface="Times New Roman" pitchFamily="18" charset="0"/>
              </a:rPr>
              <a:t>на Давньому </a:t>
            </a:r>
            <a:r>
              <a:rPr lang="uk-UA" sz="2800" b="1" dirty="0">
                <a:solidFill>
                  <a:schemeClr val="bg1"/>
                </a:solidFill>
                <a:latin typeface="Times New Roman" pitchFamily="18" charset="0"/>
                <a:cs typeface="Times New Roman" pitchFamily="18" charset="0"/>
              </a:rPr>
              <a:t>Сході </a:t>
            </a:r>
            <a:r>
              <a:rPr lang="uk-UA" sz="2800" b="1" dirty="0" smtClean="0">
                <a:solidFill>
                  <a:schemeClr val="bg1"/>
                </a:solidFill>
                <a:latin typeface="Times New Roman" pitchFamily="18" charset="0"/>
                <a:cs typeface="Times New Roman" pitchFamily="18" charset="0"/>
              </a:rPr>
              <a:t>?</a:t>
            </a:r>
            <a:r>
              <a:rPr lang="uk-UA" sz="2800" b="1" dirty="0">
                <a:solidFill>
                  <a:schemeClr val="bg1"/>
                </a:solidFill>
                <a:latin typeface="Times New Roman" pitchFamily="18" charset="0"/>
                <a:cs typeface="Times New Roman" pitchFamily="18" charset="0"/>
              </a:rPr>
              <a:t/>
            </a:r>
            <a:br>
              <a:rPr lang="uk-UA" sz="2800" b="1"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7.Яке чудо світу розташовано в Єгипті </a:t>
            </a:r>
            <a:r>
              <a:rPr lang="uk-UA" sz="2800" b="1" dirty="0" smtClean="0">
                <a:solidFill>
                  <a:schemeClr val="bg1"/>
                </a:solidFill>
                <a:latin typeface="Times New Roman" pitchFamily="18" charset="0"/>
                <a:cs typeface="Times New Roman" pitchFamily="18" charset="0"/>
              </a:rPr>
              <a:t>?</a:t>
            </a:r>
            <a:r>
              <a:rPr lang="uk-UA" sz="2800" b="1" dirty="0">
                <a:solidFill>
                  <a:schemeClr val="bg1"/>
                </a:solidFill>
                <a:latin typeface="Times New Roman" pitchFamily="18" charset="0"/>
                <a:cs typeface="Times New Roman" pitchFamily="18" charset="0"/>
              </a:rPr>
              <a:t/>
            </a:r>
            <a:br>
              <a:rPr lang="uk-UA" sz="2800" b="1"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8.Як називали давньоєгипетського бога сонця? </a:t>
            </a:r>
            <a:br>
              <a:rPr lang="uk-UA" sz="2800" b="1"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9. Що є джерелом  вивчення історії Ізраїльсько-Юдейського царства ? </a:t>
            </a:r>
            <a:br>
              <a:rPr lang="uk-UA" sz="2800" b="1" dirty="0">
                <a:solidFill>
                  <a:schemeClr val="bg1"/>
                </a:solidFill>
                <a:latin typeface="Times New Roman" pitchFamily="18" charset="0"/>
                <a:cs typeface="Times New Roman" pitchFamily="18" charset="0"/>
              </a:rPr>
            </a:br>
            <a:r>
              <a:rPr lang="uk-UA" sz="2800" b="1" dirty="0">
                <a:solidFill>
                  <a:schemeClr val="bg1"/>
                </a:solidFill>
                <a:latin typeface="Times New Roman" pitchFamily="18" charset="0"/>
                <a:cs typeface="Times New Roman" pitchFamily="18" charset="0"/>
              </a:rPr>
              <a:t>10.  Кого в Єгипті називала «живі мертві »? </a:t>
            </a:r>
            <a:r>
              <a:rPr lang="uk-UA" sz="4800" dirty="0"/>
              <a:t/>
            </a:r>
            <a:br>
              <a:rPr lang="uk-UA" sz="4800" dirty="0"/>
            </a:br>
            <a:endParaRPr lang="uk-UA" sz="4800" b="1" i="1" dirty="0">
              <a:solidFill>
                <a:srgbClr val="7030A0"/>
              </a:solidFill>
            </a:endParaRPr>
          </a:p>
        </p:txBody>
      </p:sp>
    </p:spTree>
    <p:extLst>
      <p:ext uri="{BB962C8B-B14F-4D97-AF65-F5344CB8AC3E}">
        <p14:creationId xmlns="" xmlns:p14="http://schemas.microsoft.com/office/powerpoint/2010/main" val="4524580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32656"/>
            <a:ext cx="8964488" cy="6165304"/>
          </a:xfrm>
        </p:spPr>
        <p:txBody>
          <a:bodyPr>
            <a:noAutofit/>
          </a:bodyPr>
          <a:lstStyle/>
          <a:p>
            <a:pPr algn="l"/>
            <a:r>
              <a:rPr lang="uk-UA" sz="2800" b="1" i="1" dirty="0" smtClean="0">
                <a:solidFill>
                  <a:schemeClr val="bg1"/>
                </a:solidFill>
                <a:latin typeface="Times New Roman" pitchFamily="18" charset="0"/>
                <a:cs typeface="Times New Roman" pitchFamily="18" charset="0"/>
              </a:rPr>
              <a:t/>
            </a:r>
            <a:br>
              <a:rPr lang="uk-UA" sz="2800" b="1" i="1" dirty="0" smtClean="0">
                <a:solidFill>
                  <a:schemeClr val="bg1"/>
                </a:solidFill>
                <a:latin typeface="Times New Roman" pitchFamily="18" charset="0"/>
                <a:cs typeface="Times New Roman" pitchFamily="18" charset="0"/>
              </a:rPr>
            </a:br>
            <a:r>
              <a:rPr lang="uk-UA" sz="2800" b="1" i="1" dirty="0">
                <a:solidFill>
                  <a:schemeClr val="bg1"/>
                </a:solidFill>
                <a:latin typeface="Times New Roman" pitchFamily="18" charset="0"/>
                <a:cs typeface="Times New Roman" pitchFamily="18" charset="0"/>
              </a:rPr>
              <a:t/>
            </a:r>
            <a:br>
              <a:rPr lang="uk-UA" sz="2800" b="1" i="1" dirty="0">
                <a:solidFill>
                  <a:schemeClr val="bg1"/>
                </a:solidFill>
                <a:latin typeface="Times New Roman" pitchFamily="18" charset="0"/>
                <a:cs typeface="Times New Roman" pitchFamily="18" charset="0"/>
              </a:rPr>
            </a:br>
            <a:r>
              <a:rPr lang="uk-UA" sz="2800" dirty="0">
                <a:latin typeface="Times New Roman" pitchFamily="18" charset="0"/>
                <a:cs typeface="Times New Roman" pitchFamily="18" charset="0"/>
              </a:rPr>
              <a:t/>
            </a:r>
            <a:br>
              <a:rPr lang="uk-UA" sz="2800" dirty="0">
                <a:latin typeface="Times New Roman" pitchFamily="18" charset="0"/>
                <a:cs typeface="Times New Roman" pitchFamily="18" charset="0"/>
              </a:rPr>
            </a:br>
            <a:r>
              <a:rPr lang="uk-UA" sz="2400" b="1" dirty="0">
                <a:solidFill>
                  <a:schemeClr val="bg1"/>
                </a:solidFill>
                <a:latin typeface="Times New Roman" pitchFamily="18" charset="0"/>
                <a:cs typeface="Times New Roman" pitchFamily="18" charset="0"/>
              </a:rPr>
              <a:t>1.Назвіть основне писемне історичне </a:t>
            </a:r>
            <a:r>
              <a:rPr lang="uk-UA" sz="2400" b="1" dirty="0" smtClean="0">
                <a:solidFill>
                  <a:schemeClr val="bg1"/>
                </a:solidFill>
                <a:latin typeface="Times New Roman" pitchFamily="18" charset="0"/>
                <a:cs typeface="Times New Roman" pitchFamily="18" charset="0"/>
              </a:rPr>
              <a:t>джерело, </a:t>
            </a:r>
            <a:r>
              <a:rPr lang="uk-UA" sz="2400" b="1" dirty="0">
                <a:solidFill>
                  <a:schemeClr val="bg1"/>
                </a:solidFill>
                <a:latin typeface="Times New Roman" pitchFamily="18" charset="0"/>
                <a:cs typeface="Times New Roman" pitchFamily="18" charset="0"/>
              </a:rPr>
              <a:t>звідки ми здобуваємо основні знання про першу на нашій території державу-Київську </a:t>
            </a:r>
            <a:r>
              <a:rPr lang="uk-UA" sz="2400" b="1" dirty="0" smtClean="0">
                <a:solidFill>
                  <a:schemeClr val="bg1"/>
                </a:solidFill>
                <a:latin typeface="Times New Roman" pitchFamily="18" charset="0"/>
                <a:cs typeface="Times New Roman" pitchFamily="18" charset="0"/>
              </a:rPr>
              <a:t>Русь.</a:t>
            </a:r>
            <a:r>
              <a:rPr lang="uk-UA" sz="2400" b="1" dirty="0">
                <a:solidFill>
                  <a:schemeClr val="bg1"/>
                </a:solidFill>
                <a:latin typeface="Times New Roman" pitchFamily="18" charset="0"/>
                <a:cs typeface="Times New Roman" pitchFamily="18" charset="0"/>
              </a:rPr>
              <a:t/>
            </a:r>
            <a:br>
              <a:rPr lang="uk-UA" sz="2400" b="1" dirty="0">
                <a:solidFill>
                  <a:schemeClr val="bg1"/>
                </a:solidFill>
                <a:latin typeface="Times New Roman" pitchFamily="18" charset="0"/>
                <a:cs typeface="Times New Roman" pitchFamily="18" charset="0"/>
              </a:rPr>
            </a:br>
            <a:r>
              <a:rPr lang="uk-UA" sz="2400" b="1" dirty="0">
                <a:solidFill>
                  <a:schemeClr val="bg1"/>
                </a:solidFill>
                <a:latin typeface="Times New Roman" pitchFamily="18" charset="0"/>
                <a:cs typeface="Times New Roman" pitchFamily="18" charset="0"/>
              </a:rPr>
              <a:t>2.Назвіть поняття, яке означає обожнення сил природи, віра в багатьох богів. </a:t>
            </a:r>
            <a:br>
              <a:rPr lang="uk-UA" sz="2400" b="1" dirty="0">
                <a:solidFill>
                  <a:schemeClr val="bg1"/>
                </a:solidFill>
                <a:latin typeface="Times New Roman" pitchFamily="18" charset="0"/>
                <a:cs typeface="Times New Roman" pitchFamily="18" charset="0"/>
              </a:rPr>
            </a:br>
            <a:r>
              <a:rPr lang="uk-UA" sz="2400" b="1" dirty="0" smtClean="0">
                <a:solidFill>
                  <a:schemeClr val="bg1"/>
                </a:solidFill>
                <a:latin typeface="Times New Roman" pitchFamily="18" charset="0"/>
                <a:cs typeface="Times New Roman" pitchFamily="18" charset="0"/>
              </a:rPr>
              <a:t>3</a:t>
            </a:r>
            <a:r>
              <a:rPr lang="uk-UA" sz="2400" b="1" dirty="0">
                <a:solidFill>
                  <a:schemeClr val="bg1"/>
                </a:solidFill>
                <a:latin typeface="Times New Roman" pitchFamily="18" charset="0"/>
                <a:cs typeface="Times New Roman" pitchFamily="18" charset="0"/>
              </a:rPr>
              <a:t>. Із якого роду походив князь </a:t>
            </a:r>
            <a:r>
              <a:rPr lang="uk-UA" sz="2400" b="1" dirty="0" smtClean="0">
                <a:solidFill>
                  <a:schemeClr val="bg1"/>
                </a:solidFill>
                <a:latin typeface="Times New Roman" pitchFamily="18" charset="0"/>
                <a:cs typeface="Times New Roman" pitchFamily="18" charset="0"/>
              </a:rPr>
              <a:t>Ігор?</a:t>
            </a:r>
            <a:r>
              <a:rPr lang="uk-UA" sz="2400" b="1" dirty="0">
                <a:solidFill>
                  <a:schemeClr val="bg1"/>
                </a:solidFill>
                <a:latin typeface="Times New Roman" pitchFamily="18" charset="0"/>
                <a:cs typeface="Times New Roman" pitchFamily="18" charset="0"/>
              </a:rPr>
              <a:t/>
            </a:r>
            <a:br>
              <a:rPr lang="uk-UA" sz="2400" b="1" dirty="0">
                <a:solidFill>
                  <a:schemeClr val="bg1"/>
                </a:solidFill>
                <a:latin typeface="Times New Roman" pitchFamily="18" charset="0"/>
                <a:cs typeface="Times New Roman" pitchFamily="18" charset="0"/>
              </a:rPr>
            </a:br>
            <a:r>
              <a:rPr lang="uk-UA" sz="2400" b="1" dirty="0">
                <a:solidFill>
                  <a:schemeClr val="bg1"/>
                </a:solidFill>
                <a:latin typeface="Times New Roman" pitchFamily="18" charset="0"/>
                <a:cs typeface="Times New Roman" pitchFamily="18" charset="0"/>
              </a:rPr>
              <a:t>4.Назвіть ім’я князя, автора «Руської правди</a:t>
            </a:r>
            <a:r>
              <a:rPr lang="uk-UA" sz="2400" b="1" dirty="0" smtClean="0">
                <a:solidFill>
                  <a:schemeClr val="bg1"/>
                </a:solidFill>
                <a:latin typeface="Times New Roman" pitchFamily="18" charset="0"/>
                <a:cs typeface="Times New Roman" pitchFamily="18" charset="0"/>
              </a:rPr>
              <a:t>».</a:t>
            </a:r>
            <a:r>
              <a:rPr lang="uk-UA" sz="2400" b="1" dirty="0">
                <a:solidFill>
                  <a:schemeClr val="bg1"/>
                </a:solidFill>
                <a:latin typeface="Times New Roman" pitchFamily="18" charset="0"/>
                <a:cs typeface="Times New Roman" pitchFamily="18" charset="0"/>
              </a:rPr>
              <a:t/>
            </a:r>
            <a:br>
              <a:rPr lang="uk-UA" sz="2400" b="1" dirty="0">
                <a:solidFill>
                  <a:schemeClr val="bg1"/>
                </a:solidFill>
                <a:latin typeface="Times New Roman" pitchFamily="18" charset="0"/>
                <a:cs typeface="Times New Roman" pitchFamily="18" charset="0"/>
              </a:rPr>
            </a:br>
            <a:r>
              <a:rPr lang="uk-UA" sz="2400" b="1" dirty="0">
                <a:solidFill>
                  <a:schemeClr val="bg1"/>
                </a:solidFill>
                <a:latin typeface="Times New Roman" pitchFamily="18" charset="0"/>
                <a:cs typeface="Times New Roman" pitchFamily="18" charset="0"/>
              </a:rPr>
              <a:t>5.Який князь почав карбувати перші гроші</a:t>
            </a:r>
            <a:r>
              <a:rPr lang="uk-UA" sz="2400" b="1" dirty="0" smtClean="0">
                <a:solidFill>
                  <a:schemeClr val="bg1"/>
                </a:solidFill>
                <a:latin typeface="Times New Roman" pitchFamily="18" charset="0"/>
                <a:cs typeface="Times New Roman" pitchFamily="18" charset="0"/>
              </a:rPr>
              <a:t>?</a:t>
            </a:r>
            <a:r>
              <a:rPr lang="uk-UA" sz="2400" b="1" dirty="0">
                <a:solidFill>
                  <a:schemeClr val="bg1"/>
                </a:solidFill>
                <a:latin typeface="Times New Roman" pitchFamily="18" charset="0"/>
                <a:cs typeface="Times New Roman" pitchFamily="18" charset="0"/>
              </a:rPr>
              <a:t/>
            </a:r>
            <a:br>
              <a:rPr lang="uk-UA" sz="2400" b="1" dirty="0">
                <a:solidFill>
                  <a:schemeClr val="bg1"/>
                </a:solidFill>
                <a:latin typeface="Times New Roman" pitchFamily="18" charset="0"/>
                <a:cs typeface="Times New Roman" pitchFamily="18" charset="0"/>
              </a:rPr>
            </a:br>
            <a:r>
              <a:rPr lang="uk-UA" sz="2400" b="1" dirty="0">
                <a:solidFill>
                  <a:schemeClr val="bg1"/>
                </a:solidFill>
                <a:latin typeface="Times New Roman" pitchFamily="18" charset="0"/>
                <a:cs typeface="Times New Roman" pitchFamily="18" charset="0"/>
              </a:rPr>
              <a:t>6.Назвіть автора відомого твору «Повчання дітям</a:t>
            </a:r>
            <a:r>
              <a:rPr lang="uk-UA" sz="2400" b="1" dirty="0" smtClean="0">
                <a:solidFill>
                  <a:schemeClr val="bg1"/>
                </a:solidFill>
                <a:latin typeface="Times New Roman" pitchFamily="18" charset="0"/>
                <a:cs typeface="Times New Roman" pitchFamily="18" charset="0"/>
              </a:rPr>
              <a:t>».</a:t>
            </a:r>
            <a:r>
              <a:rPr lang="uk-UA" sz="2400" b="1" dirty="0">
                <a:solidFill>
                  <a:schemeClr val="bg1"/>
                </a:solidFill>
                <a:latin typeface="Times New Roman" pitchFamily="18" charset="0"/>
                <a:cs typeface="Times New Roman" pitchFamily="18" charset="0"/>
              </a:rPr>
              <a:t/>
            </a:r>
            <a:br>
              <a:rPr lang="uk-UA" sz="2400" b="1" dirty="0">
                <a:solidFill>
                  <a:schemeClr val="bg1"/>
                </a:solidFill>
                <a:latin typeface="Times New Roman" pitchFamily="18" charset="0"/>
                <a:cs typeface="Times New Roman" pitchFamily="18" charset="0"/>
              </a:rPr>
            </a:br>
            <a:r>
              <a:rPr lang="uk-UA" sz="2400" b="1" dirty="0">
                <a:solidFill>
                  <a:schemeClr val="bg1"/>
                </a:solidFill>
                <a:latin typeface="Times New Roman" pitchFamily="18" charset="0"/>
                <a:cs typeface="Times New Roman" pitchFamily="18" charset="0"/>
              </a:rPr>
              <a:t>7.На честь  якої події був збудований Софійський </a:t>
            </a:r>
            <a:r>
              <a:rPr lang="uk-UA" sz="2400" b="1" dirty="0" smtClean="0">
                <a:solidFill>
                  <a:schemeClr val="bg1"/>
                </a:solidFill>
                <a:latin typeface="Times New Roman" pitchFamily="18" charset="0"/>
                <a:cs typeface="Times New Roman" pitchFamily="18" charset="0"/>
              </a:rPr>
              <a:t>собор?</a:t>
            </a:r>
            <a:r>
              <a:rPr lang="uk-UA" sz="2400" b="1" dirty="0">
                <a:solidFill>
                  <a:schemeClr val="bg1"/>
                </a:solidFill>
                <a:latin typeface="Times New Roman" pitchFamily="18" charset="0"/>
                <a:cs typeface="Times New Roman" pitchFamily="18" charset="0"/>
              </a:rPr>
              <a:t/>
            </a:r>
            <a:br>
              <a:rPr lang="uk-UA" sz="2400" b="1" dirty="0">
                <a:solidFill>
                  <a:schemeClr val="bg1"/>
                </a:solidFill>
                <a:latin typeface="Times New Roman" pitchFamily="18" charset="0"/>
                <a:cs typeface="Times New Roman" pitchFamily="18" charset="0"/>
              </a:rPr>
            </a:br>
            <a:r>
              <a:rPr lang="uk-UA" sz="2400" b="1" dirty="0">
                <a:solidFill>
                  <a:schemeClr val="bg1"/>
                </a:solidFill>
                <a:latin typeface="Times New Roman" pitchFamily="18" charset="0"/>
                <a:cs typeface="Times New Roman" pitchFamily="18" charset="0"/>
              </a:rPr>
              <a:t>8.Якого князя називали Віщим? </a:t>
            </a:r>
            <a:br>
              <a:rPr lang="uk-UA" sz="2400" b="1" dirty="0">
                <a:solidFill>
                  <a:schemeClr val="bg1"/>
                </a:solidFill>
                <a:latin typeface="Times New Roman" pitchFamily="18" charset="0"/>
                <a:cs typeface="Times New Roman" pitchFamily="18" charset="0"/>
              </a:rPr>
            </a:br>
            <a:r>
              <a:rPr lang="uk-UA" sz="2400" b="1" dirty="0">
                <a:solidFill>
                  <a:schemeClr val="bg1"/>
                </a:solidFill>
                <a:latin typeface="Times New Roman" pitchFamily="18" charset="0"/>
                <a:cs typeface="Times New Roman" pitchFamily="18" charset="0"/>
              </a:rPr>
              <a:t>9.Хто хрестив Русь </a:t>
            </a:r>
            <a:r>
              <a:rPr lang="uk-UA" sz="2400" b="1" dirty="0" smtClean="0">
                <a:solidFill>
                  <a:schemeClr val="bg1"/>
                </a:solidFill>
                <a:latin typeface="Times New Roman" pitchFamily="18" charset="0"/>
                <a:cs typeface="Times New Roman" pitchFamily="18" charset="0"/>
              </a:rPr>
              <a:t>?</a:t>
            </a:r>
            <a:r>
              <a:rPr lang="uk-UA" sz="2400" b="1" dirty="0">
                <a:solidFill>
                  <a:schemeClr val="bg1"/>
                </a:solidFill>
                <a:latin typeface="Times New Roman" pitchFamily="18" charset="0"/>
                <a:cs typeface="Times New Roman" pitchFamily="18" charset="0"/>
              </a:rPr>
              <a:t/>
            </a:r>
            <a:br>
              <a:rPr lang="uk-UA" sz="2400" b="1" dirty="0">
                <a:solidFill>
                  <a:schemeClr val="bg1"/>
                </a:solidFill>
                <a:latin typeface="Times New Roman" pitchFamily="18" charset="0"/>
                <a:cs typeface="Times New Roman" pitchFamily="18" charset="0"/>
              </a:rPr>
            </a:br>
            <a:r>
              <a:rPr lang="uk-UA" sz="2400" b="1" dirty="0">
                <a:solidFill>
                  <a:schemeClr val="bg1"/>
                </a:solidFill>
                <a:latin typeface="Times New Roman" pitchFamily="18" charset="0"/>
                <a:cs typeface="Times New Roman" pitchFamily="18" charset="0"/>
              </a:rPr>
              <a:t>10. На ворота якого міста на знак перемоги князь Олег прибив свій щит </a:t>
            </a:r>
            <a:r>
              <a:rPr lang="uk-UA" sz="2400" b="1" dirty="0" smtClean="0">
                <a:solidFill>
                  <a:schemeClr val="bg1"/>
                </a:solidFill>
                <a:latin typeface="Times New Roman" pitchFamily="18" charset="0"/>
                <a:cs typeface="Times New Roman" pitchFamily="18" charset="0"/>
              </a:rPr>
              <a:t>?</a:t>
            </a:r>
            <a:r>
              <a:rPr lang="uk-UA" sz="4800" dirty="0"/>
              <a:t/>
            </a:r>
            <a:br>
              <a:rPr lang="uk-UA" sz="4800" dirty="0"/>
            </a:br>
            <a:r>
              <a:rPr lang="uk-UA" sz="4800" dirty="0"/>
              <a:t/>
            </a:r>
            <a:br>
              <a:rPr lang="uk-UA" sz="4800" dirty="0"/>
            </a:br>
            <a:endParaRPr lang="uk-UA" sz="4800" b="1" i="1" dirty="0">
              <a:solidFill>
                <a:srgbClr val="7030A0"/>
              </a:solidFill>
            </a:endParaRPr>
          </a:p>
        </p:txBody>
      </p:sp>
      <p:sp>
        <p:nvSpPr>
          <p:cNvPr id="3" name="Прямоугольник 2"/>
          <p:cNvSpPr/>
          <p:nvPr/>
        </p:nvSpPr>
        <p:spPr>
          <a:xfrm>
            <a:off x="2051720" y="188640"/>
            <a:ext cx="6020046" cy="646331"/>
          </a:xfrm>
          <a:prstGeom prst="rect">
            <a:avLst/>
          </a:prstGeom>
        </p:spPr>
        <p:txBody>
          <a:bodyPr wrap="none">
            <a:spAutoFit/>
          </a:bodyPr>
          <a:lstStyle/>
          <a:p>
            <a:r>
              <a:rPr lang="uk-UA" sz="3600" b="1" i="1" dirty="0" smtClean="0">
                <a:solidFill>
                  <a:srgbClr val="FFFF00"/>
                </a:solidFill>
                <a:latin typeface="Times New Roman" pitchFamily="18" charset="0"/>
                <a:cs typeface="Times New Roman" pitchFamily="18" charset="0"/>
              </a:rPr>
              <a:t>Друга тема  «Київська Русь»</a:t>
            </a:r>
            <a:endParaRPr lang="ru-RU" sz="3600" dirty="0"/>
          </a:p>
        </p:txBody>
      </p:sp>
    </p:spTree>
    <p:extLst>
      <p:ext uri="{BB962C8B-B14F-4D97-AF65-F5344CB8AC3E}">
        <p14:creationId xmlns="" xmlns:p14="http://schemas.microsoft.com/office/powerpoint/2010/main" val="1665374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426170"/>
          </a:xfrm>
        </p:spPr>
        <p:txBody>
          <a:bodyPr>
            <a:noAutofit/>
          </a:bodyPr>
          <a:lstStyle/>
          <a:p>
            <a:r>
              <a:rPr lang="uk-UA" sz="4800" b="1" i="1" dirty="0">
                <a:solidFill>
                  <a:srgbClr val="FFFF00"/>
                </a:solidFill>
              </a:rPr>
              <a:t>Четвертий тур «Історична  особа у легендах»</a:t>
            </a:r>
            <a:endParaRPr lang="uk-UA" sz="4800" dirty="0">
              <a:solidFill>
                <a:srgbClr val="FFFF00"/>
              </a:solidFill>
            </a:endParaRPr>
          </a:p>
        </p:txBody>
      </p:sp>
      <p:sp>
        <p:nvSpPr>
          <p:cNvPr id="3" name="Объект 2"/>
          <p:cNvSpPr>
            <a:spLocks noGrp="1"/>
          </p:cNvSpPr>
          <p:nvPr>
            <p:ph idx="1"/>
          </p:nvPr>
        </p:nvSpPr>
        <p:spPr/>
        <p:txBody>
          <a:bodyPr/>
          <a:lstStyle/>
          <a:p>
            <a:endParaRPr lang="uk-UA" dirty="0"/>
          </a:p>
          <a:p>
            <a:pPr marL="0" indent="0" algn="ctr">
              <a:buNone/>
            </a:pPr>
            <a:r>
              <a:rPr lang="uk-UA" b="1" i="1" dirty="0"/>
              <a:t> </a:t>
            </a:r>
            <a:r>
              <a:rPr lang="uk-UA" sz="3600" b="1" i="1" dirty="0">
                <a:solidFill>
                  <a:schemeClr val="bg1"/>
                </a:solidFill>
              </a:rPr>
              <a:t>Учитель читає характеристики історичних осіб, а учні визначають про кого йдеться. Відповідає команда , яка першою підніме руку </a:t>
            </a:r>
            <a:r>
              <a:rPr lang="uk-UA" sz="3600" b="1" i="1" dirty="0" smtClean="0">
                <a:solidFill>
                  <a:schemeClr val="bg1"/>
                </a:solidFill>
              </a:rPr>
              <a:t>.  </a:t>
            </a:r>
            <a:r>
              <a:rPr lang="uk-UA" sz="3600" b="1" i="1" dirty="0">
                <a:solidFill>
                  <a:schemeClr val="bg1"/>
                </a:solidFill>
              </a:rPr>
              <a:t>Правильна відповідь оцінюється у </a:t>
            </a:r>
            <a:r>
              <a:rPr lang="uk-UA" sz="3600" b="1" i="1" dirty="0" smtClean="0">
                <a:solidFill>
                  <a:schemeClr val="bg1"/>
                </a:solidFill>
              </a:rPr>
              <a:t>2</a:t>
            </a:r>
            <a:r>
              <a:rPr lang="uk-UA" sz="3600" b="1" i="1" dirty="0" smtClean="0">
                <a:solidFill>
                  <a:schemeClr val="bg1"/>
                </a:solidFill>
              </a:rPr>
              <a:t> </a:t>
            </a:r>
            <a:r>
              <a:rPr lang="uk-UA" sz="3600" b="1" i="1" dirty="0">
                <a:solidFill>
                  <a:schemeClr val="bg1"/>
                </a:solidFill>
              </a:rPr>
              <a:t>бали.</a:t>
            </a:r>
            <a:endParaRPr lang="uk-UA" sz="3600" b="1" dirty="0">
              <a:solidFill>
                <a:schemeClr val="bg1"/>
              </a:solidFill>
            </a:endParaRPr>
          </a:p>
          <a:p>
            <a:endParaRPr lang="uk-UA" dirty="0"/>
          </a:p>
        </p:txBody>
      </p:sp>
      <p:pic>
        <p:nvPicPr>
          <p:cNvPr id="12290"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7051068" y="5505450"/>
            <a:ext cx="1905000" cy="1428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40953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uk-UA" dirty="0"/>
          </a:p>
          <a:p>
            <a:pPr marL="0" indent="0" algn="ctr">
              <a:buNone/>
            </a:pPr>
            <a:r>
              <a:rPr lang="uk-UA" b="1" i="1" dirty="0"/>
              <a:t> </a:t>
            </a:r>
            <a:endParaRPr lang="uk-UA" dirty="0"/>
          </a:p>
        </p:txBody>
      </p:sp>
      <p:pic>
        <p:nvPicPr>
          <p:cNvPr id="13314"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771673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229600" cy="1426170"/>
          </a:xfrm>
        </p:spPr>
        <p:txBody>
          <a:bodyPr>
            <a:noAutofit/>
          </a:bodyPr>
          <a:lstStyle/>
          <a:p>
            <a:r>
              <a:rPr lang="uk-UA" sz="4800" b="1" i="1" dirty="0">
                <a:solidFill>
                  <a:srgbClr val="FFFF00"/>
                </a:solidFill>
              </a:rPr>
              <a:t>П’ятий тур «Вгадай історичну особу»</a:t>
            </a:r>
            <a:endParaRPr lang="uk-UA" sz="4800" dirty="0">
              <a:solidFill>
                <a:srgbClr val="FFFF00"/>
              </a:solidFill>
            </a:endParaRPr>
          </a:p>
        </p:txBody>
      </p:sp>
      <p:sp>
        <p:nvSpPr>
          <p:cNvPr id="3" name="Объект 2"/>
          <p:cNvSpPr>
            <a:spLocks noGrp="1"/>
          </p:cNvSpPr>
          <p:nvPr>
            <p:ph idx="1"/>
          </p:nvPr>
        </p:nvSpPr>
        <p:spPr/>
        <p:txBody>
          <a:bodyPr>
            <a:normAutofit/>
          </a:bodyPr>
          <a:lstStyle/>
          <a:p>
            <a:pPr algn="ctr"/>
            <a:endParaRPr lang="uk-UA" sz="4000" b="1" dirty="0"/>
          </a:p>
          <a:p>
            <a:pPr marL="0" indent="0" algn="ctr">
              <a:buNone/>
            </a:pPr>
            <a:r>
              <a:rPr lang="uk-UA" sz="4000" b="1" i="1" dirty="0">
                <a:solidFill>
                  <a:schemeClr val="bg1"/>
                </a:solidFill>
              </a:rPr>
              <a:t>Демонструються портрети видатних особистостей чоловіків, а команди по черзі дають  відповіді. </a:t>
            </a:r>
            <a:endParaRPr lang="uk-UA" sz="4000" b="1" i="1" dirty="0" smtClean="0">
              <a:solidFill>
                <a:schemeClr val="bg1"/>
              </a:solidFill>
            </a:endParaRPr>
          </a:p>
          <a:p>
            <a:pPr marL="0" indent="0" algn="ctr">
              <a:buNone/>
            </a:pPr>
            <a:r>
              <a:rPr lang="uk-UA" sz="4000" b="1" i="1" dirty="0" smtClean="0">
                <a:solidFill>
                  <a:schemeClr val="bg1"/>
                </a:solidFill>
              </a:rPr>
              <a:t>Правильна відповідь = 2 бали</a:t>
            </a:r>
            <a:r>
              <a:rPr lang="uk-UA" sz="4000" b="1" i="1" dirty="0">
                <a:solidFill>
                  <a:schemeClr val="bg1"/>
                </a:solidFill>
              </a:rPr>
              <a:t>.</a:t>
            </a:r>
            <a:endParaRPr lang="uk-UA" sz="4000" b="1" dirty="0">
              <a:solidFill>
                <a:schemeClr val="bg1"/>
              </a:solidFill>
            </a:endParaRPr>
          </a:p>
          <a:p>
            <a:endParaRPr lang="uk-UA" dirty="0"/>
          </a:p>
        </p:txBody>
      </p:sp>
    </p:spTree>
    <p:extLst>
      <p:ext uri="{BB962C8B-B14F-4D97-AF65-F5344CB8AC3E}">
        <p14:creationId xmlns="" xmlns:p14="http://schemas.microsoft.com/office/powerpoint/2010/main" val="906008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algn="ctr"/>
            <a:endParaRPr lang="uk-UA" sz="4000" b="1" dirty="0"/>
          </a:p>
          <a:p>
            <a:endParaRPr lang="uk-UA" dirty="0"/>
          </a:p>
        </p:txBody>
      </p:sp>
      <p:pic>
        <p:nvPicPr>
          <p:cNvPr id="14338"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0" y="0"/>
            <a:ext cx="4211960" cy="36450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4211960" y="29308"/>
            <a:ext cx="4932040" cy="361571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4340" name="Picture 4"/>
          <p:cNvPicPr>
            <a:picLocks noChangeAspect="1" noChangeArrowheads="1"/>
          </p:cNvPicPr>
          <p:nvPr/>
        </p:nvPicPr>
        <p:blipFill>
          <a:blip r:embed="rId5" cstate="screen">
            <a:extLst>
              <a:ext uri="{28A0092B-C50C-407E-A947-70E740481C1C}">
                <a14:useLocalDpi xmlns="" xmlns:a14="http://schemas.microsoft.com/office/drawing/2010/main" val="0"/>
              </a:ext>
            </a:extLst>
          </a:blip>
          <a:srcRect/>
          <a:stretch>
            <a:fillRect/>
          </a:stretch>
        </p:blipFill>
        <p:spPr bwMode="auto">
          <a:xfrm>
            <a:off x="0" y="3645024"/>
            <a:ext cx="9144000" cy="3212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008657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cstate="screen">
            <a:extLst>
              <a:ext uri="{28A0092B-C50C-407E-A947-70E740481C1C}">
                <a14:useLocalDpi xmlns="" xmlns:a14="http://schemas.microsoft.com/office/drawing/2010/main" val="0"/>
              </a:ext>
            </a:extLst>
          </a:blip>
          <a:srcRect/>
          <a:stretch>
            <a:fillRect/>
          </a:stretch>
        </p:blipFill>
        <p:spPr bwMode="auto">
          <a:xfrm>
            <a:off x="0" y="-15843"/>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6051156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0"/>
            <a:ext cx="5364088" cy="6858000"/>
          </a:xfrm>
        </p:spPr>
        <p:txBody>
          <a:bodyPr>
            <a:normAutofit/>
          </a:bodyPr>
          <a:lstStyle/>
          <a:p>
            <a:pPr marL="0" indent="0">
              <a:buNone/>
            </a:pPr>
            <a:endParaRPr lang="uk-UA" dirty="0"/>
          </a:p>
          <a:p>
            <a:pPr marL="0" indent="0">
              <a:buNone/>
            </a:pPr>
            <a:r>
              <a:rPr lang="uk-UA" sz="5400" b="1" i="1" dirty="0">
                <a:solidFill>
                  <a:schemeClr val="bg1"/>
                </a:solidFill>
              </a:rPr>
              <a:t>ПІДБИТТЯ ПІДСУМКІВ ТА НАГОРОДЖЕННЯ ПЕРЕМОЖЦЯ</a:t>
            </a:r>
          </a:p>
          <a:p>
            <a:endParaRPr lang="uk-UA" dirty="0"/>
          </a:p>
        </p:txBody>
      </p:sp>
      <p:pic>
        <p:nvPicPr>
          <p:cNvPr id="15362"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5220072" y="0"/>
            <a:ext cx="3923928" cy="685799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4296217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4499992" y="0"/>
            <a:ext cx="4644008" cy="6858000"/>
          </a:xfrm>
        </p:spPr>
        <p:txBody>
          <a:bodyPr>
            <a:normAutofit/>
          </a:bodyPr>
          <a:lstStyle/>
          <a:p>
            <a:pPr marL="0" indent="0">
              <a:buNone/>
            </a:pPr>
            <a:endParaRPr lang="uk-UA" dirty="0"/>
          </a:p>
          <a:p>
            <a:pPr marL="0" indent="0" algn="ctr">
              <a:buNone/>
            </a:pPr>
            <a:endParaRPr lang="uk-UA" sz="8800" b="1" i="1" dirty="0">
              <a:solidFill>
                <a:srgbClr val="7030A0"/>
              </a:solidFill>
            </a:endParaRPr>
          </a:p>
          <a:p>
            <a:pPr marL="0" indent="0" algn="ctr">
              <a:buNone/>
            </a:pPr>
            <a:r>
              <a:rPr lang="uk-UA" sz="8000" b="1" i="1" dirty="0" smtClean="0">
                <a:solidFill>
                  <a:srgbClr val="FFFF00"/>
                </a:solidFill>
              </a:rPr>
              <a:t>Дякуємо за увагу!</a:t>
            </a:r>
            <a:endParaRPr lang="uk-UA" sz="8000" b="1" i="1" dirty="0">
              <a:solidFill>
                <a:srgbClr val="FFFF00"/>
              </a:solidFill>
            </a:endParaRPr>
          </a:p>
          <a:p>
            <a:endParaRPr lang="uk-UA" dirty="0"/>
          </a:p>
        </p:txBody>
      </p:sp>
      <p:pic>
        <p:nvPicPr>
          <p:cNvPr id="16386"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0" y="0"/>
            <a:ext cx="4716016"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03247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3" name="Объект 2"/>
          <p:cNvSpPr>
            <a:spLocks noGrp="1"/>
          </p:cNvSpPr>
          <p:nvPr>
            <p:ph idx="1"/>
          </p:nvPr>
        </p:nvSpPr>
        <p:spPr>
          <a:xfrm>
            <a:off x="0" y="188640"/>
            <a:ext cx="9166974" cy="6640524"/>
          </a:xfrm>
        </p:spPr>
        <p:txBody>
          <a:bodyPr>
            <a:normAutofit/>
          </a:bodyPr>
          <a:lstStyle/>
          <a:p>
            <a:pPr marL="0" indent="0">
              <a:buNone/>
            </a:pPr>
            <a:r>
              <a:rPr lang="uk-UA" sz="4000" b="1" i="1" u="sng" dirty="0">
                <a:solidFill>
                  <a:srgbClr val="FF0000"/>
                </a:solidFill>
              </a:rPr>
              <a:t>Мета:</a:t>
            </a:r>
            <a:endParaRPr lang="uk-UA" sz="4000" dirty="0">
              <a:solidFill>
                <a:srgbClr val="FF0000"/>
              </a:solidFill>
            </a:endParaRPr>
          </a:p>
          <a:p>
            <a:pPr lvl="0"/>
            <a:r>
              <a:rPr lang="uk-UA" sz="4000" b="1" dirty="0">
                <a:solidFill>
                  <a:srgbClr val="FFFF00"/>
                </a:solidFill>
              </a:rPr>
              <a:t>розвивати логічне та асоціативне мислення, виявити інтелектуально розвинених дітей;</a:t>
            </a:r>
          </a:p>
          <a:p>
            <a:pPr lvl="0"/>
            <a:r>
              <a:rPr lang="uk-UA" sz="4000" b="1" dirty="0">
                <a:solidFill>
                  <a:srgbClr val="FFFF00"/>
                </a:solidFill>
              </a:rPr>
              <a:t>розвивати вміння самостійно здобувати знання;</a:t>
            </a:r>
          </a:p>
          <a:p>
            <a:pPr lvl="0"/>
            <a:r>
              <a:rPr lang="uk-UA" sz="4000" b="1" dirty="0">
                <a:solidFill>
                  <a:srgbClr val="FFFF00"/>
                </a:solidFill>
              </a:rPr>
              <a:t>прищеплювати любов до історії.</a:t>
            </a:r>
          </a:p>
          <a:p>
            <a:endParaRPr lang="uk-UA" dirty="0"/>
          </a:p>
        </p:txBody>
      </p:sp>
      <p:pic>
        <p:nvPicPr>
          <p:cNvPr id="2050"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6084168" y="5013176"/>
            <a:ext cx="2799581" cy="1844824"/>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492943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29600" cy="1143000"/>
          </a:xfrm>
        </p:spPr>
        <p:txBody>
          <a:bodyPr>
            <a:normAutofit/>
          </a:bodyPr>
          <a:lstStyle/>
          <a:p>
            <a:r>
              <a:rPr lang="uk-UA" sz="6000" b="1" i="1" dirty="0" smtClean="0">
                <a:solidFill>
                  <a:schemeClr val="bg1">
                    <a:lumMod val="95000"/>
                  </a:schemeClr>
                </a:solidFill>
                <a:latin typeface="Times New Roman" pitchFamily="18" charset="0"/>
                <a:cs typeface="Times New Roman" pitchFamily="18" charset="0"/>
              </a:rPr>
              <a:t>Хід гри:</a:t>
            </a:r>
            <a:endParaRPr lang="uk-UA" sz="6000" b="1" i="1" dirty="0">
              <a:solidFill>
                <a:schemeClr val="bg1">
                  <a:lumMod val="95000"/>
                </a:schemeClr>
              </a:solidFill>
              <a:latin typeface="Times New Roman" pitchFamily="18" charset="0"/>
              <a:cs typeface="Times New Roman" pitchFamily="18" charset="0"/>
            </a:endParaRPr>
          </a:p>
        </p:txBody>
      </p:sp>
      <p:sp>
        <p:nvSpPr>
          <p:cNvPr id="3" name="Объект 2"/>
          <p:cNvSpPr>
            <a:spLocks noGrp="1"/>
          </p:cNvSpPr>
          <p:nvPr>
            <p:ph idx="1"/>
          </p:nvPr>
        </p:nvSpPr>
        <p:spPr>
          <a:xfrm>
            <a:off x="539552" y="1412776"/>
            <a:ext cx="8229600" cy="4525963"/>
          </a:xfrm>
        </p:spPr>
        <p:txBody>
          <a:bodyPr>
            <a:normAutofit fontScale="92500"/>
          </a:bodyPr>
          <a:lstStyle/>
          <a:p>
            <a:r>
              <a:rPr lang="uk-UA" sz="3600" b="1" i="1" dirty="0">
                <a:solidFill>
                  <a:srgbClr val="FFFF00"/>
                </a:solidFill>
              </a:rPr>
              <a:t>Перший тур «Розминка»</a:t>
            </a:r>
            <a:endParaRPr lang="uk-UA" sz="3600" dirty="0">
              <a:solidFill>
                <a:srgbClr val="FFFF00"/>
              </a:solidFill>
            </a:endParaRPr>
          </a:p>
          <a:p>
            <a:r>
              <a:rPr lang="uk-UA" sz="3600" b="1" i="1" dirty="0">
                <a:solidFill>
                  <a:srgbClr val="FFFF00"/>
                </a:solidFill>
              </a:rPr>
              <a:t>Другий тур «Обери країну»</a:t>
            </a:r>
            <a:endParaRPr lang="uk-UA" sz="3600" dirty="0">
              <a:solidFill>
                <a:srgbClr val="FFFF00"/>
              </a:solidFill>
            </a:endParaRPr>
          </a:p>
          <a:p>
            <a:r>
              <a:rPr lang="uk-UA" sz="3600" b="1" i="1" dirty="0">
                <a:solidFill>
                  <a:srgbClr val="FFFF00"/>
                </a:solidFill>
              </a:rPr>
              <a:t>Третій тур «Спеціальна тема»</a:t>
            </a:r>
            <a:endParaRPr lang="uk-UA" sz="3600" dirty="0">
              <a:solidFill>
                <a:srgbClr val="FFFF00"/>
              </a:solidFill>
            </a:endParaRPr>
          </a:p>
          <a:p>
            <a:r>
              <a:rPr lang="uk-UA" sz="3600" b="1" i="1" dirty="0">
                <a:solidFill>
                  <a:srgbClr val="FFFF00"/>
                </a:solidFill>
              </a:rPr>
              <a:t>Четвертий тур «Історичні особи в легендах»</a:t>
            </a:r>
            <a:endParaRPr lang="uk-UA" sz="3600" dirty="0">
              <a:solidFill>
                <a:srgbClr val="FFFF00"/>
              </a:solidFill>
            </a:endParaRPr>
          </a:p>
          <a:p>
            <a:r>
              <a:rPr lang="ru-RU" sz="3600" b="1" i="1" dirty="0" err="1" smtClean="0">
                <a:solidFill>
                  <a:srgbClr val="FFFF00"/>
                </a:solidFill>
              </a:rPr>
              <a:t>П'ятий</a:t>
            </a:r>
            <a:r>
              <a:rPr lang="ru-RU" sz="3600" b="1" i="1" dirty="0" smtClean="0">
                <a:solidFill>
                  <a:srgbClr val="FFFF00"/>
                </a:solidFill>
              </a:rPr>
              <a:t> </a:t>
            </a:r>
            <a:r>
              <a:rPr lang="ru-RU" sz="3600" b="1" i="1" dirty="0">
                <a:solidFill>
                  <a:srgbClr val="FFFF00"/>
                </a:solidFill>
              </a:rPr>
              <a:t>тур </a:t>
            </a:r>
            <a:r>
              <a:rPr lang="uk-UA" sz="3600" b="1" i="1" dirty="0">
                <a:solidFill>
                  <a:srgbClr val="FFFF00"/>
                </a:solidFill>
              </a:rPr>
              <a:t>«</a:t>
            </a:r>
            <a:r>
              <a:rPr lang="ru-RU" sz="3600" b="1" i="1" dirty="0" err="1">
                <a:solidFill>
                  <a:srgbClr val="FFFF00"/>
                </a:solidFill>
              </a:rPr>
              <a:t>Вгадай</a:t>
            </a:r>
            <a:r>
              <a:rPr lang="ru-RU" sz="3600" b="1" i="1" dirty="0">
                <a:solidFill>
                  <a:srgbClr val="FFFF00"/>
                </a:solidFill>
              </a:rPr>
              <a:t> </a:t>
            </a:r>
            <a:r>
              <a:rPr lang="ru-RU" sz="3600" b="1" i="1" dirty="0" err="1">
                <a:solidFill>
                  <a:srgbClr val="FFFF00"/>
                </a:solidFill>
              </a:rPr>
              <a:t>історичну</a:t>
            </a:r>
            <a:r>
              <a:rPr lang="ru-RU" sz="3600" b="1" i="1" dirty="0">
                <a:solidFill>
                  <a:srgbClr val="FFFF00"/>
                </a:solidFill>
              </a:rPr>
              <a:t> особу</a:t>
            </a:r>
            <a:r>
              <a:rPr lang="uk-UA" sz="3600" b="1" i="1" dirty="0">
                <a:solidFill>
                  <a:srgbClr val="FFFF00"/>
                </a:solidFill>
              </a:rPr>
              <a:t>»</a:t>
            </a:r>
            <a:endParaRPr lang="uk-UA" sz="3600" dirty="0">
              <a:solidFill>
                <a:srgbClr val="FFFF00"/>
              </a:solidFill>
            </a:endParaRPr>
          </a:p>
          <a:p>
            <a:r>
              <a:rPr lang="ru-RU" sz="3600" b="1" i="1" dirty="0" err="1">
                <a:solidFill>
                  <a:srgbClr val="FFFF00"/>
                </a:solidFill>
              </a:rPr>
              <a:t>Шостий</a:t>
            </a:r>
            <a:r>
              <a:rPr lang="ru-RU" sz="3600" b="1" i="1" dirty="0">
                <a:solidFill>
                  <a:srgbClr val="FFFF00"/>
                </a:solidFill>
              </a:rPr>
              <a:t> тур </a:t>
            </a:r>
            <a:r>
              <a:rPr lang="uk-UA" sz="3600" b="1" i="1" dirty="0">
                <a:solidFill>
                  <a:srgbClr val="FFFF00"/>
                </a:solidFill>
              </a:rPr>
              <a:t>«</a:t>
            </a:r>
            <a:r>
              <a:rPr lang="ru-RU" sz="3600" b="1" i="1" dirty="0" err="1">
                <a:solidFill>
                  <a:srgbClr val="FFFF00"/>
                </a:solidFill>
              </a:rPr>
              <a:t>Музичний</a:t>
            </a:r>
            <a:r>
              <a:rPr lang="uk-UA" b="1" i="1" dirty="0">
                <a:solidFill>
                  <a:srgbClr val="FFFF00"/>
                </a:solidFill>
              </a:rPr>
              <a:t>»</a:t>
            </a:r>
            <a:endParaRPr lang="uk-UA" dirty="0">
              <a:solidFill>
                <a:srgbClr val="FFFF00"/>
              </a:solidFill>
            </a:endParaRPr>
          </a:p>
        </p:txBody>
      </p:sp>
      <p:pic>
        <p:nvPicPr>
          <p:cNvPr id="3074"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6516216" y="404664"/>
            <a:ext cx="2324100" cy="2088232"/>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790146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Autofit/>
          </a:bodyPr>
          <a:lstStyle/>
          <a:p>
            <a:r>
              <a:rPr lang="uk-UA" sz="4800" b="1" i="1" dirty="0">
                <a:solidFill>
                  <a:srgbClr val="FFFF00"/>
                </a:solidFill>
              </a:rPr>
              <a:t>Перший тур «Розминка»</a:t>
            </a:r>
            <a:br>
              <a:rPr lang="uk-UA" sz="4800" b="1" i="1" dirty="0">
                <a:solidFill>
                  <a:srgbClr val="FFFF00"/>
                </a:solidFill>
              </a:rPr>
            </a:br>
            <a:endParaRPr lang="uk-UA" sz="4800" b="1" i="1" dirty="0">
              <a:solidFill>
                <a:srgbClr val="FFFF00"/>
              </a:solidFill>
            </a:endParaRPr>
          </a:p>
        </p:txBody>
      </p:sp>
      <p:sp>
        <p:nvSpPr>
          <p:cNvPr id="3" name="Объект 2"/>
          <p:cNvSpPr>
            <a:spLocks noGrp="1"/>
          </p:cNvSpPr>
          <p:nvPr>
            <p:ph idx="1"/>
          </p:nvPr>
        </p:nvSpPr>
        <p:spPr/>
        <p:txBody>
          <a:bodyPr/>
          <a:lstStyle/>
          <a:p>
            <a:pPr marL="0" indent="0" algn="ctr">
              <a:buNone/>
            </a:pPr>
            <a:r>
              <a:rPr lang="uk-UA" sz="3600" b="1" i="1" dirty="0" smtClean="0">
                <a:solidFill>
                  <a:schemeClr val="bg1"/>
                </a:solidFill>
              </a:rPr>
              <a:t>Команди </a:t>
            </a:r>
            <a:r>
              <a:rPr lang="uk-UA" sz="3600" b="1" i="1" dirty="0">
                <a:solidFill>
                  <a:schemeClr val="bg1"/>
                </a:solidFill>
              </a:rPr>
              <a:t>по черзі відповідають на 24 </a:t>
            </a:r>
            <a:r>
              <a:rPr lang="uk-UA" sz="3600" b="1" i="1" dirty="0" smtClean="0">
                <a:solidFill>
                  <a:schemeClr val="bg1"/>
                </a:solidFill>
              </a:rPr>
              <a:t>запитання. </a:t>
            </a:r>
            <a:r>
              <a:rPr lang="uk-UA" sz="3600" b="1" i="1" dirty="0">
                <a:solidFill>
                  <a:schemeClr val="bg1"/>
                </a:solidFill>
              </a:rPr>
              <a:t>Правильна відповідь на питання = 1 бал.</a:t>
            </a:r>
            <a:endParaRPr lang="uk-UA" sz="3600" b="1" dirty="0">
              <a:solidFill>
                <a:schemeClr val="bg1"/>
              </a:solidFill>
            </a:endParaRPr>
          </a:p>
          <a:p>
            <a:endParaRPr lang="uk-UA" dirty="0"/>
          </a:p>
          <a:p>
            <a:endParaRPr lang="uk-UA" dirty="0"/>
          </a:p>
        </p:txBody>
      </p:sp>
      <p:pic>
        <p:nvPicPr>
          <p:cNvPr id="4098"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1619672" y="3501008"/>
            <a:ext cx="5184576" cy="25202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817892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29600" cy="1426170"/>
          </a:xfrm>
        </p:spPr>
        <p:txBody>
          <a:bodyPr>
            <a:noAutofit/>
          </a:bodyPr>
          <a:lstStyle/>
          <a:p>
            <a:r>
              <a:rPr lang="uk-UA" sz="4800" b="1" i="1" u="sng" dirty="0" smtClean="0"/>
              <a:t/>
            </a:r>
            <a:br>
              <a:rPr lang="uk-UA" sz="4800" b="1" i="1" u="sng" dirty="0" smtClean="0"/>
            </a:br>
            <a:r>
              <a:rPr lang="uk-UA" sz="4800" b="1" i="1" u="sng" dirty="0" smtClean="0">
                <a:solidFill>
                  <a:srgbClr val="FFFF00"/>
                </a:solidFill>
              </a:rPr>
              <a:t>Другий </a:t>
            </a:r>
            <a:r>
              <a:rPr lang="uk-UA" sz="4800" b="1" i="1" u="sng" dirty="0">
                <a:solidFill>
                  <a:srgbClr val="FFFF00"/>
                </a:solidFill>
              </a:rPr>
              <a:t>тур «Обери країну»</a:t>
            </a:r>
            <a:r>
              <a:rPr lang="uk-UA" sz="4800" dirty="0">
                <a:solidFill>
                  <a:srgbClr val="FFFF00"/>
                </a:solidFill>
              </a:rPr>
              <a:t/>
            </a:r>
            <a:br>
              <a:rPr lang="uk-UA" sz="4800" dirty="0">
                <a:solidFill>
                  <a:srgbClr val="FFFF00"/>
                </a:solidFill>
              </a:rPr>
            </a:br>
            <a:r>
              <a:rPr lang="uk-UA" sz="4800" b="1" i="1" dirty="0">
                <a:solidFill>
                  <a:schemeClr val="accent2">
                    <a:lumMod val="50000"/>
                  </a:schemeClr>
                </a:solidFill>
              </a:rPr>
              <a:t/>
            </a:r>
            <a:br>
              <a:rPr lang="uk-UA" sz="4800" b="1" i="1" dirty="0">
                <a:solidFill>
                  <a:schemeClr val="accent2">
                    <a:lumMod val="50000"/>
                  </a:schemeClr>
                </a:solidFill>
              </a:rPr>
            </a:br>
            <a:endParaRPr lang="uk-UA" sz="4800" b="1" i="1" dirty="0">
              <a:solidFill>
                <a:schemeClr val="accent2">
                  <a:lumMod val="50000"/>
                </a:schemeClr>
              </a:solidFill>
            </a:endParaRPr>
          </a:p>
        </p:txBody>
      </p:sp>
      <p:sp>
        <p:nvSpPr>
          <p:cNvPr id="3" name="Объект 2"/>
          <p:cNvSpPr>
            <a:spLocks noGrp="1"/>
          </p:cNvSpPr>
          <p:nvPr>
            <p:ph idx="1"/>
          </p:nvPr>
        </p:nvSpPr>
        <p:spPr/>
        <p:txBody>
          <a:bodyPr/>
          <a:lstStyle/>
          <a:p>
            <a:pPr marL="0" indent="0" algn="ctr">
              <a:buNone/>
            </a:pPr>
            <a:r>
              <a:rPr lang="uk-UA" sz="3600" b="1" i="1" dirty="0">
                <a:solidFill>
                  <a:schemeClr val="bg1"/>
                </a:solidFill>
              </a:rPr>
              <a:t>Командам пропонується список країн. </a:t>
            </a:r>
            <a:r>
              <a:rPr lang="uk-UA" sz="3600" b="1" i="1" dirty="0" smtClean="0">
                <a:solidFill>
                  <a:schemeClr val="bg1"/>
                </a:solidFill>
              </a:rPr>
              <a:t>Представники по-черзі </a:t>
            </a:r>
            <a:r>
              <a:rPr lang="uk-UA" sz="3600" b="1" i="1" dirty="0">
                <a:solidFill>
                  <a:schemeClr val="bg1"/>
                </a:solidFill>
              </a:rPr>
              <a:t>відповідають на поставлені запитання. Правильна відповідь на питання  </a:t>
            </a:r>
            <a:r>
              <a:rPr lang="uk-UA" sz="3600" b="1" i="1" dirty="0" smtClean="0">
                <a:solidFill>
                  <a:schemeClr val="bg1"/>
                </a:solidFill>
              </a:rPr>
              <a:t>= 1 </a:t>
            </a:r>
            <a:r>
              <a:rPr lang="uk-UA" sz="3600" b="1" i="1" dirty="0">
                <a:solidFill>
                  <a:schemeClr val="bg1"/>
                </a:solidFill>
              </a:rPr>
              <a:t>бал.</a:t>
            </a:r>
            <a:endParaRPr lang="uk-UA" sz="3600" b="1" dirty="0">
              <a:solidFill>
                <a:schemeClr val="bg1"/>
              </a:solidFill>
            </a:endParaRPr>
          </a:p>
          <a:p>
            <a:endParaRPr lang="uk-UA" dirty="0"/>
          </a:p>
        </p:txBody>
      </p:sp>
      <p:pic>
        <p:nvPicPr>
          <p:cNvPr id="5122"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1187624" y="4143374"/>
            <a:ext cx="6840760" cy="27146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060753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Autofit/>
          </a:bodyPr>
          <a:lstStyle/>
          <a:p>
            <a:r>
              <a:rPr lang="uk-UA" sz="11500" b="1" i="1" dirty="0" smtClean="0">
                <a:solidFill>
                  <a:srgbClr val="FFFF00"/>
                </a:solidFill>
              </a:rPr>
              <a:t>США</a:t>
            </a:r>
            <a:endParaRPr lang="uk-UA" sz="11500" b="1" i="1" dirty="0">
              <a:solidFill>
                <a:srgbClr val="FFFF00"/>
              </a:solidFill>
            </a:endParaRPr>
          </a:p>
        </p:txBody>
      </p:sp>
      <p:sp>
        <p:nvSpPr>
          <p:cNvPr id="3" name="Объект 2"/>
          <p:cNvSpPr>
            <a:spLocks noGrp="1"/>
          </p:cNvSpPr>
          <p:nvPr>
            <p:ph idx="1"/>
          </p:nvPr>
        </p:nvSpPr>
        <p:spPr/>
        <p:txBody>
          <a:bodyPr/>
          <a:lstStyle/>
          <a:p>
            <a:endParaRPr lang="uk-UA" dirty="0"/>
          </a:p>
          <a:p>
            <a:endParaRPr lang="uk-UA" dirty="0"/>
          </a:p>
        </p:txBody>
      </p:sp>
      <p:pic>
        <p:nvPicPr>
          <p:cNvPr id="6146"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179512" y="1285874"/>
            <a:ext cx="2736304" cy="300722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179512" y="4509120"/>
            <a:ext cx="4248472" cy="23488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5" cstate="screen">
            <a:extLst>
              <a:ext uri="{28A0092B-C50C-407E-A947-70E740481C1C}">
                <a14:useLocalDpi xmlns="" xmlns:a14="http://schemas.microsoft.com/office/drawing/2010/main" val="0"/>
              </a:ext>
            </a:extLst>
          </a:blip>
          <a:srcRect/>
          <a:stretch>
            <a:fillRect/>
          </a:stretch>
        </p:blipFill>
        <p:spPr bwMode="auto">
          <a:xfrm>
            <a:off x="4644008" y="4509120"/>
            <a:ext cx="4248472" cy="23488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6" cstate="screen">
            <a:extLst>
              <a:ext uri="{28A0092B-C50C-407E-A947-70E740481C1C}">
                <a14:useLocalDpi xmlns="" xmlns:a14="http://schemas.microsoft.com/office/drawing/2010/main" val="0"/>
              </a:ext>
            </a:extLst>
          </a:blip>
          <a:srcRect/>
          <a:stretch>
            <a:fillRect/>
          </a:stretch>
        </p:blipFill>
        <p:spPr bwMode="auto">
          <a:xfrm>
            <a:off x="3419872" y="1556792"/>
            <a:ext cx="5472608" cy="273630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211538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Autofit/>
          </a:bodyPr>
          <a:lstStyle/>
          <a:p>
            <a:r>
              <a:rPr lang="uk-UA" sz="8000" b="1" i="1" dirty="0" smtClean="0">
                <a:solidFill>
                  <a:srgbClr val="FFFF00"/>
                </a:solidFill>
              </a:rPr>
              <a:t>Велика Британія</a:t>
            </a:r>
            <a:endParaRPr lang="uk-UA" sz="8000" b="1" i="1" dirty="0">
              <a:solidFill>
                <a:srgbClr val="FFFF00"/>
              </a:solidFill>
            </a:endParaRPr>
          </a:p>
        </p:txBody>
      </p:sp>
      <p:sp>
        <p:nvSpPr>
          <p:cNvPr id="3" name="Объект 2"/>
          <p:cNvSpPr>
            <a:spLocks noGrp="1"/>
          </p:cNvSpPr>
          <p:nvPr>
            <p:ph idx="1"/>
          </p:nvPr>
        </p:nvSpPr>
        <p:spPr/>
        <p:txBody>
          <a:bodyPr/>
          <a:lstStyle/>
          <a:p>
            <a:endParaRPr lang="uk-UA" dirty="0"/>
          </a:p>
          <a:p>
            <a:endParaRPr lang="uk-UA" dirty="0"/>
          </a:p>
        </p:txBody>
      </p:sp>
      <p:pic>
        <p:nvPicPr>
          <p:cNvPr id="7170" name="Picture 2"/>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4769768" y="1484784"/>
            <a:ext cx="3563888" cy="213285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395536" y="1507414"/>
            <a:ext cx="3275856" cy="53505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cstate="screen">
            <a:extLst>
              <a:ext uri="{28A0092B-C50C-407E-A947-70E740481C1C}">
                <a14:useLocalDpi xmlns="" xmlns:a14="http://schemas.microsoft.com/office/drawing/2010/main" val="0"/>
              </a:ext>
            </a:extLst>
          </a:blip>
          <a:srcRect/>
          <a:stretch>
            <a:fillRect/>
          </a:stretch>
        </p:blipFill>
        <p:spPr bwMode="auto">
          <a:xfrm>
            <a:off x="4067944" y="3617640"/>
            <a:ext cx="5076056" cy="324036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697199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Autofit/>
          </a:bodyPr>
          <a:lstStyle/>
          <a:p>
            <a:r>
              <a:rPr lang="uk-UA" sz="9600" b="1" i="1" dirty="0" smtClean="0">
                <a:solidFill>
                  <a:srgbClr val="FFFF00"/>
                </a:solidFill>
              </a:rPr>
              <a:t>Франція</a:t>
            </a:r>
            <a:endParaRPr lang="uk-UA" sz="9600" b="1" i="1" dirty="0">
              <a:solidFill>
                <a:srgbClr val="FFFF00"/>
              </a:solidFill>
            </a:endParaRPr>
          </a:p>
        </p:txBody>
      </p:sp>
      <p:sp>
        <p:nvSpPr>
          <p:cNvPr id="3" name="Объект 2"/>
          <p:cNvSpPr>
            <a:spLocks noGrp="1"/>
          </p:cNvSpPr>
          <p:nvPr>
            <p:ph idx="1"/>
          </p:nvPr>
        </p:nvSpPr>
        <p:spPr/>
        <p:txBody>
          <a:bodyPr/>
          <a:lstStyle/>
          <a:p>
            <a:endParaRPr lang="uk-UA" dirty="0"/>
          </a:p>
          <a:p>
            <a:endParaRPr lang="uk-UA" dirty="0"/>
          </a:p>
        </p:txBody>
      </p:sp>
      <p:pic>
        <p:nvPicPr>
          <p:cNvPr id="8195" name="Picture 3"/>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460938" y="2378188"/>
            <a:ext cx="3995936" cy="4508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4788024" y="2358081"/>
            <a:ext cx="4116361" cy="45091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128680927"/>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TotalTime>
  <Words>269</Words>
  <Application>Microsoft Office PowerPoint</Application>
  <PresentationFormat>Экран (4:3)</PresentationFormat>
  <Paragraphs>41</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Тема Office</vt:lpstr>
      <vt:lpstr>Гра «Найрозумніший знавець історії»</vt:lpstr>
      <vt:lpstr>Слайд 2</vt:lpstr>
      <vt:lpstr>Слайд 3</vt:lpstr>
      <vt:lpstr>Хід гри:</vt:lpstr>
      <vt:lpstr>Перший тур «Розминка» </vt:lpstr>
      <vt:lpstr> Другий тур «Обери країну»  </vt:lpstr>
      <vt:lpstr>США</vt:lpstr>
      <vt:lpstr>Велика Британія</vt:lpstr>
      <vt:lpstr>Франція</vt:lpstr>
      <vt:lpstr>Італія</vt:lpstr>
      <vt:lpstr>Китай</vt:lpstr>
      <vt:lpstr>Японія</vt:lpstr>
      <vt:lpstr>Третій тур  «Спеціальна тема»</vt:lpstr>
      <vt:lpstr>Перша тема  «Держави  давнього Сходу» 1.Яка річка протікає територією Єгипту?  2. На чому писали Єгиптяни? 3.Для кого була побудована найбільша піраміда ? 4. Який цар Вавилону видав свої закони? 5. За якого царя Персія досягла найбільшої могутності ?  6.Як називалися люди, що виконували релігійні обов’язки на Давньому Сході ? 7.Яке чудо світу розташовано в Єгипті ? 8.Як називали давньоєгипетського бога сонця?  9. Що є джерелом  вивчення історії Ізраїльсько-Юдейського царства ?  10.  Кого в Єгипті називала «живі мертві »?  </vt:lpstr>
      <vt:lpstr>   1.Назвіть основне писемне історичне джерело, звідки ми здобуваємо основні знання про першу на нашій території державу-Київську Русь. 2.Назвіть поняття, яке означає обожнення сил природи, віра в багатьох богів.  3. Із якого роду походив князь Ігор? 4.Назвіть ім’я князя, автора «Руської правди». 5.Який князь почав карбувати перші гроші? 6.Назвіть автора відомого твору «Повчання дітям». 7.На честь  якої події був збудований Софійський собор? 8.Якого князя називали Віщим?  9.Хто хрестив Русь ? 10. На ворота якого міста на знак перемоги князь Олег прибив свій щит ?  </vt:lpstr>
      <vt:lpstr>Четвертий тур «Історична  особа у легендах»</vt:lpstr>
      <vt:lpstr>Слайд 17</vt:lpstr>
      <vt:lpstr>П’ятий тур «Вгадай історичну особу»</vt:lpstr>
      <vt:lpstr>Слайд 19</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Гра «Найрозумніший знавець історії»</dc:title>
  <dc:creator>Лена</dc:creator>
  <cp:lastModifiedBy>User</cp:lastModifiedBy>
  <cp:revision>32</cp:revision>
  <dcterms:created xsi:type="dcterms:W3CDTF">2012-12-24T08:46:30Z</dcterms:created>
  <dcterms:modified xsi:type="dcterms:W3CDTF">2019-06-23T06:44:49Z</dcterms:modified>
</cp:coreProperties>
</file>