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27.06.2019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err="1" smtClean="0">
                <a:solidFill>
                  <a:srgbClr val="FF0000"/>
                </a:solidFill>
              </a:rPr>
              <a:t>Дидактичн</a:t>
            </a:r>
            <a:r>
              <a:rPr lang="uk-UA" sz="6000" dirty="0" smtClean="0">
                <a:solidFill>
                  <a:srgbClr val="FF0000"/>
                </a:solidFill>
              </a:rPr>
              <a:t>і матеріали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Заповніть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пропуски в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ланцюжку</a:t>
            </a:r>
            <a:r>
              <a:rPr lang="ru-RU" dirty="0" smtClean="0">
                <a:solidFill>
                  <a:srgbClr val="FF0000"/>
                </a:solidFill>
              </a:rPr>
              <a:t>»(для 6 </a:t>
            </a:r>
            <a:r>
              <a:rPr lang="ru-RU" dirty="0" err="1" smtClean="0">
                <a:solidFill>
                  <a:srgbClr val="FF0000"/>
                </a:solidFill>
              </a:rPr>
              <a:t>класу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850" y="1916113"/>
          <a:ext cx="8351838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18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err="1" smtClean="0">
                          <a:solidFill>
                            <a:srgbClr val="002060"/>
                          </a:solidFill>
                        </a:rPr>
                        <a:t>Первісне</a:t>
                      </a:r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 стадо</a:t>
                      </a:r>
                    </a:p>
                    <a:p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 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  ?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</a:rPr>
                        <a:t>Батьківська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</a:rPr>
                        <a:t>родова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 община</a:t>
                      </a:r>
                      <a:endParaRPr lang="ru-RU" sz="3200" b="1" dirty="0" smtClean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?</a:t>
                      </a:r>
                    </a:p>
                    <a:p>
                      <a:pPr algn="ctr"/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Встановити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відповідність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(для 5 </a:t>
            </a:r>
            <a:r>
              <a:rPr lang="ru-RU" dirty="0" err="1" smtClean="0">
                <a:solidFill>
                  <a:srgbClr val="FF0000"/>
                </a:solidFill>
              </a:rPr>
              <a:t>класу</a:t>
            </a:r>
            <a:r>
              <a:rPr lang="ru-RU" dirty="0" smtClean="0">
                <a:solidFill>
                  <a:srgbClr val="FF0000"/>
                </a:solidFill>
              </a:rPr>
              <a:t>):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44824"/>
            <a:ext cx="8183880" cy="4187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1.</a:t>
            </a:r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b="1" dirty="0" err="1" smtClean="0">
                <a:solidFill>
                  <a:srgbClr val="002060"/>
                </a:solidFill>
              </a:rPr>
              <a:t>топоніміка</a:t>
            </a:r>
            <a:r>
              <a:rPr lang="ru-RU" b="1" dirty="0" smtClean="0">
                <a:solidFill>
                  <a:srgbClr val="002060"/>
                </a:solidFill>
              </a:rPr>
              <a:t>                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   А. </a:t>
            </a:r>
            <a:r>
              <a:rPr lang="ru-RU" b="1" dirty="0" err="1" smtClean="0">
                <a:solidFill>
                  <a:srgbClr val="002060"/>
                </a:solidFill>
              </a:rPr>
              <a:t>архів</a:t>
            </a:r>
            <a:r>
              <a:rPr lang="ru-RU" b="1" dirty="0" smtClean="0">
                <a:solidFill>
                  <a:srgbClr val="002060"/>
                </a:solidFill>
              </a:rPr>
              <a:t>      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2. </a:t>
            </a:r>
            <a:r>
              <a:rPr lang="ru-RU" b="1" dirty="0" err="1" smtClean="0">
                <a:solidFill>
                  <a:srgbClr val="002060"/>
                </a:solidFill>
              </a:rPr>
              <a:t>нумізматика</a:t>
            </a:r>
            <a:r>
              <a:rPr lang="ru-RU" b="1" dirty="0" smtClean="0">
                <a:solidFill>
                  <a:srgbClr val="002060"/>
                </a:solidFill>
              </a:rPr>
              <a:t>                </a:t>
            </a:r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b="1" dirty="0" smtClean="0">
                <a:solidFill>
                  <a:srgbClr val="002060"/>
                </a:solidFill>
              </a:rPr>
              <a:t>Б</a:t>
            </a:r>
            <a:r>
              <a:rPr lang="ru-RU" b="1" dirty="0" smtClean="0">
                <a:solidFill>
                  <a:srgbClr val="002060"/>
                </a:solidFill>
              </a:rPr>
              <a:t>. </a:t>
            </a:r>
            <a:r>
              <a:rPr lang="ru-RU" b="1" dirty="0" err="1" smtClean="0">
                <a:solidFill>
                  <a:srgbClr val="002060"/>
                </a:solidFill>
              </a:rPr>
              <a:t>Злинка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3.  </a:t>
            </a:r>
            <a:r>
              <a:rPr lang="ru-RU" b="1" dirty="0" err="1" smtClean="0">
                <a:solidFill>
                  <a:srgbClr val="002060"/>
                </a:solidFill>
              </a:rPr>
              <a:t>е</a:t>
            </a:r>
            <a:r>
              <a:rPr lang="ru-RU" b="1" dirty="0" err="1" smtClean="0">
                <a:solidFill>
                  <a:srgbClr val="002060"/>
                </a:solidFill>
              </a:rPr>
              <a:t>кспонати</a:t>
            </a:r>
            <a:r>
              <a:rPr lang="ru-RU" b="1" dirty="0" smtClean="0">
                <a:solidFill>
                  <a:srgbClr val="002060"/>
                </a:solidFill>
              </a:rPr>
              <a:t>                    В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  <a:r>
              <a:rPr lang="ru-RU" b="1" dirty="0" err="1" smtClean="0">
                <a:solidFill>
                  <a:srgbClr val="002060"/>
                </a:solidFill>
              </a:rPr>
              <a:t>гривня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4. музей                             Г</a:t>
            </a:r>
            <a:r>
              <a:rPr lang="ru-RU" b="1" dirty="0" smtClean="0">
                <a:solidFill>
                  <a:srgbClr val="002060"/>
                </a:solidFill>
              </a:rPr>
              <a:t>. </a:t>
            </a:r>
            <a:r>
              <a:rPr lang="ru-RU" b="1" dirty="0" err="1" smtClean="0">
                <a:solidFill>
                  <a:srgbClr val="002060"/>
                </a:solidFill>
              </a:rPr>
              <a:t>літопис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Розташувати</a:t>
            </a:r>
            <a:r>
              <a:rPr lang="ru-RU" dirty="0" smtClean="0">
                <a:solidFill>
                  <a:srgbClr val="FF0000"/>
                </a:solidFill>
              </a:rPr>
              <a:t> в </a:t>
            </a:r>
            <a:r>
              <a:rPr lang="ru-RU" dirty="0" err="1" smtClean="0">
                <a:solidFill>
                  <a:srgbClr val="FF0000"/>
                </a:solidFill>
              </a:rPr>
              <a:t>хронологічній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послідовності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події</a:t>
            </a:r>
            <a:r>
              <a:rPr lang="ru-RU" dirty="0" smtClean="0">
                <a:solidFill>
                  <a:srgbClr val="FF0000"/>
                </a:solidFill>
              </a:rPr>
              <a:t>  </a:t>
            </a:r>
            <a:r>
              <a:rPr lang="ru-RU" dirty="0" err="1" smtClean="0">
                <a:solidFill>
                  <a:srgbClr val="FF0000"/>
                </a:solidFill>
              </a:rPr>
              <a:t>Другої</a:t>
            </a:r>
            <a:r>
              <a:rPr lang="ru-RU" dirty="0" smtClean="0">
                <a:solidFill>
                  <a:srgbClr val="FF0000"/>
                </a:solidFill>
              </a:rPr>
              <a:t>   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світової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війни</a:t>
            </a:r>
            <a:r>
              <a:rPr lang="ru-RU" dirty="0" smtClean="0">
                <a:solidFill>
                  <a:srgbClr val="FF0000"/>
                </a:solidFill>
              </a:rPr>
              <a:t>» (для 11 </a:t>
            </a:r>
            <a:r>
              <a:rPr lang="ru-RU" dirty="0" err="1" smtClean="0">
                <a:solidFill>
                  <a:srgbClr val="FF0000"/>
                </a:solidFill>
              </a:rPr>
              <a:t>класу</a:t>
            </a:r>
            <a:r>
              <a:rPr lang="ru-RU" dirty="0" smtClean="0">
                <a:solidFill>
                  <a:srgbClr val="FF0000"/>
                </a:solidFill>
              </a:rPr>
              <a:t>):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844824"/>
            <a:ext cx="8183880" cy="418795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Напад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Німеччини</a:t>
            </a:r>
            <a:r>
              <a:rPr lang="ru-RU" b="1" dirty="0" smtClean="0">
                <a:solidFill>
                  <a:srgbClr val="002060"/>
                </a:solidFill>
              </a:rPr>
              <a:t> на СРСР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Капітуляція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Франції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Капітуляція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Німеччини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Капітуляція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Японії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Курська</a:t>
            </a:r>
            <a:r>
              <a:rPr lang="ru-RU" b="1" dirty="0" smtClean="0">
                <a:solidFill>
                  <a:srgbClr val="002060"/>
                </a:solidFill>
              </a:rPr>
              <a:t> битва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Битва за </a:t>
            </a:r>
            <a:r>
              <a:rPr lang="ru-RU" b="1" dirty="0" err="1" smtClean="0">
                <a:solidFill>
                  <a:srgbClr val="002060"/>
                </a:solidFill>
              </a:rPr>
              <a:t>Дніпро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Берлінська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операція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Напад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Німеччини</a:t>
            </a:r>
            <a:r>
              <a:rPr lang="ru-RU" b="1" dirty="0" smtClean="0">
                <a:solidFill>
                  <a:srgbClr val="002060"/>
                </a:solidFill>
              </a:rPr>
              <a:t> на Польщу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Сталінградська</a:t>
            </a:r>
            <a:r>
              <a:rPr lang="ru-RU" b="1" dirty="0" smtClean="0">
                <a:solidFill>
                  <a:srgbClr val="002060"/>
                </a:solidFill>
              </a:rPr>
              <a:t> битва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Атомне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бомбардування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Хіросіми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Вирішити</a:t>
            </a:r>
            <a:r>
              <a:rPr lang="ru-RU" dirty="0" smtClean="0">
                <a:solidFill>
                  <a:srgbClr val="FF0000"/>
                </a:solidFill>
              </a:rPr>
              <a:t> задачу</a:t>
            </a:r>
            <a:r>
              <a:rPr lang="ru-RU" dirty="0" smtClean="0">
                <a:solidFill>
                  <a:srgbClr val="FF0000"/>
                </a:solidFill>
              </a:rPr>
              <a:t>»: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183880" cy="5124056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Д</a:t>
            </a:r>
            <a:r>
              <a:rPr lang="ru-RU" b="1" i="1" dirty="0" smtClean="0">
                <a:solidFill>
                  <a:srgbClr val="C00000"/>
                </a:solidFill>
              </a:rPr>
              <a:t>ля </a:t>
            </a:r>
            <a:r>
              <a:rPr lang="ru-RU" b="1" i="1" dirty="0" smtClean="0">
                <a:solidFill>
                  <a:srgbClr val="C00000"/>
                </a:solidFill>
              </a:rPr>
              <a:t>6-го </a:t>
            </a:r>
            <a:r>
              <a:rPr lang="ru-RU" b="1" i="1" dirty="0" err="1" smtClean="0">
                <a:solidFill>
                  <a:srgbClr val="C00000"/>
                </a:solidFill>
              </a:rPr>
              <a:t>класу</a:t>
            </a:r>
            <a:r>
              <a:rPr lang="ru-RU" b="1" i="1" dirty="0" smtClean="0">
                <a:solidFill>
                  <a:srgbClr val="C00000"/>
                </a:solidFill>
              </a:rPr>
              <a:t>:</a:t>
            </a:r>
            <a:r>
              <a:rPr lang="ru-RU" b="1" dirty="0" smtClean="0">
                <a:solidFill>
                  <a:srgbClr val="002060"/>
                </a:solidFill>
              </a:rPr>
              <a:t> «</a:t>
            </a:r>
            <a:r>
              <a:rPr lang="ru-RU" b="1" dirty="0" err="1" smtClean="0">
                <a:solidFill>
                  <a:srgbClr val="002060"/>
                </a:solidFill>
              </a:rPr>
              <a:t>Повстання</a:t>
            </a:r>
            <a:r>
              <a:rPr lang="ru-RU" b="1" dirty="0" smtClean="0">
                <a:solidFill>
                  <a:srgbClr val="002060"/>
                </a:solidFill>
              </a:rPr>
              <a:t> Спартака </a:t>
            </a:r>
            <a:r>
              <a:rPr lang="ru-RU" b="1" dirty="0" err="1" smtClean="0">
                <a:solidFill>
                  <a:srgbClr val="002060"/>
                </a:solidFill>
              </a:rPr>
              <a:t>розпочалося</a:t>
            </a:r>
            <a:r>
              <a:rPr lang="ru-RU" b="1" dirty="0" smtClean="0">
                <a:solidFill>
                  <a:srgbClr val="002060"/>
                </a:solidFill>
              </a:rPr>
              <a:t> в 74-му </a:t>
            </a:r>
            <a:r>
              <a:rPr lang="ru-RU" b="1" dirty="0" err="1" smtClean="0">
                <a:solidFill>
                  <a:srgbClr val="002060"/>
                </a:solidFill>
              </a:rPr>
              <a:t>році</a:t>
            </a:r>
            <a:r>
              <a:rPr lang="ru-RU" b="1" dirty="0" smtClean="0">
                <a:solidFill>
                  <a:srgbClr val="002060"/>
                </a:solidFill>
              </a:rPr>
              <a:t> до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н.е., а </a:t>
            </a:r>
            <a:r>
              <a:rPr lang="ru-RU" b="1" dirty="0" err="1" smtClean="0">
                <a:solidFill>
                  <a:srgbClr val="002060"/>
                </a:solidFill>
              </a:rPr>
              <a:t>падіння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Західної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Римської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імперії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відбулося</a:t>
            </a:r>
            <a:r>
              <a:rPr lang="ru-RU" b="1" dirty="0" smtClean="0">
                <a:solidFill>
                  <a:srgbClr val="002060"/>
                </a:solidFill>
              </a:rPr>
              <a:t> в 476-му </a:t>
            </a:r>
            <a:r>
              <a:rPr lang="ru-RU" b="1" dirty="0" err="1" smtClean="0">
                <a:solidFill>
                  <a:srgbClr val="002060"/>
                </a:solidFill>
              </a:rPr>
              <a:t>році</a:t>
            </a:r>
            <a:r>
              <a:rPr lang="ru-RU" b="1" dirty="0" smtClean="0">
                <a:solidFill>
                  <a:srgbClr val="002060"/>
                </a:solidFill>
              </a:rPr>
              <a:t> н.е. </a:t>
            </a:r>
            <a:r>
              <a:rPr lang="ru-RU" b="1" dirty="0" err="1" smtClean="0">
                <a:solidFill>
                  <a:srgbClr val="002060"/>
                </a:solidFill>
              </a:rPr>
              <a:t>Скільки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років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відділяє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ці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дві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події</a:t>
            </a:r>
            <a:r>
              <a:rPr lang="ru-RU" b="1" dirty="0" smtClean="0">
                <a:solidFill>
                  <a:srgbClr val="002060"/>
                </a:solidFill>
              </a:rPr>
              <a:t>?»  (</a:t>
            </a:r>
            <a:r>
              <a:rPr lang="ru-RU" b="1" dirty="0" err="1" smtClean="0">
                <a:solidFill>
                  <a:srgbClr val="002060"/>
                </a:solidFill>
              </a:rPr>
              <a:t>відповідь</a:t>
            </a:r>
            <a:r>
              <a:rPr lang="ru-RU" b="1" dirty="0" smtClean="0">
                <a:solidFill>
                  <a:srgbClr val="002060"/>
                </a:solidFill>
              </a:rPr>
              <a:t>: 74+476-1=549 </a:t>
            </a:r>
            <a:r>
              <a:rPr lang="ru-RU" b="1" dirty="0" err="1" smtClean="0">
                <a:solidFill>
                  <a:srgbClr val="002060"/>
                </a:solidFill>
              </a:rPr>
              <a:t>років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 для 11-го </a:t>
            </a:r>
            <a:r>
              <a:rPr lang="ru-RU" b="1" i="1" dirty="0" err="1" smtClean="0">
                <a:solidFill>
                  <a:srgbClr val="C00000"/>
                </a:solidFill>
              </a:rPr>
              <a:t>класу</a:t>
            </a:r>
            <a:r>
              <a:rPr lang="ru-RU" b="1" i="1" dirty="0" smtClean="0">
                <a:solidFill>
                  <a:srgbClr val="C00000"/>
                </a:solidFill>
              </a:rPr>
              <a:t>:</a:t>
            </a:r>
            <a:r>
              <a:rPr lang="ru-RU" b="1" dirty="0" smtClean="0">
                <a:solidFill>
                  <a:srgbClr val="002060"/>
                </a:solidFill>
              </a:rPr>
              <a:t> «</a:t>
            </a:r>
            <a:r>
              <a:rPr lang="ru-RU" b="1" dirty="0" err="1" smtClean="0">
                <a:solidFill>
                  <a:srgbClr val="002060"/>
                </a:solidFill>
              </a:rPr>
              <a:t>Під</a:t>
            </a:r>
            <a:r>
              <a:rPr lang="ru-RU" b="1" dirty="0" smtClean="0">
                <a:solidFill>
                  <a:srgbClr val="002060"/>
                </a:solidFill>
              </a:rPr>
              <a:t> час </a:t>
            </a:r>
            <a:r>
              <a:rPr lang="ru-RU" b="1" dirty="0" err="1" smtClean="0">
                <a:solidFill>
                  <a:srgbClr val="002060"/>
                </a:solidFill>
              </a:rPr>
              <a:t>Нюрнберзького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процесу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з’ясувалося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що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гітлерівський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план   </a:t>
            </a:r>
            <a:r>
              <a:rPr lang="ru-RU" b="1" dirty="0" err="1" smtClean="0">
                <a:solidFill>
                  <a:srgbClr val="002060"/>
                </a:solidFill>
              </a:rPr>
              <a:t>установлення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світового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панування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мав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сім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стадій</a:t>
            </a:r>
            <a:r>
              <a:rPr lang="ru-RU" b="1" dirty="0" smtClean="0">
                <a:solidFill>
                  <a:srgbClr val="002060"/>
                </a:solidFill>
              </a:rPr>
              <a:t>: 1-5-та – </a:t>
            </a:r>
            <a:r>
              <a:rPr lang="ru-RU" b="1" dirty="0" err="1" smtClean="0">
                <a:solidFill>
                  <a:srgbClr val="002060"/>
                </a:solidFill>
              </a:rPr>
              <a:t>підготовка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нападу на СРСР шляхом </a:t>
            </a:r>
            <a:r>
              <a:rPr lang="ru-RU" b="1" dirty="0" err="1" smtClean="0">
                <a:solidFill>
                  <a:srgbClr val="002060"/>
                </a:solidFill>
              </a:rPr>
              <a:t>завоювань</a:t>
            </a:r>
            <a:r>
              <a:rPr lang="ru-RU" b="1" dirty="0" smtClean="0">
                <a:solidFill>
                  <a:srgbClr val="002060"/>
                </a:solidFill>
              </a:rPr>
              <a:t> на </a:t>
            </a:r>
            <a:r>
              <a:rPr lang="ru-RU" b="1" dirty="0" err="1" smtClean="0">
                <a:solidFill>
                  <a:srgbClr val="002060"/>
                </a:solidFill>
              </a:rPr>
              <a:t>континенті</a:t>
            </a:r>
            <a:r>
              <a:rPr lang="ru-RU" b="1" dirty="0" smtClean="0">
                <a:solidFill>
                  <a:srgbClr val="002060"/>
                </a:solidFill>
              </a:rPr>
              <a:t>; 6-та – план «Барбаросса»  -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  </a:t>
            </a:r>
            <a:r>
              <a:rPr lang="ru-RU" b="1" dirty="0" err="1" smtClean="0">
                <a:solidFill>
                  <a:srgbClr val="002060"/>
                </a:solidFill>
              </a:rPr>
              <a:t>завоювання</a:t>
            </a:r>
            <a:r>
              <a:rPr lang="ru-RU" b="1" dirty="0" smtClean="0">
                <a:solidFill>
                  <a:srgbClr val="002060"/>
                </a:solidFill>
              </a:rPr>
              <a:t> СРСР; 7-ма – </a:t>
            </a:r>
            <a:r>
              <a:rPr lang="ru-RU" b="1" dirty="0" err="1" smtClean="0">
                <a:solidFill>
                  <a:srgbClr val="002060"/>
                </a:solidFill>
              </a:rPr>
              <a:t>завоювання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Англії</a:t>
            </a:r>
            <a:r>
              <a:rPr lang="ru-RU" b="1" dirty="0" smtClean="0">
                <a:solidFill>
                  <a:srgbClr val="002060"/>
                </a:solidFill>
              </a:rPr>
              <a:t> шляхом </a:t>
            </a:r>
            <a:r>
              <a:rPr lang="ru-RU" b="1" dirty="0" err="1" smtClean="0">
                <a:solidFill>
                  <a:srgbClr val="002060"/>
                </a:solidFill>
              </a:rPr>
              <a:t>висадки</a:t>
            </a:r>
            <a:r>
              <a:rPr lang="ru-RU" b="1" dirty="0" smtClean="0">
                <a:solidFill>
                  <a:srgbClr val="002060"/>
                </a:solidFill>
              </a:rPr>
              <a:t> на </a:t>
            </a:r>
            <a:r>
              <a:rPr lang="ru-RU" b="1" dirty="0" err="1" smtClean="0">
                <a:solidFill>
                  <a:srgbClr val="002060"/>
                </a:solidFill>
              </a:rPr>
              <a:t>Британські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острови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розгром</a:t>
            </a:r>
            <a:r>
              <a:rPr lang="ru-RU" b="1" dirty="0" smtClean="0">
                <a:solidFill>
                  <a:srgbClr val="002060"/>
                </a:solidFill>
              </a:rPr>
              <a:t> США на </a:t>
            </a:r>
            <a:r>
              <a:rPr lang="ru-RU" b="1" dirty="0" err="1" smtClean="0">
                <a:solidFill>
                  <a:srgbClr val="002060"/>
                </a:solidFill>
              </a:rPr>
              <a:t>морі</a:t>
            </a:r>
            <a:r>
              <a:rPr lang="ru-RU" b="1" dirty="0" smtClean="0">
                <a:solidFill>
                  <a:srgbClr val="002060"/>
                </a:solidFill>
              </a:rPr>
              <a:t>, в </a:t>
            </a:r>
            <a:r>
              <a:rPr lang="ru-RU" b="1" dirty="0" err="1" smtClean="0">
                <a:solidFill>
                  <a:srgbClr val="002060"/>
                </a:solidFill>
              </a:rPr>
              <a:t>повітрі</a:t>
            </a:r>
            <a:r>
              <a:rPr lang="ru-RU" b="1" dirty="0" smtClean="0">
                <a:solidFill>
                  <a:srgbClr val="002060"/>
                </a:solidFill>
              </a:rPr>
              <a:t> та на </a:t>
            </a:r>
            <a:r>
              <a:rPr lang="ru-RU" b="1" dirty="0" err="1" smtClean="0">
                <a:solidFill>
                  <a:srgbClr val="002060"/>
                </a:solidFill>
              </a:rPr>
              <a:t>континенті</a:t>
            </a:r>
            <a:r>
              <a:rPr lang="ru-RU" b="1" dirty="0" smtClean="0">
                <a:solidFill>
                  <a:srgbClr val="002060"/>
                </a:solidFill>
              </a:rPr>
              <a:t>. Чим </a:t>
            </a:r>
            <a:r>
              <a:rPr lang="ru-RU" b="1" dirty="0" err="1" smtClean="0">
                <a:solidFill>
                  <a:srgbClr val="002060"/>
                </a:solidFill>
              </a:rPr>
              <a:t>продиктований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такий</a:t>
            </a:r>
            <a:r>
              <a:rPr lang="ru-RU" b="1" dirty="0" smtClean="0">
                <a:solidFill>
                  <a:srgbClr val="002060"/>
                </a:solidFill>
              </a:rPr>
              <a:t> порядок </a:t>
            </a:r>
            <a:r>
              <a:rPr lang="ru-RU" b="1" dirty="0" err="1" smtClean="0">
                <a:solidFill>
                  <a:srgbClr val="002060"/>
                </a:solidFill>
              </a:rPr>
              <a:t>завоювань</a:t>
            </a:r>
            <a:r>
              <a:rPr lang="ru-RU" b="1" dirty="0" smtClean="0">
                <a:solidFill>
                  <a:srgbClr val="002060"/>
                </a:solidFill>
              </a:rPr>
              <a:t>?»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83880" cy="198766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C00000"/>
                </a:solidFill>
              </a:rPr>
              <a:t>Оберіть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із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запропонованого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переліку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твердження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dirty="0" err="1" smtClean="0">
                <a:solidFill>
                  <a:srgbClr val="C00000"/>
                </a:solidFill>
              </a:rPr>
              <a:t>які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характеризують</a:t>
            </a:r>
            <a:r>
              <a:rPr lang="ru-RU" dirty="0" smtClean="0">
                <a:solidFill>
                  <a:srgbClr val="C00000"/>
                </a:solidFill>
              </a:rPr>
              <a:t> право </a:t>
            </a:r>
            <a:r>
              <a:rPr lang="ru-RU" dirty="0" err="1" smtClean="0">
                <a:solidFill>
                  <a:srgbClr val="C00000"/>
                </a:solidFill>
              </a:rPr>
              <a:t>і</a:t>
            </a:r>
            <a:r>
              <a:rPr lang="ru-RU" dirty="0" smtClean="0">
                <a:solidFill>
                  <a:srgbClr val="C00000"/>
                </a:solidFill>
              </a:rPr>
              <a:t> суд </a:t>
            </a:r>
            <a:r>
              <a:rPr lang="ru-RU" dirty="0" err="1" smtClean="0">
                <a:solidFill>
                  <a:srgbClr val="C00000"/>
                </a:solidFill>
              </a:rPr>
              <a:t>часів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Середньовіччя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183880" cy="41879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 </a:t>
            </a:r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err="1" smtClean="0">
                <a:solidFill>
                  <a:srgbClr val="002060"/>
                </a:solidFill>
              </a:rPr>
              <a:t>ставлення</a:t>
            </a:r>
            <a:r>
              <a:rPr lang="ru-RU" b="1" dirty="0" smtClean="0">
                <a:solidFill>
                  <a:srgbClr val="002060"/>
                </a:solidFill>
              </a:rPr>
              <a:t> до </a:t>
            </a:r>
            <a:r>
              <a:rPr lang="ru-RU" b="1" dirty="0" err="1" smtClean="0">
                <a:solidFill>
                  <a:srgbClr val="002060"/>
                </a:solidFill>
              </a:rPr>
              <a:t>підозрюваного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під</a:t>
            </a:r>
            <a:r>
              <a:rPr lang="ru-RU" b="1" dirty="0" smtClean="0">
                <a:solidFill>
                  <a:srgbClr val="002060"/>
                </a:solidFill>
              </a:rPr>
              <a:t> час судового </a:t>
            </a:r>
            <a:r>
              <a:rPr lang="ru-RU" b="1" dirty="0" err="1" smtClean="0">
                <a:solidFill>
                  <a:srgbClr val="002060"/>
                </a:solidFill>
              </a:rPr>
              <a:t>засідання</a:t>
            </a:r>
            <a:r>
              <a:rPr lang="ru-RU" b="1" dirty="0" smtClean="0">
                <a:solidFill>
                  <a:srgbClr val="002060"/>
                </a:solidFill>
              </a:rPr>
              <a:t> залежало </a:t>
            </a:r>
            <a:r>
              <a:rPr lang="ru-RU" b="1" dirty="0" err="1" smtClean="0">
                <a:solidFill>
                  <a:srgbClr val="002060"/>
                </a:solidFill>
              </a:rPr>
              <a:t>від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його</a:t>
            </a:r>
            <a:r>
              <a:rPr lang="ru-RU" b="1" dirty="0" smtClean="0">
                <a:solidFill>
                  <a:srgbClr val="002060"/>
                </a:solidFill>
              </a:rPr>
              <a:t> статусу в </a:t>
            </a:r>
            <a:r>
              <a:rPr lang="ru-RU" b="1" dirty="0" err="1" smtClean="0">
                <a:solidFill>
                  <a:srgbClr val="002060"/>
                </a:solidFill>
              </a:rPr>
              <a:t>суспільстві</a:t>
            </a:r>
            <a:r>
              <a:rPr lang="ru-RU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</a:t>
            </a:r>
            <a:r>
              <a:rPr lang="ru-RU" b="1" dirty="0" smtClean="0">
                <a:solidFill>
                  <a:srgbClr val="002060"/>
                </a:solidFill>
              </a:rPr>
              <a:t>) в </a:t>
            </a:r>
            <a:r>
              <a:rPr lang="ru-RU" b="1" dirty="0" err="1" smtClean="0">
                <a:solidFill>
                  <a:srgbClr val="002060"/>
                </a:solidFill>
              </a:rPr>
              <a:t>епоху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Середньовіччя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існувало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єдине</a:t>
            </a:r>
            <a:r>
              <a:rPr lang="ru-RU" b="1" dirty="0" smtClean="0">
                <a:solidFill>
                  <a:srgbClr val="002060"/>
                </a:solidFill>
              </a:rPr>
              <a:t> та </a:t>
            </a:r>
            <a:r>
              <a:rPr lang="ru-RU" b="1" dirty="0" err="1" smtClean="0">
                <a:solidFill>
                  <a:srgbClr val="002060"/>
                </a:solidFill>
              </a:rPr>
              <a:t>рівне</a:t>
            </a:r>
            <a:r>
              <a:rPr lang="ru-RU" b="1" dirty="0" smtClean="0">
                <a:solidFill>
                  <a:srgbClr val="002060"/>
                </a:solidFill>
              </a:rPr>
              <a:t> для </a:t>
            </a:r>
            <a:r>
              <a:rPr lang="ru-RU" b="1" dirty="0" err="1" smtClean="0">
                <a:solidFill>
                  <a:srgbClr val="002060"/>
                </a:solidFill>
              </a:rPr>
              <a:t>всіх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правосуддя</a:t>
            </a:r>
            <a:r>
              <a:rPr lang="ru-RU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</a:t>
            </a:r>
            <a:r>
              <a:rPr lang="ru-RU" b="1" dirty="0" smtClean="0">
                <a:solidFill>
                  <a:srgbClr val="002060"/>
                </a:solidFill>
              </a:rPr>
              <a:t>) система </a:t>
            </a:r>
            <a:r>
              <a:rPr lang="ru-RU" b="1" dirty="0" err="1" smtClean="0">
                <a:solidFill>
                  <a:srgbClr val="002060"/>
                </a:solidFill>
              </a:rPr>
              <a:t>покарань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епохи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Середньовіччя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вирізнялася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гуманністю</a:t>
            </a:r>
            <a:r>
              <a:rPr lang="ru-RU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г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err="1" smtClean="0">
                <a:solidFill>
                  <a:srgbClr val="002060"/>
                </a:solidFill>
              </a:rPr>
              <a:t>кожен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суспільний</a:t>
            </a:r>
            <a:r>
              <a:rPr lang="ru-RU" b="1" dirty="0" smtClean="0">
                <a:solidFill>
                  <a:srgbClr val="002060"/>
                </a:solidFill>
              </a:rPr>
              <a:t> стан </a:t>
            </a:r>
            <a:r>
              <a:rPr lang="ru-RU" b="1" dirty="0" err="1" smtClean="0">
                <a:solidFill>
                  <a:srgbClr val="002060"/>
                </a:solidFill>
              </a:rPr>
              <a:t>мав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спеціальні</a:t>
            </a:r>
            <a:r>
              <a:rPr lang="ru-RU" b="1" dirty="0" smtClean="0">
                <a:solidFill>
                  <a:srgbClr val="002060"/>
                </a:solidFill>
              </a:rPr>
              <a:t> суди </a:t>
            </a:r>
            <a:r>
              <a:rPr lang="ru-RU" b="1" dirty="0" smtClean="0">
                <a:solidFill>
                  <a:srgbClr val="002060"/>
                </a:solidFill>
              </a:rPr>
              <a:t>та </a:t>
            </a:r>
            <a:r>
              <a:rPr lang="ru-RU" b="1" dirty="0" err="1" smtClean="0">
                <a:solidFill>
                  <a:srgbClr val="002060"/>
                </a:solidFill>
              </a:rPr>
              <a:t>особливе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правосуддя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40768"/>
            <a:ext cx="914400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sz="2700" dirty="0" smtClean="0">
                <a:solidFill>
                  <a:srgbClr val="FF0000"/>
                </a:solidFill>
              </a:rPr>
              <a:t>«</a:t>
            </a:r>
            <a:r>
              <a:rPr lang="ru-RU" sz="2700" dirty="0" err="1" smtClean="0">
                <a:solidFill>
                  <a:srgbClr val="FF0000"/>
                </a:solidFill>
              </a:rPr>
              <a:t>Укажіть</a:t>
            </a:r>
            <a:r>
              <a:rPr lang="ru-RU" sz="2700" dirty="0" smtClean="0">
                <a:solidFill>
                  <a:srgbClr val="FF0000"/>
                </a:solidFill>
              </a:rPr>
              <a:t>, </a:t>
            </a:r>
            <a:r>
              <a:rPr lang="ru-RU" sz="2700" dirty="0" err="1" smtClean="0">
                <a:solidFill>
                  <a:srgbClr val="FF0000"/>
                </a:solidFill>
              </a:rPr>
              <a:t>які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dirty="0" err="1" smtClean="0">
                <a:solidFill>
                  <a:srgbClr val="FF0000"/>
                </a:solidFill>
              </a:rPr>
              <a:t>з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dirty="0" err="1" smtClean="0">
                <a:solidFill>
                  <a:srgbClr val="FF0000"/>
                </a:solidFill>
              </a:rPr>
              <a:t>наведених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dirty="0" err="1" smtClean="0">
                <a:solidFill>
                  <a:srgbClr val="FF0000"/>
                </a:solidFill>
              </a:rPr>
              <a:t>тверджень</a:t>
            </a:r>
            <a:r>
              <a:rPr lang="ru-RU" sz="2700" dirty="0" smtClean="0">
                <a:solidFill>
                  <a:srgbClr val="FF0000"/>
                </a:solidFill>
              </a:rPr>
              <a:t> (два) </a:t>
            </a:r>
            <a:r>
              <a:rPr lang="ru-RU" sz="2700" dirty="0" err="1" smtClean="0">
                <a:solidFill>
                  <a:srgbClr val="FF0000"/>
                </a:solidFill>
              </a:rPr>
              <a:t>найбільш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dirty="0" err="1" smtClean="0">
                <a:solidFill>
                  <a:srgbClr val="FF0000"/>
                </a:solidFill>
              </a:rPr>
              <a:t>повно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dirty="0" err="1" smtClean="0">
                <a:solidFill>
                  <a:srgbClr val="FF0000"/>
                </a:solidFill>
              </a:rPr>
              <a:t>характеризують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dirty="0" err="1" smtClean="0">
                <a:solidFill>
                  <a:srgbClr val="FF0000"/>
                </a:solidFill>
              </a:rPr>
              <a:t>вплив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dirty="0" err="1" smtClean="0">
                <a:solidFill>
                  <a:srgbClr val="FF0000"/>
                </a:solidFill>
              </a:rPr>
              <a:t>Контрреформації</a:t>
            </a:r>
            <a:r>
              <a:rPr lang="ru-RU" sz="2700" dirty="0" smtClean="0">
                <a:solidFill>
                  <a:srgbClr val="FF0000"/>
                </a:solidFill>
              </a:rPr>
              <a:t> на </a:t>
            </a:r>
            <a:r>
              <a:rPr lang="ru-RU" sz="2700" dirty="0" err="1" smtClean="0">
                <a:solidFill>
                  <a:srgbClr val="FF0000"/>
                </a:solidFill>
              </a:rPr>
              <a:t>розвиток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dirty="0" err="1" smtClean="0">
                <a:solidFill>
                  <a:srgbClr val="FF0000"/>
                </a:solidFill>
              </a:rPr>
              <a:t>українських</a:t>
            </a:r>
            <a:r>
              <a:rPr lang="ru-RU" sz="2700" dirty="0" smtClean="0">
                <a:solidFill>
                  <a:srgbClr val="FF0000"/>
                </a:solidFill>
              </a:rPr>
              <a:t> земель. </a:t>
            </a:r>
            <a:r>
              <a:rPr lang="ru-RU" sz="2700" dirty="0" err="1" smtClean="0">
                <a:solidFill>
                  <a:srgbClr val="FF0000"/>
                </a:solidFill>
              </a:rPr>
              <a:t>Варіанти</a:t>
            </a:r>
            <a:r>
              <a:rPr lang="ru-RU" sz="2700" dirty="0" smtClean="0">
                <a:solidFill>
                  <a:srgbClr val="FF0000"/>
                </a:solidFill>
              </a:rPr>
              <a:t> </a:t>
            </a:r>
            <a:r>
              <a:rPr lang="ru-RU" sz="2700" dirty="0" err="1" smtClean="0">
                <a:solidFill>
                  <a:srgbClr val="FF0000"/>
                </a:solidFill>
              </a:rPr>
              <a:t>відповідей</a:t>
            </a:r>
            <a:r>
              <a:rPr lang="ru-RU" sz="2700" dirty="0" smtClean="0">
                <a:solidFill>
                  <a:srgbClr val="FF0000"/>
                </a:solidFill>
              </a:rPr>
              <a:t>: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568952" cy="494116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err="1" smtClean="0">
                <a:solidFill>
                  <a:srgbClr val="002060"/>
                </a:solidFill>
              </a:rPr>
              <a:t>контрреформаційний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рух</a:t>
            </a:r>
            <a:r>
              <a:rPr lang="ru-RU" b="1" dirty="0" smtClean="0">
                <a:solidFill>
                  <a:srgbClr val="002060"/>
                </a:solidFill>
              </a:rPr>
              <a:t> на </a:t>
            </a:r>
            <a:r>
              <a:rPr lang="ru-RU" b="1" dirty="0" err="1" smtClean="0">
                <a:solidFill>
                  <a:srgbClr val="002060"/>
                </a:solidFill>
              </a:rPr>
              <a:t>українських</a:t>
            </a:r>
            <a:r>
              <a:rPr lang="ru-RU" b="1" dirty="0" smtClean="0">
                <a:solidFill>
                  <a:srgbClr val="002060"/>
                </a:solidFill>
              </a:rPr>
              <a:t> землях </a:t>
            </a:r>
            <a:r>
              <a:rPr lang="ru-RU" b="1" dirty="0" err="1" smtClean="0">
                <a:solidFill>
                  <a:srgbClr val="002060"/>
                </a:solidFill>
              </a:rPr>
              <a:t>пов'язаний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діяльністю</a:t>
            </a:r>
            <a:r>
              <a:rPr lang="ru-RU" b="1" dirty="0" smtClean="0">
                <a:solidFill>
                  <a:srgbClr val="002060"/>
                </a:solidFill>
              </a:rPr>
              <a:t> Ордену </a:t>
            </a:r>
            <a:r>
              <a:rPr lang="ru-RU" b="1" dirty="0" err="1" smtClean="0">
                <a:solidFill>
                  <a:srgbClr val="002060"/>
                </a:solidFill>
              </a:rPr>
              <a:t>єзуїтів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які</a:t>
            </a:r>
            <a:r>
              <a:rPr lang="ru-RU" b="1" dirty="0" smtClean="0">
                <a:solidFill>
                  <a:srgbClr val="002060"/>
                </a:solidFill>
              </a:rPr>
              <a:t> вели </a:t>
            </a:r>
            <a:r>
              <a:rPr lang="ru-RU" b="1" dirty="0" err="1" smtClean="0">
                <a:solidFill>
                  <a:srgbClr val="002060"/>
                </a:solidFill>
              </a:rPr>
              <a:t>боротьбу</a:t>
            </a:r>
            <a:r>
              <a:rPr lang="ru-RU" b="1" dirty="0" smtClean="0">
                <a:solidFill>
                  <a:srgbClr val="002060"/>
                </a:solidFill>
              </a:rPr>
              <a:t> як </a:t>
            </a:r>
            <a:r>
              <a:rPr lang="ru-RU" b="1" dirty="0" err="1" smtClean="0">
                <a:solidFill>
                  <a:srgbClr val="002060"/>
                </a:solidFill>
              </a:rPr>
              <a:t>із</a:t>
            </a:r>
            <a:r>
              <a:rPr lang="ru-RU" b="1" dirty="0" smtClean="0">
                <a:solidFill>
                  <a:srgbClr val="002060"/>
                </a:solidFill>
              </a:rPr>
              <a:t> протестантизмом, так </a:t>
            </a:r>
            <a:r>
              <a:rPr lang="ru-RU" b="1" dirty="0" err="1" smtClean="0">
                <a:solidFill>
                  <a:srgbClr val="002060"/>
                </a:solidFill>
              </a:rPr>
              <a:t>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православ'ям</a:t>
            </a:r>
            <a:r>
              <a:rPr lang="ru-RU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err="1" smtClean="0">
                <a:solidFill>
                  <a:srgbClr val="002060"/>
                </a:solidFill>
              </a:rPr>
              <a:t>вплив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Контр-реформації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позначився</a:t>
            </a:r>
            <a:r>
              <a:rPr lang="ru-RU" b="1" dirty="0" smtClean="0">
                <a:solidFill>
                  <a:srgbClr val="002060"/>
                </a:solidFill>
              </a:rPr>
              <a:t> у </a:t>
            </a:r>
            <a:r>
              <a:rPr lang="ru-RU" b="1" dirty="0" err="1" smtClean="0">
                <a:solidFill>
                  <a:srgbClr val="002060"/>
                </a:solidFill>
              </a:rPr>
              <a:t>застосуванні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контрреформаційних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ідей</a:t>
            </a:r>
            <a:r>
              <a:rPr lang="ru-RU" b="1" dirty="0" smtClean="0">
                <a:solidFill>
                  <a:srgbClr val="002060"/>
                </a:solidFill>
              </a:rPr>
              <a:t> для </a:t>
            </a:r>
            <a:r>
              <a:rPr lang="ru-RU" b="1" dirty="0" err="1" smtClean="0">
                <a:solidFill>
                  <a:srgbClr val="002060"/>
                </a:solidFill>
              </a:rPr>
              <a:t>оновлення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православної</a:t>
            </a:r>
            <a:r>
              <a:rPr lang="ru-RU" b="1" dirty="0" smtClean="0">
                <a:solidFill>
                  <a:srgbClr val="002060"/>
                </a:solidFill>
              </a:rPr>
              <a:t> церкви. Про </a:t>
            </a:r>
            <a:r>
              <a:rPr lang="ru-RU" b="1" dirty="0" err="1" smtClean="0">
                <a:solidFill>
                  <a:srgbClr val="002060"/>
                </a:solidFill>
              </a:rPr>
              <a:t>це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свідчить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діяльність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православних</a:t>
            </a:r>
            <a:r>
              <a:rPr lang="ru-RU" b="1" dirty="0" smtClean="0">
                <a:solidFill>
                  <a:srgbClr val="002060"/>
                </a:solidFill>
              </a:rPr>
              <a:t> братств, </a:t>
            </a:r>
            <a:r>
              <a:rPr lang="ru-RU" b="1" dirty="0" err="1" smtClean="0">
                <a:solidFill>
                  <a:srgbClr val="002060"/>
                </a:solidFill>
              </a:rPr>
              <a:t>поширення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полемічної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літератури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в) </a:t>
            </a:r>
            <a:r>
              <a:rPr lang="ru-RU" b="1" dirty="0" err="1" smtClean="0">
                <a:solidFill>
                  <a:srgbClr val="002060"/>
                </a:solidFill>
              </a:rPr>
              <a:t>поява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численних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єзуїтських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шкіл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навчання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яких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відкривало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можливості</a:t>
            </a:r>
            <a:r>
              <a:rPr lang="ru-RU" b="1" dirty="0" smtClean="0">
                <a:solidFill>
                  <a:srgbClr val="002060"/>
                </a:solidFill>
              </a:rPr>
              <a:t> для </a:t>
            </a:r>
            <a:r>
              <a:rPr lang="ru-RU" b="1" dirty="0" err="1" smtClean="0">
                <a:solidFill>
                  <a:srgbClr val="002060"/>
                </a:solidFill>
              </a:rPr>
              <a:t>подальшої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освіти</a:t>
            </a:r>
            <a:r>
              <a:rPr lang="ru-RU" b="1" dirty="0" smtClean="0">
                <a:solidFill>
                  <a:srgbClr val="002060"/>
                </a:solidFill>
              </a:rPr>
              <a:t> в </a:t>
            </a:r>
            <a:r>
              <a:rPr lang="ru-RU" b="1" dirty="0" err="1" smtClean="0">
                <a:solidFill>
                  <a:srgbClr val="002060"/>
                </a:solidFill>
              </a:rPr>
              <a:t>університетах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Польщі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Німеччини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Італії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Франції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г) </a:t>
            </a:r>
            <a:r>
              <a:rPr lang="ru-RU" b="1" dirty="0" err="1" smtClean="0">
                <a:solidFill>
                  <a:srgbClr val="002060"/>
                </a:solidFill>
              </a:rPr>
              <a:t>найбільш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важливим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здобутком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Контрреформації</a:t>
            </a:r>
            <a:r>
              <a:rPr lang="ru-RU" b="1" dirty="0" smtClean="0">
                <a:solidFill>
                  <a:srgbClr val="002060"/>
                </a:solidFill>
              </a:rPr>
              <a:t> в </a:t>
            </a:r>
            <a:r>
              <a:rPr lang="ru-RU" b="1" dirty="0" err="1" smtClean="0">
                <a:solidFill>
                  <a:srgbClr val="002060"/>
                </a:solidFill>
              </a:rPr>
              <a:t>Україні</a:t>
            </a:r>
            <a:r>
              <a:rPr lang="ru-RU" b="1" dirty="0" smtClean="0">
                <a:solidFill>
                  <a:srgbClr val="002060"/>
                </a:solidFill>
              </a:rPr>
              <a:t>, як </a:t>
            </a:r>
            <a:r>
              <a:rPr lang="ru-RU" b="1" dirty="0" err="1" smtClean="0">
                <a:solidFill>
                  <a:srgbClr val="002060"/>
                </a:solidFill>
              </a:rPr>
              <a:t>і</a:t>
            </a:r>
            <a:r>
              <a:rPr lang="ru-RU" b="1" dirty="0" smtClean="0">
                <a:solidFill>
                  <a:srgbClr val="002060"/>
                </a:solidFill>
              </a:rPr>
              <a:t> для </a:t>
            </a:r>
            <a:r>
              <a:rPr lang="ru-RU" b="1" dirty="0" err="1" smtClean="0">
                <a:solidFill>
                  <a:srgbClr val="002060"/>
                </a:solidFill>
              </a:rPr>
              <a:t>інших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європейських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народів</a:t>
            </a:r>
            <a:r>
              <a:rPr lang="ru-RU" b="1" dirty="0" smtClean="0">
                <a:solidFill>
                  <a:srgbClr val="002060"/>
                </a:solidFill>
              </a:rPr>
              <a:t>, став переклад Святого Письма </a:t>
            </a:r>
            <a:r>
              <a:rPr lang="ru-RU" b="1" dirty="0" err="1" smtClean="0">
                <a:solidFill>
                  <a:srgbClr val="002060"/>
                </a:solidFill>
              </a:rPr>
              <a:t>тогочасною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українською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мовою</a:t>
            </a:r>
            <a:r>
              <a:rPr lang="ru-RU" b="1" dirty="0" smtClean="0">
                <a:solidFill>
                  <a:srgbClr val="002060"/>
                </a:solidFill>
              </a:rPr>
              <a:t>, а </a:t>
            </a:r>
            <a:r>
              <a:rPr lang="ru-RU" b="1" dirty="0" err="1" smtClean="0">
                <a:solidFill>
                  <a:srgbClr val="002060"/>
                </a:solidFill>
              </a:rPr>
              <a:t>також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його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використання</a:t>
            </a:r>
            <a:r>
              <a:rPr lang="ru-RU" b="1" dirty="0" smtClean="0">
                <a:solidFill>
                  <a:srgbClr val="002060"/>
                </a:solidFill>
              </a:rPr>
              <a:t> в </a:t>
            </a:r>
            <a:r>
              <a:rPr lang="ru-RU" b="1" dirty="0" err="1" smtClean="0">
                <a:solidFill>
                  <a:srgbClr val="002060"/>
                </a:solidFill>
              </a:rPr>
              <a:t>богослужінні</a:t>
            </a:r>
            <a:r>
              <a:rPr lang="ru-RU" b="1" dirty="0" smtClean="0">
                <a:solidFill>
                  <a:srgbClr val="002060"/>
                </a:solidFill>
              </a:rPr>
              <a:t>».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496944" cy="11658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Встановіть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відповідність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між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прізвищами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учених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галузями</a:t>
            </a:r>
            <a:r>
              <a:rPr lang="ru-RU" dirty="0" smtClean="0">
                <a:solidFill>
                  <a:srgbClr val="FF0000"/>
                </a:solidFill>
              </a:rPr>
              <a:t> науки, в </a:t>
            </a:r>
            <a:r>
              <a:rPr lang="ru-RU" dirty="0" err="1" smtClean="0">
                <a:solidFill>
                  <a:srgbClr val="FF0000"/>
                </a:solidFill>
              </a:rPr>
              <a:t>яких</a:t>
            </a:r>
            <a:r>
              <a:rPr lang="ru-RU" dirty="0" smtClean="0">
                <a:solidFill>
                  <a:srgbClr val="FF0000"/>
                </a:solidFill>
              </a:rPr>
              <a:t> вони творили: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132856"/>
            <a:ext cx="8183880" cy="418795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) М. Фарадей;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</a:t>
            </a:r>
            <a:r>
              <a:rPr lang="ru-RU" b="1" dirty="0" smtClean="0">
                <a:solidFill>
                  <a:srgbClr val="002060"/>
                </a:solidFill>
              </a:rPr>
              <a:t>) Д. </a:t>
            </a:r>
            <a:r>
              <a:rPr lang="ru-RU" b="1" dirty="0" err="1" smtClean="0">
                <a:solidFill>
                  <a:srgbClr val="002060"/>
                </a:solidFill>
              </a:rPr>
              <a:t>Менделєєв</a:t>
            </a:r>
            <a:r>
              <a:rPr lang="ru-RU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в</a:t>
            </a:r>
            <a:r>
              <a:rPr lang="ru-RU" b="1" dirty="0" smtClean="0">
                <a:solidFill>
                  <a:srgbClr val="002060"/>
                </a:solidFill>
              </a:rPr>
              <a:t>) Ч. </a:t>
            </a:r>
            <a:r>
              <a:rPr lang="ru-RU" b="1" dirty="0" err="1" smtClean="0">
                <a:solidFill>
                  <a:srgbClr val="002060"/>
                </a:solidFill>
              </a:rPr>
              <a:t>Дарвін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FF0000"/>
                </a:solidFill>
              </a:rPr>
              <a:t>Галузі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науки: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1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err="1" smtClean="0">
                <a:solidFill>
                  <a:srgbClr val="002060"/>
                </a:solidFill>
              </a:rPr>
              <a:t>хімія</a:t>
            </a:r>
            <a:r>
              <a:rPr lang="ru-RU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2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err="1" smtClean="0">
                <a:solidFill>
                  <a:srgbClr val="002060"/>
                </a:solidFill>
              </a:rPr>
              <a:t>біологія</a:t>
            </a:r>
            <a:r>
              <a:rPr lang="ru-RU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3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err="1" smtClean="0">
                <a:solidFill>
                  <a:srgbClr val="002060"/>
                </a:solidFill>
              </a:rPr>
              <a:t>фізика</a:t>
            </a:r>
            <a:r>
              <a:rPr lang="ru-RU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4</a:t>
            </a:r>
            <a:r>
              <a:rPr lang="ru-RU" b="1" dirty="0" smtClean="0">
                <a:solidFill>
                  <a:srgbClr val="002060"/>
                </a:solidFill>
              </a:rPr>
              <a:t>) математика».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Поставте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події</a:t>
            </a:r>
            <a:r>
              <a:rPr lang="ru-RU" dirty="0" smtClean="0">
                <a:solidFill>
                  <a:srgbClr val="FF0000"/>
                </a:solidFill>
              </a:rPr>
              <a:t> у </a:t>
            </a:r>
            <a:r>
              <a:rPr lang="ru-RU" dirty="0" err="1" smtClean="0">
                <a:solidFill>
                  <a:srgbClr val="FF0000"/>
                </a:solidFill>
              </a:rPr>
              <a:t>хронологічній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послідовності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0851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а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err="1" smtClean="0">
                <a:solidFill>
                  <a:srgbClr val="002060"/>
                </a:solidFill>
              </a:rPr>
              <a:t>Чуднівська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воєнна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кампанія</a:t>
            </a:r>
            <a:r>
              <a:rPr lang="ru-RU" b="1" dirty="0" smtClean="0">
                <a:solidFill>
                  <a:srgbClr val="002060"/>
                </a:solidFill>
              </a:rPr>
              <a:t>;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б</a:t>
            </a:r>
            <a:r>
              <a:rPr lang="ru-RU" b="1" dirty="0" smtClean="0">
                <a:solidFill>
                  <a:srgbClr val="002060"/>
                </a:solidFill>
              </a:rPr>
              <a:t>) Перший </a:t>
            </a:r>
            <a:r>
              <a:rPr lang="ru-RU" b="1" dirty="0" err="1" smtClean="0">
                <a:solidFill>
                  <a:srgbClr val="002060"/>
                </a:solidFill>
              </a:rPr>
              <a:t>Кримський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похід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в) </a:t>
            </a:r>
            <a:r>
              <a:rPr lang="ru-RU" b="1" dirty="0" err="1" smtClean="0">
                <a:solidFill>
                  <a:srgbClr val="002060"/>
                </a:solidFill>
              </a:rPr>
              <a:t>О</a:t>
            </a:r>
            <a:r>
              <a:rPr lang="ru-RU" b="1" dirty="0" err="1" smtClean="0">
                <a:solidFill>
                  <a:srgbClr val="002060"/>
                </a:solidFill>
              </a:rPr>
              <a:t>брання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гетьманом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Лівобережної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України</a:t>
            </a:r>
            <a:r>
              <a:rPr lang="ru-RU" b="1" dirty="0" smtClean="0">
                <a:solidFill>
                  <a:srgbClr val="002060"/>
                </a:solidFill>
              </a:rPr>
              <a:t> І. Самойловича;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г) </a:t>
            </a:r>
            <a:r>
              <a:rPr lang="ru-RU" b="1" dirty="0" err="1" smtClean="0">
                <a:solidFill>
                  <a:srgbClr val="002060"/>
                </a:solidFill>
              </a:rPr>
              <a:t>Андрусівське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перемир'я</a:t>
            </a:r>
            <a:r>
              <a:rPr lang="ru-RU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д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err="1" smtClean="0">
                <a:solidFill>
                  <a:srgbClr val="002060"/>
                </a:solidFill>
              </a:rPr>
              <a:t>Конотопська</a:t>
            </a:r>
            <a:r>
              <a:rPr lang="ru-RU" b="1" dirty="0" smtClean="0">
                <a:solidFill>
                  <a:srgbClr val="002060"/>
                </a:solidFill>
              </a:rPr>
              <a:t> битва</a:t>
            </a:r>
            <a:r>
              <a:rPr lang="ru-RU" b="1" dirty="0" smtClean="0">
                <a:solidFill>
                  <a:srgbClr val="002060"/>
                </a:solidFill>
              </a:rPr>
              <a:t>».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</a:rPr>
              <a:t>Чи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погоджуєтесь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твердженням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що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Чортомлицька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Січ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існувала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протягом</a:t>
            </a:r>
            <a:r>
              <a:rPr lang="ru-RU" b="1" dirty="0" smtClean="0">
                <a:solidFill>
                  <a:srgbClr val="002060"/>
                </a:solidFill>
              </a:rPr>
              <a:t> 1652-1709 </a:t>
            </a:r>
            <a:r>
              <a:rPr lang="ru-RU" b="1" dirty="0" err="1" smtClean="0">
                <a:solidFill>
                  <a:srgbClr val="002060"/>
                </a:solidFill>
              </a:rPr>
              <a:t>рр</a:t>
            </a:r>
            <a:r>
              <a:rPr lang="ru-RU" b="1" dirty="0" smtClean="0">
                <a:solidFill>
                  <a:srgbClr val="002060"/>
                </a:solidFill>
              </a:rPr>
              <a:t>. — </a:t>
            </a:r>
            <a:r>
              <a:rPr lang="ru-RU" b="1" dirty="0" err="1" smtClean="0">
                <a:solidFill>
                  <a:srgbClr val="002060"/>
                </a:solidFill>
              </a:rPr>
              <a:t>найдовше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усіх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Запорозьких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Січей</a:t>
            </a:r>
            <a:r>
              <a:rPr lang="ru-RU" b="1" dirty="0" smtClean="0">
                <a:solidFill>
                  <a:srgbClr val="002060"/>
                </a:solidFill>
              </a:rPr>
              <a:t>». 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83880" cy="1051560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Хронологічна</a:t>
            </a:r>
            <a:r>
              <a:rPr lang="ru-RU" dirty="0" smtClean="0">
                <a:solidFill>
                  <a:srgbClr val="FF0000"/>
                </a:solidFill>
              </a:rPr>
              <a:t> задача.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424936" cy="4187952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«До року </a:t>
            </a:r>
            <a:r>
              <a:rPr lang="ru-RU" b="1" dirty="0" err="1" smtClean="0">
                <a:solidFill>
                  <a:srgbClr val="002060"/>
                </a:solidFill>
              </a:rPr>
              <a:t>скасування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кріпацтва</a:t>
            </a:r>
            <a:r>
              <a:rPr lang="ru-RU" b="1" dirty="0" smtClean="0">
                <a:solidFill>
                  <a:srgbClr val="002060"/>
                </a:solidFill>
              </a:rPr>
              <a:t> в </a:t>
            </a:r>
            <a:r>
              <a:rPr lang="ru-RU" b="1" dirty="0" err="1" smtClean="0">
                <a:solidFill>
                  <a:srgbClr val="002060"/>
                </a:solidFill>
              </a:rPr>
              <a:t>Росії</a:t>
            </a:r>
            <a:r>
              <a:rPr lang="ru-RU" b="1" dirty="0" smtClean="0">
                <a:solidFill>
                  <a:srgbClr val="002060"/>
                </a:solidFill>
              </a:rPr>
              <a:t> додайте </a:t>
            </a:r>
            <a:r>
              <a:rPr lang="ru-RU" b="1" dirty="0" err="1" smtClean="0">
                <a:solidFill>
                  <a:srgbClr val="002060"/>
                </a:solidFill>
              </a:rPr>
              <a:t>рік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закінчення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громадянської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війни</a:t>
            </a:r>
            <a:r>
              <a:rPr lang="ru-RU" b="1" dirty="0" smtClean="0">
                <a:solidFill>
                  <a:srgbClr val="002060"/>
                </a:solidFill>
              </a:rPr>
              <a:t> у США. </a:t>
            </a:r>
            <a:r>
              <a:rPr lang="ru-RU" b="1" dirty="0" err="1" smtClean="0">
                <a:solidFill>
                  <a:srgbClr val="002060"/>
                </a:solidFill>
              </a:rPr>
              <a:t>Від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отриманої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суми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відніміть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рік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проведення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земської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реформи</a:t>
            </a:r>
            <a:r>
              <a:rPr lang="ru-RU" b="1" dirty="0" smtClean="0">
                <a:solidFill>
                  <a:srgbClr val="002060"/>
                </a:solidFill>
              </a:rPr>
              <a:t> в </a:t>
            </a:r>
            <a:r>
              <a:rPr lang="ru-RU" b="1" dirty="0" err="1" smtClean="0">
                <a:solidFill>
                  <a:srgbClr val="002060"/>
                </a:solidFill>
              </a:rPr>
              <a:t>Росії</a:t>
            </a:r>
            <a:r>
              <a:rPr lang="ru-RU" b="1" dirty="0" smtClean="0">
                <a:solidFill>
                  <a:srgbClr val="002060"/>
                </a:solidFill>
              </a:rPr>
              <a:t>. </a:t>
            </a:r>
            <a:r>
              <a:rPr lang="ru-RU" b="1" dirty="0" err="1" smtClean="0">
                <a:solidFill>
                  <a:srgbClr val="002060"/>
                </a:solidFill>
              </a:rPr>
              <a:t>Введіть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отримане</a:t>
            </a:r>
            <a:r>
              <a:rPr lang="ru-RU" b="1" dirty="0" smtClean="0">
                <a:solidFill>
                  <a:srgbClr val="002060"/>
                </a:solidFill>
              </a:rPr>
              <a:t> вами число в колонку для </a:t>
            </a:r>
            <a:r>
              <a:rPr lang="ru-RU" b="1" dirty="0" err="1" smtClean="0">
                <a:solidFill>
                  <a:srgbClr val="002060"/>
                </a:solidFill>
              </a:rPr>
              <a:t>правильної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відповіді</a:t>
            </a:r>
            <a:r>
              <a:rPr lang="ru-RU" b="1" dirty="0" smtClean="0">
                <a:solidFill>
                  <a:srgbClr val="002060"/>
                </a:solidFill>
              </a:rPr>
              <a:t>».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Крест 22"/>
          <p:cNvSpPr/>
          <p:nvPr/>
        </p:nvSpPr>
        <p:spPr>
          <a:xfrm>
            <a:off x="6444208" y="1772816"/>
            <a:ext cx="2699792" cy="1728192"/>
          </a:xfrm>
          <a:prstGeom prst="plus">
            <a:avLst>
              <a:gd name="adj" fmla="val 31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Крест 12"/>
          <p:cNvSpPr/>
          <p:nvPr/>
        </p:nvSpPr>
        <p:spPr>
          <a:xfrm>
            <a:off x="395536" y="1844824"/>
            <a:ext cx="2232248" cy="1728192"/>
          </a:xfrm>
          <a:prstGeom prst="plus">
            <a:avLst>
              <a:gd name="adj" fmla="val 310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5755" y="2276872"/>
            <a:ext cx="23759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«Тайфун»</a:t>
            </a:r>
          </a:p>
          <a:p>
            <a:pPr algn="ctr"/>
            <a:r>
              <a:rPr lang="ru-RU" sz="2000" b="1" dirty="0" err="1" smtClean="0"/>
              <a:t>Німеччина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404664"/>
            <a:ext cx="84249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Співвіднесіть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кодові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назви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операцій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та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міст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(для 11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класу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5-конечная звезда 13"/>
          <p:cNvSpPr/>
          <p:nvPr/>
        </p:nvSpPr>
        <p:spPr>
          <a:xfrm>
            <a:off x="3635896" y="1628800"/>
            <a:ext cx="2448272" cy="187220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Лента лицом вниз 15"/>
          <p:cNvSpPr/>
          <p:nvPr/>
        </p:nvSpPr>
        <p:spPr>
          <a:xfrm>
            <a:off x="3131840" y="4149080"/>
            <a:ext cx="3528392" cy="828672"/>
          </a:xfrm>
          <a:prstGeom prst="ribbon">
            <a:avLst>
              <a:gd name="adj1" fmla="val 2529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Лента лицом вниз 17"/>
          <p:cNvSpPr/>
          <p:nvPr/>
        </p:nvSpPr>
        <p:spPr>
          <a:xfrm>
            <a:off x="179512" y="5589240"/>
            <a:ext cx="3240360" cy="828672"/>
          </a:xfrm>
          <a:prstGeom prst="ribbon">
            <a:avLst>
              <a:gd name="adj1" fmla="val 2529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Лента лицом вниз 18"/>
          <p:cNvSpPr/>
          <p:nvPr/>
        </p:nvSpPr>
        <p:spPr>
          <a:xfrm>
            <a:off x="5292080" y="5517232"/>
            <a:ext cx="3744416" cy="828672"/>
          </a:xfrm>
          <a:prstGeom prst="ribbon">
            <a:avLst>
              <a:gd name="adj1" fmla="val 2529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43608" y="5805264"/>
            <a:ext cx="16353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err="1" smtClean="0"/>
              <a:t>Курськ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5805264"/>
            <a:ext cx="21194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/>
              <a:t>Сталінград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28184" y="2276872"/>
            <a:ext cx="29158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«Цитадель»</a:t>
            </a:r>
          </a:p>
          <a:p>
            <a:pPr algn="ctr"/>
            <a:r>
              <a:rPr lang="ru-RU" sz="2000" b="1" dirty="0" err="1" smtClean="0"/>
              <a:t>Німеччина</a:t>
            </a:r>
            <a:endParaRPr lang="ru-RU" sz="2000" b="1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994206" y="2276872"/>
            <a:ext cx="18085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«Уран»</a:t>
            </a:r>
          </a:p>
          <a:p>
            <a:pPr algn="ctr"/>
            <a:r>
              <a:rPr lang="ru-RU" sz="2000" b="1" dirty="0" smtClean="0"/>
              <a:t>СРСР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139952" y="4437112"/>
            <a:ext cx="17107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Москва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707904" y="3501008"/>
            <a:ext cx="2884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19.11.42р. - 02.02.</a:t>
            </a:r>
            <a:r>
              <a:rPr lang="en-US" b="1" dirty="0" smtClean="0">
                <a:solidFill>
                  <a:srgbClr val="FF0000"/>
                </a:solidFill>
              </a:rPr>
              <a:t>19</a:t>
            </a:r>
            <a:r>
              <a:rPr lang="ru-RU" b="1" dirty="0" smtClean="0">
                <a:solidFill>
                  <a:srgbClr val="FF0000"/>
                </a:solidFill>
              </a:rPr>
              <a:t>43р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6948264" y="3933056"/>
            <a:ext cx="262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05.07.-12.07.</a:t>
            </a:r>
            <a:r>
              <a:rPr lang="en-US" b="1" dirty="0" smtClean="0">
                <a:solidFill>
                  <a:srgbClr val="FF0000"/>
                </a:solidFill>
              </a:rPr>
              <a:t>19</a:t>
            </a:r>
            <a:r>
              <a:rPr lang="ru-RU" b="1" dirty="0" smtClean="0">
                <a:solidFill>
                  <a:srgbClr val="FF0000"/>
                </a:solidFill>
              </a:rPr>
              <a:t>43р.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3528" y="3789040"/>
            <a:ext cx="2278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30.09.-04.12.</a:t>
            </a:r>
            <a:r>
              <a:rPr lang="en-US" b="1" dirty="0" smtClean="0">
                <a:solidFill>
                  <a:srgbClr val="FF0000"/>
                </a:solidFill>
              </a:rPr>
              <a:t>19</a:t>
            </a:r>
            <a:r>
              <a:rPr lang="ru-RU" b="1" dirty="0" smtClean="0">
                <a:solidFill>
                  <a:srgbClr val="FF0000"/>
                </a:solidFill>
              </a:rPr>
              <a:t>41р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0" name="Управляющая кнопка: домой 19">
            <a:hlinkClick r:id="" action="ppaction://noaction" highlightClick="1"/>
          </p:cNvPr>
          <p:cNvSpPr/>
          <p:nvPr/>
        </p:nvSpPr>
        <p:spPr>
          <a:xfrm>
            <a:off x="8676456" y="6381328"/>
            <a:ext cx="360040" cy="32233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3.7037E-6 L -0.33855 0.21018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5.18519E-6 L 0.60643 -0.01065 " pathEditMode="relative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33333E-6 L -0.26771 -0.18912 " pathEditMode="relative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7" grpId="0"/>
      <p:bldP spid="21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b="1" dirty="0" smtClean="0">
                <a:solidFill>
                  <a:srgbClr val="C00000"/>
                </a:solidFill>
              </a:rPr>
              <a:t>     </a:t>
            </a:r>
            <a:r>
              <a:rPr lang="ru-RU" b="1" dirty="0" err="1" smtClean="0">
                <a:solidFill>
                  <a:srgbClr val="7030A0"/>
                </a:solidFill>
              </a:rPr>
              <a:t>Станц</a:t>
            </a:r>
            <a:r>
              <a:rPr lang="uk-UA" b="1" dirty="0" smtClean="0">
                <a:solidFill>
                  <a:srgbClr val="7030A0"/>
                </a:solidFill>
              </a:rPr>
              <a:t>і</a:t>
            </a:r>
            <a:r>
              <a:rPr lang="ru-RU" b="1" dirty="0" smtClean="0">
                <a:solidFill>
                  <a:srgbClr val="7030A0"/>
                </a:solidFill>
              </a:rPr>
              <a:t>я «</a:t>
            </a:r>
            <a:r>
              <a:rPr lang="ru-RU" b="1" dirty="0" err="1" smtClean="0">
                <a:solidFill>
                  <a:srgbClr val="7030A0"/>
                </a:solidFill>
              </a:rPr>
              <a:t>Географічна</a:t>
            </a:r>
            <a:r>
              <a:rPr lang="ru-RU" b="1" dirty="0" smtClean="0">
                <a:solidFill>
                  <a:srgbClr val="7030A0"/>
                </a:solidFill>
              </a:rPr>
              <a:t>»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err="1" smtClean="0">
                <a:solidFill>
                  <a:srgbClr val="C00000"/>
                </a:solidFill>
              </a:rPr>
              <a:t>Які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держави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 err="1" smtClean="0">
                <a:solidFill>
                  <a:srgbClr val="C00000"/>
                </a:solidFill>
              </a:rPr>
              <a:t>зображено</a:t>
            </a:r>
            <a:r>
              <a:rPr lang="ru-RU" b="1" dirty="0" smtClean="0">
                <a:solidFill>
                  <a:srgbClr val="C00000"/>
                </a:solidFill>
              </a:rPr>
              <a:t> на </a:t>
            </a:r>
            <a:r>
              <a:rPr lang="ru-RU" b="1" dirty="0" err="1" smtClean="0">
                <a:solidFill>
                  <a:srgbClr val="C00000"/>
                </a:solidFill>
              </a:rPr>
              <a:t>карті</a:t>
            </a:r>
            <a:r>
              <a:rPr lang="ru-RU" b="1" dirty="0" smtClean="0">
                <a:solidFill>
                  <a:srgbClr val="C00000"/>
                </a:solidFill>
              </a:rPr>
              <a:t>(для 6 </a:t>
            </a:r>
            <a:r>
              <a:rPr lang="ru-RU" b="1" dirty="0" err="1" smtClean="0">
                <a:solidFill>
                  <a:srgbClr val="C00000"/>
                </a:solidFill>
              </a:rPr>
              <a:t>класу</a:t>
            </a:r>
            <a:r>
              <a:rPr lang="ru-RU" b="1" dirty="0" smtClean="0">
                <a:solidFill>
                  <a:srgbClr val="C00000"/>
                </a:solidFill>
              </a:rPr>
              <a:t>)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pic>
        <p:nvPicPr>
          <p:cNvPr id="5123" name="Picture 4" descr="~AUT000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8333"/>
          <a:stretch>
            <a:fillRect/>
          </a:stretch>
        </p:blipFill>
        <p:spPr>
          <a:xfrm>
            <a:off x="251520" y="2060848"/>
            <a:ext cx="2017266" cy="3454970"/>
          </a:xfrm>
          <a:noFill/>
        </p:spPr>
      </p:pic>
      <p:pic>
        <p:nvPicPr>
          <p:cNvPr id="5124" name="Picture 5" descr="~AUT0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060848"/>
            <a:ext cx="1944216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 descr="~AUT0076"/>
          <p:cNvPicPr>
            <a:picLocks noChangeAspect="1" noChangeArrowheads="1"/>
          </p:cNvPicPr>
          <p:nvPr/>
        </p:nvPicPr>
        <p:blipFill>
          <a:blip r:embed="rId4" cstate="print"/>
          <a:srcRect b="8333"/>
          <a:stretch>
            <a:fillRect/>
          </a:stretch>
        </p:blipFill>
        <p:spPr bwMode="auto">
          <a:xfrm>
            <a:off x="4716016" y="2060848"/>
            <a:ext cx="1944216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7" descr="~AUT0078"/>
          <p:cNvPicPr>
            <a:picLocks noChangeAspect="1" noChangeArrowheads="1"/>
          </p:cNvPicPr>
          <p:nvPr/>
        </p:nvPicPr>
        <p:blipFill>
          <a:blip r:embed="rId5" cstate="print"/>
          <a:srcRect r="9624"/>
          <a:stretch>
            <a:fillRect/>
          </a:stretch>
        </p:blipFill>
        <p:spPr bwMode="auto">
          <a:xfrm>
            <a:off x="6876256" y="1988840"/>
            <a:ext cx="2016572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539552" y="5589240"/>
            <a:ext cx="914400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</a:rPr>
              <a:t>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843808" y="5589240"/>
            <a:ext cx="914400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76056" y="5589240"/>
            <a:ext cx="914400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236296" y="5589240"/>
            <a:ext cx="914400" cy="9144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FF0000"/>
                </a:solidFill>
              </a:rPr>
              <a:t>Г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   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Станція</a:t>
            </a:r>
            <a:r>
              <a:rPr lang="ru-RU" b="1" dirty="0" smtClean="0">
                <a:solidFill>
                  <a:srgbClr val="FF0000"/>
                </a:solidFill>
              </a:rPr>
              <a:t> «</a:t>
            </a:r>
            <a:r>
              <a:rPr lang="ru-RU" b="1" dirty="0" err="1" smtClean="0">
                <a:solidFill>
                  <a:srgbClr val="FF0000"/>
                </a:solidFill>
              </a:rPr>
              <a:t>Вгадай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b="1" dirty="0" smtClean="0">
                <a:solidFill>
                  <a:srgbClr val="FF0000"/>
                </a:solidFill>
              </a:rPr>
              <a:t>для 6 </a:t>
            </a:r>
            <a:r>
              <a:rPr lang="ru-RU" b="1" dirty="0" err="1" smtClean="0">
                <a:solidFill>
                  <a:srgbClr val="FF0000"/>
                </a:solidFill>
              </a:rPr>
              <a:t>класу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764704"/>
            <a:ext cx="7860352" cy="4187952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r>
              <a:rPr lang="ru-RU" b="1" dirty="0" err="1" smtClean="0">
                <a:solidFill>
                  <a:srgbClr val="000099"/>
                </a:solidFill>
              </a:rPr>
              <a:t>Що</a:t>
            </a:r>
            <a:r>
              <a:rPr lang="ru-RU" b="1" dirty="0" smtClean="0">
                <a:solidFill>
                  <a:srgbClr val="000099"/>
                </a:solidFill>
              </a:rPr>
              <a:t>?</a:t>
            </a:r>
          </a:p>
          <a:p>
            <a:pPr eaLnBrk="1" hangingPunct="1"/>
            <a:r>
              <a:rPr lang="ru-RU" b="1" dirty="0" smtClean="0">
                <a:solidFill>
                  <a:srgbClr val="000099"/>
                </a:solidFill>
              </a:rPr>
              <a:t>Де?</a:t>
            </a:r>
          </a:p>
          <a:p>
            <a:pPr eaLnBrk="1" hangingPunct="1"/>
            <a:r>
              <a:rPr lang="ru-RU" b="1" dirty="0" smtClean="0">
                <a:solidFill>
                  <a:srgbClr val="000099"/>
                </a:solidFill>
              </a:rPr>
              <a:t>Коли?</a:t>
            </a:r>
          </a:p>
        </p:txBody>
      </p:sp>
      <p:pic>
        <p:nvPicPr>
          <p:cNvPr id="6148" name="Picture 4" descr="бамбуковые кни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221088"/>
            <a:ext cx="32131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sh_103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789363"/>
            <a:ext cx="2682875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шадуф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1124744"/>
            <a:ext cx="4681537" cy="283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7380312" y="1340768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002060"/>
                </a:solidFill>
              </a:rPr>
              <a:t>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39552" y="5943600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002060"/>
                </a:solidFill>
              </a:rPr>
              <a:t>Б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644008" y="5589240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600" b="1" dirty="0" smtClean="0">
                <a:solidFill>
                  <a:srgbClr val="002060"/>
                </a:solidFill>
              </a:rPr>
              <a:t>В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-243408"/>
            <a:ext cx="8229600" cy="90872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</a:t>
            </a:r>
            <a:r>
              <a:rPr lang="ru-RU" b="1" dirty="0" err="1" smtClean="0">
                <a:solidFill>
                  <a:srgbClr val="FF0000"/>
                </a:solidFill>
              </a:rPr>
              <a:t>Історичний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словник (6  </a:t>
            </a:r>
            <a:r>
              <a:rPr lang="ru-RU" b="1" dirty="0" err="1" smtClean="0">
                <a:solidFill>
                  <a:srgbClr val="FF0000"/>
                </a:solidFill>
              </a:rPr>
              <a:t>клас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endParaRPr lang="ru-RU" b="1" dirty="0" smtClean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4602163"/>
            <a:ext cx="3384550" cy="2255837"/>
          </a:xfrm>
          <a:noFill/>
        </p:spPr>
      </p:pic>
      <p:pic>
        <p:nvPicPr>
          <p:cNvPr id="8196" name="Picture 5" descr="клинопись на глин табл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0875" y="1196975"/>
            <a:ext cx="3908425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8"/>
          <p:cNvSpPr>
            <a:spLocks noChangeArrowheads="1"/>
          </p:cNvSpPr>
          <p:nvPr/>
        </p:nvSpPr>
        <p:spPr bwMode="auto">
          <a:xfrm>
            <a:off x="5868144" y="1196752"/>
            <a:ext cx="30963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КЛИНОПИС</a:t>
            </a:r>
            <a:endParaRPr lang="ru-RU" b="1" dirty="0">
              <a:solidFill>
                <a:srgbClr val="800000"/>
              </a:solidFill>
            </a:endParaRPr>
          </a:p>
        </p:txBody>
      </p:sp>
      <p:pic>
        <p:nvPicPr>
          <p:cNvPr id="8198" name="Picture 14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340768"/>
            <a:ext cx="2384425" cy="3228975"/>
          </a:xfrm>
          <a:prstGeom prst="rect">
            <a:avLst/>
          </a:prstGeom>
          <a:noFill/>
          <a:ln w="762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199" name="Rectangle 11"/>
          <p:cNvSpPr>
            <a:spLocks noChangeArrowheads="1"/>
          </p:cNvSpPr>
          <p:nvPr/>
        </p:nvSpPr>
        <p:spPr bwMode="auto">
          <a:xfrm>
            <a:off x="1979712" y="2132856"/>
            <a:ext cx="1008112" cy="36933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Вуста</a:t>
            </a:r>
            <a:r>
              <a:rPr lang="ru-RU" b="1" dirty="0" smtClean="0">
                <a:solidFill>
                  <a:srgbClr val="FFFF00"/>
                </a:solidFill>
              </a:rPr>
              <a:t>  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200" name="Rectangle 12"/>
          <p:cNvSpPr>
            <a:spLocks noChangeArrowheads="1"/>
          </p:cNvSpPr>
          <p:nvPr/>
        </p:nvSpPr>
        <p:spPr bwMode="auto">
          <a:xfrm>
            <a:off x="2627784" y="2132856"/>
            <a:ext cx="20120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 smtClean="0"/>
              <a:t> </a:t>
            </a:r>
            <a:r>
              <a:rPr lang="ru-RU" b="1" dirty="0" smtClean="0"/>
              <a:t>   - </a:t>
            </a:r>
            <a:r>
              <a:rPr lang="ru-RU" b="1" dirty="0" err="1" smtClean="0"/>
              <a:t>Брахмани</a:t>
            </a:r>
            <a:endParaRPr lang="ru-RU" b="1" dirty="0"/>
          </a:p>
        </p:txBody>
      </p:sp>
      <p:sp>
        <p:nvSpPr>
          <p:cNvPr id="8201" name="Rectangle 14"/>
          <p:cNvSpPr>
            <a:spLocks noChangeArrowheads="1"/>
          </p:cNvSpPr>
          <p:nvPr/>
        </p:nvSpPr>
        <p:spPr bwMode="auto">
          <a:xfrm>
            <a:off x="1979712" y="2996952"/>
            <a:ext cx="1152128" cy="36933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>
                <a:solidFill>
                  <a:srgbClr val="FFFF00"/>
                </a:solidFill>
              </a:rPr>
              <a:t>  </a:t>
            </a:r>
            <a:r>
              <a:rPr lang="ru-RU" b="1" dirty="0" smtClean="0">
                <a:solidFill>
                  <a:srgbClr val="FFFF00"/>
                </a:solidFill>
              </a:rPr>
              <a:t>Руки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202" name="Rectangle 15"/>
          <p:cNvSpPr>
            <a:spLocks noChangeArrowheads="1"/>
          </p:cNvSpPr>
          <p:nvPr/>
        </p:nvSpPr>
        <p:spPr bwMode="auto">
          <a:xfrm>
            <a:off x="3131840" y="2996952"/>
            <a:ext cx="12241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 smtClean="0"/>
              <a:t>- </a:t>
            </a:r>
            <a:r>
              <a:rPr lang="ru-RU" b="1" dirty="0" err="1" smtClean="0"/>
              <a:t>Воїни</a:t>
            </a:r>
            <a:endParaRPr lang="ru-RU" b="1" dirty="0"/>
          </a:p>
        </p:txBody>
      </p:sp>
      <p:sp>
        <p:nvSpPr>
          <p:cNvPr id="8203" name="Rectangle 16"/>
          <p:cNvSpPr>
            <a:spLocks noChangeArrowheads="1"/>
          </p:cNvSpPr>
          <p:nvPr/>
        </p:nvSpPr>
        <p:spPr bwMode="auto">
          <a:xfrm>
            <a:off x="1763688" y="3645024"/>
            <a:ext cx="1368152" cy="36933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FFFF00"/>
                </a:solidFill>
              </a:rPr>
              <a:t>   </a:t>
            </a:r>
            <a:r>
              <a:rPr lang="ru-RU" b="1" dirty="0" smtClean="0">
                <a:solidFill>
                  <a:srgbClr val="FFFF00"/>
                </a:solidFill>
              </a:rPr>
              <a:t>Стегна 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204" name="Rectangle 17"/>
          <p:cNvSpPr>
            <a:spLocks noChangeArrowheads="1"/>
          </p:cNvSpPr>
          <p:nvPr/>
        </p:nvSpPr>
        <p:spPr bwMode="auto">
          <a:xfrm>
            <a:off x="3131840" y="3645024"/>
            <a:ext cx="16561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err="1" smtClean="0"/>
              <a:t>Землероби</a:t>
            </a:r>
            <a:endParaRPr lang="ru-RU" b="1" dirty="0"/>
          </a:p>
        </p:txBody>
      </p:sp>
      <p:sp>
        <p:nvSpPr>
          <p:cNvPr id="8205" name="Rectangle 18"/>
          <p:cNvSpPr>
            <a:spLocks noChangeArrowheads="1"/>
          </p:cNvSpPr>
          <p:nvPr/>
        </p:nvSpPr>
        <p:spPr bwMode="auto">
          <a:xfrm>
            <a:off x="2123728" y="4221088"/>
            <a:ext cx="1194558" cy="36933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FFFF00"/>
                </a:solidFill>
              </a:rPr>
              <a:t>  </a:t>
            </a:r>
            <a:r>
              <a:rPr lang="ru-RU" b="1" dirty="0" err="1" smtClean="0">
                <a:solidFill>
                  <a:srgbClr val="FFFF00"/>
                </a:solidFill>
              </a:rPr>
              <a:t>Ступні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8206" name="Rectangle 19"/>
          <p:cNvSpPr>
            <a:spLocks noChangeArrowheads="1"/>
          </p:cNvSpPr>
          <p:nvPr/>
        </p:nvSpPr>
        <p:spPr bwMode="auto">
          <a:xfrm>
            <a:off x="3347864" y="4221088"/>
            <a:ext cx="10801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/>
              <a:t>Слуги</a:t>
            </a:r>
            <a:endParaRPr lang="ru-RU" b="1" dirty="0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1619672" y="692696"/>
            <a:ext cx="1747838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Касти</a:t>
            </a:r>
            <a:r>
              <a:rPr lang="ru-RU" b="1" dirty="0" smtClean="0">
                <a:solidFill>
                  <a:srgbClr val="FF0000"/>
                </a:solidFill>
              </a:rPr>
              <a:t>  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5364088" y="5517232"/>
            <a:ext cx="33843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b="1" dirty="0" smtClean="0">
                <a:solidFill>
                  <a:srgbClr val="FF0000"/>
                </a:solidFill>
              </a:rPr>
              <a:t>- </a:t>
            </a:r>
            <a:r>
              <a:rPr lang="ru-RU" b="1" dirty="0" err="1" smtClean="0">
                <a:solidFill>
                  <a:srgbClr val="FF0000"/>
                </a:solidFill>
              </a:rPr>
              <a:t>писемність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в </a:t>
            </a:r>
            <a:r>
              <a:rPr lang="ru-RU" b="1" dirty="0" err="1" smtClean="0">
                <a:solidFill>
                  <a:srgbClr val="FF0000"/>
                </a:solidFill>
              </a:rPr>
              <a:t>Єгипті</a:t>
            </a:r>
            <a:r>
              <a:rPr lang="ru-RU" b="1" dirty="0" smtClean="0">
                <a:solidFill>
                  <a:srgbClr val="FF0000"/>
                </a:solidFill>
              </a:rPr>
              <a:t> та </a:t>
            </a:r>
            <a:r>
              <a:rPr lang="ru-RU" b="1" dirty="0" err="1" smtClean="0">
                <a:solidFill>
                  <a:srgbClr val="FF0000"/>
                </a:solidFill>
              </a:rPr>
              <a:t>Китаї</a:t>
            </a:r>
            <a:r>
              <a:rPr lang="ru-RU" b="1" dirty="0" smtClean="0">
                <a:solidFill>
                  <a:srgbClr val="FFFF00"/>
                </a:solidFill>
              </a:rPr>
              <a:t>  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47530" y="1556792"/>
            <a:ext cx="349647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- </a:t>
            </a:r>
            <a:r>
              <a:rPr lang="ru-RU" b="1" dirty="0" err="1" smtClean="0">
                <a:solidFill>
                  <a:srgbClr val="FF0000"/>
                </a:solidFill>
              </a:rPr>
              <a:t>писемність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uk-UA" b="1" dirty="0" smtClean="0">
                <a:solidFill>
                  <a:srgbClr val="FF0000"/>
                </a:solidFill>
              </a:rPr>
              <a:t>у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Дворіччі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87824" y="6488668"/>
            <a:ext cx="192552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Ієрогліфи</a:t>
            </a:r>
            <a:r>
              <a:rPr lang="ru-RU" b="1" dirty="0" smtClean="0">
                <a:solidFill>
                  <a:srgbClr val="FF0000"/>
                </a:solidFill>
              </a:rPr>
              <a:t> –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4" grpId="0"/>
      <p:bldP spid="8197" grpId="0"/>
      <p:bldP spid="8199" grpId="0" animBg="1"/>
      <p:bldP spid="8200" grpId="0"/>
      <p:bldP spid="8201" grpId="0" animBg="1"/>
      <p:bldP spid="8202" grpId="0"/>
      <p:bldP spid="8203" grpId="0" animBg="1"/>
      <p:bldP spid="8206" grpId="0"/>
      <p:bldP spid="15" grpId="0" animBg="1"/>
      <p:bldP spid="16" grpId="0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Запитання</a:t>
            </a:r>
            <a:r>
              <a:rPr lang="ru-RU" sz="4000" dirty="0" smtClean="0">
                <a:solidFill>
                  <a:srgbClr val="FF0000"/>
                </a:solidFill>
              </a:rPr>
              <a:t> на </a:t>
            </a:r>
            <a:r>
              <a:rPr lang="ru-RU" sz="4000" dirty="0" err="1" smtClean="0">
                <a:solidFill>
                  <a:srgbClr val="FF0000"/>
                </a:solidFill>
              </a:rPr>
              <a:t>міжкурсові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</a:rPr>
              <a:t>зв’язки</a:t>
            </a:r>
            <a:r>
              <a:rPr lang="ru-RU" sz="4000" dirty="0" smtClean="0">
                <a:solidFill>
                  <a:srgbClr val="FF0000"/>
                </a:solidFill>
              </a:rPr>
              <a:t> (для 8 </a:t>
            </a:r>
            <a:r>
              <a:rPr lang="ru-RU" sz="4000" dirty="0" err="1" smtClean="0">
                <a:solidFill>
                  <a:srgbClr val="FF0000"/>
                </a:solidFill>
              </a:rPr>
              <a:t>класу</a:t>
            </a:r>
            <a:r>
              <a:rPr lang="ru-RU" sz="4000" dirty="0" smtClean="0">
                <a:solidFill>
                  <a:srgbClr val="FF0000"/>
                </a:solidFill>
              </a:rPr>
              <a:t>).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12405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“</a:t>
            </a:r>
            <a:r>
              <a:rPr lang="ru-RU" b="1" dirty="0" err="1" smtClean="0">
                <a:solidFill>
                  <a:srgbClr val="002060"/>
                </a:solidFill>
              </a:rPr>
              <a:t>Що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єднає</a:t>
            </a:r>
            <a:r>
              <a:rPr lang="ru-RU" b="1" dirty="0" smtClean="0">
                <a:solidFill>
                  <a:srgbClr val="002060"/>
                </a:solidFill>
              </a:rPr>
              <a:t> один </a:t>
            </a:r>
            <a:r>
              <a:rPr lang="ru-RU" b="1" dirty="0" err="1" smtClean="0">
                <a:solidFill>
                  <a:srgbClr val="002060"/>
                </a:solidFill>
              </a:rPr>
              <a:t>із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винаходів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ассирійців</a:t>
            </a:r>
            <a:r>
              <a:rPr lang="ru-RU" b="1" dirty="0" smtClean="0">
                <a:solidFill>
                  <a:srgbClr val="002060"/>
                </a:solidFill>
              </a:rPr>
              <a:t> у </a:t>
            </a:r>
            <a:r>
              <a:rPr lang="ru-RU" b="1" dirty="0" err="1" smtClean="0">
                <a:solidFill>
                  <a:srgbClr val="002060"/>
                </a:solidFill>
              </a:rPr>
              <a:t>військовій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справі</a:t>
            </a:r>
            <a:r>
              <a:rPr lang="ru-RU" b="1" dirty="0" smtClean="0">
                <a:solidFill>
                  <a:srgbClr val="002060"/>
                </a:solidFill>
              </a:rPr>
              <a:t> (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стародавнього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світу</a:t>
            </a:r>
            <a:r>
              <a:rPr lang="ru-RU" b="1" dirty="0" smtClean="0">
                <a:solidFill>
                  <a:srgbClr val="002060"/>
                </a:solidFill>
              </a:rPr>
              <a:t>),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одне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з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досягнень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греків</a:t>
            </a:r>
            <a:r>
              <a:rPr lang="ru-RU" b="1" dirty="0" smtClean="0">
                <a:solidFill>
                  <a:srgbClr val="002060"/>
                </a:solidFill>
              </a:rPr>
              <a:t> в </a:t>
            </a:r>
            <a:r>
              <a:rPr lang="ru-RU" b="1" dirty="0" err="1" smtClean="0">
                <a:solidFill>
                  <a:srgbClr val="002060"/>
                </a:solidFill>
              </a:rPr>
              <a:t>архітектурі</a:t>
            </a:r>
            <a:r>
              <a:rPr lang="ru-RU" b="1" dirty="0" smtClean="0">
                <a:solidFill>
                  <a:srgbClr val="002060"/>
                </a:solidFill>
              </a:rPr>
              <a:t> (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стародавнього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світу</a:t>
            </a:r>
            <a:r>
              <a:rPr lang="ru-RU" b="1" dirty="0" smtClean="0">
                <a:solidFill>
                  <a:srgbClr val="002060"/>
                </a:solidFill>
              </a:rPr>
              <a:t>) </a:t>
            </a:r>
            <a:r>
              <a:rPr lang="ru-RU" b="1" dirty="0" smtClean="0">
                <a:solidFill>
                  <a:srgbClr val="002060"/>
                </a:solidFill>
              </a:rPr>
              <a:t>та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обгородження</a:t>
            </a:r>
            <a:r>
              <a:rPr lang="ru-RU" b="1" dirty="0" smtClean="0">
                <a:solidFill>
                  <a:srgbClr val="002060"/>
                </a:solidFill>
              </a:rPr>
              <a:t> в </a:t>
            </a:r>
            <a:r>
              <a:rPr lang="ru-RU" b="1" dirty="0" err="1" smtClean="0">
                <a:solidFill>
                  <a:srgbClr val="002060"/>
                </a:solidFill>
              </a:rPr>
              <a:t>Англії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(нова </a:t>
            </a:r>
            <a:r>
              <a:rPr lang="ru-RU" b="1" dirty="0" err="1" smtClean="0">
                <a:solidFill>
                  <a:srgbClr val="002060"/>
                </a:solidFill>
              </a:rPr>
              <a:t>історія</a:t>
            </a:r>
            <a:r>
              <a:rPr lang="ru-RU" b="1" dirty="0" smtClean="0">
                <a:solidFill>
                  <a:srgbClr val="002060"/>
                </a:solidFill>
              </a:rPr>
              <a:t>)?”</a:t>
            </a: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FF0000"/>
                </a:solidFill>
              </a:rPr>
              <a:t>Відповідь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b="1" dirty="0" smtClean="0">
                <a:solidFill>
                  <a:srgbClr val="002060"/>
                </a:solidFill>
              </a:rPr>
              <a:t> </a:t>
            </a:r>
            <a:r>
              <a:rPr lang="ru-RU" b="1" dirty="0" err="1" smtClean="0">
                <a:solidFill>
                  <a:srgbClr val="002060"/>
                </a:solidFill>
              </a:rPr>
              <a:t>Ассирійці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винайшли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понтонні</a:t>
            </a:r>
            <a:r>
              <a:rPr lang="ru-RU" b="1" dirty="0" smtClean="0">
                <a:solidFill>
                  <a:srgbClr val="002060"/>
                </a:solidFill>
              </a:rPr>
              <a:t> мости </a:t>
            </a:r>
            <a:r>
              <a:rPr lang="ru-RU" b="1" dirty="0" err="1" smtClean="0">
                <a:solidFill>
                  <a:srgbClr val="002060"/>
                </a:solidFill>
              </a:rPr>
              <a:t>з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надувних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овечих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шкір</a:t>
            </a:r>
            <a:r>
              <a:rPr lang="ru-RU" b="1" dirty="0" smtClean="0">
                <a:solidFill>
                  <a:srgbClr val="002060"/>
                </a:solidFill>
              </a:rPr>
              <a:t>, греки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створили </a:t>
            </a:r>
            <a:r>
              <a:rPr lang="ru-RU" b="1" dirty="0" err="1" smtClean="0">
                <a:solidFill>
                  <a:srgbClr val="002060"/>
                </a:solidFill>
              </a:rPr>
              <a:t>іонічні</a:t>
            </a:r>
            <a:r>
              <a:rPr lang="ru-RU" b="1" dirty="0" smtClean="0">
                <a:solidFill>
                  <a:srgbClr val="002060"/>
                </a:solidFill>
              </a:rPr>
              <a:t> колони, </a:t>
            </a:r>
            <a:r>
              <a:rPr lang="ru-RU" b="1" dirty="0" err="1" smtClean="0">
                <a:solidFill>
                  <a:srgbClr val="002060"/>
                </a:solidFill>
              </a:rPr>
              <a:t>верхня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частина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яких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була</a:t>
            </a:r>
            <a:r>
              <a:rPr lang="ru-RU" b="1" dirty="0" smtClean="0">
                <a:solidFill>
                  <a:srgbClr val="002060"/>
                </a:solidFill>
              </a:rPr>
              <a:t> схожа на </a:t>
            </a:r>
            <a:r>
              <a:rPr lang="ru-RU" b="1" dirty="0" err="1" smtClean="0">
                <a:solidFill>
                  <a:srgbClr val="002060"/>
                </a:solidFill>
              </a:rPr>
              <a:t>роги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вівці</a:t>
            </a:r>
            <a:r>
              <a:rPr lang="ru-RU" b="1" dirty="0" smtClean="0">
                <a:solidFill>
                  <a:srgbClr val="002060"/>
                </a:solidFill>
              </a:rPr>
              <a:t>, а </a:t>
            </a:r>
            <a:r>
              <a:rPr lang="ru-RU" b="1" dirty="0" err="1" smtClean="0">
                <a:solidFill>
                  <a:srgbClr val="002060"/>
                </a:solidFill>
              </a:rPr>
              <a:t>англійці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err="1" smtClean="0">
                <a:solidFill>
                  <a:srgbClr val="002060"/>
                </a:solidFill>
              </a:rPr>
              <a:t>здійснювали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обгородження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щоб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відвести</a:t>
            </a:r>
            <a:r>
              <a:rPr lang="ru-RU" b="1" dirty="0" smtClean="0">
                <a:solidFill>
                  <a:srgbClr val="002060"/>
                </a:solidFill>
              </a:rPr>
              <a:t> землю для </a:t>
            </a:r>
            <a:r>
              <a:rPr lang="ru-RU" b="1" dirty="0" err="1" smtClean="0">
                <a:solidFill>
                  <a:srgbClr val="002060"/>
                </a:solidFill>
              </a:rPr>
              <a:t>випасу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овець</a:t>
            </a:r>
            <a:r>
              <a:rPr lang="ru-RU" b="1" dirty="0" smtClean="0">
                <a:solidFill>
                  <a:srgbClr val="002060"/>
                </a:solidFill>
              </a:rPr>
              <a:t>. Таким чином,</a:t>
            </a:r>
          </a:p>
          <a:p>
            <a:r>
              <a:rPr lang="ru-RU" b="1" dirty="0" err="1" smtClean="0">
                <a:solidFill>
                  <a:srgbClr val="002060"/>
                </a:solidFill>
              </a:rPr>
              <a:t>єднає</a:t>
            </a:r>
            <a:r>
              <a:rPr lang="ru-RU" b="1" dirty="0" smtClean="0">
                <a:solidFill>
                  <a:srgbClr val="002060"/>
                </a:solidFill>
              </a:rPr>
              <a:t> слово</a:t>
            </a:r>
            <a:r>
              <a:rPr lang="ru-RU" b="1" dirty="0" smtClean="0">
                <a:solidFill>
                  <a:srgbClr val="FF0000"/>
                </a:solidFill>
              </a:rPr>
              <a:t> “</a:t>
            </a:r>
            <a:r>
              <a:rPr lang="ru-RU" b="1" dirty="0" err="1" smtClean="0">
                <a:solidFill>
                  <a:srgbClr val="FF0000"/>
                </a:solidFill>
              </a:rPr>
              <a:t>вівця</a:t>
            </a:r>
            <a:r>
              <a:rPr lang="ru-RU" b="1" dirty="0" smtClean="0">
                <a:solidFill>
                  <a:srgbClr val="FF0000"/>
                </a:solidFill>
              </a:rPr>
              <a:t>”.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З</a:t>
            </a:r>
            <a:r>
              <a:rPr lang="ru-RU" dirty="0" err="1" smtClean="0">
                <a:solidFill>
                  <a:srgbClr val="FF0000"/>
                </a:solidFill>
              </a:rPr>
              <a:t>авдання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закінчити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вислів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(для 7 </a:t>
            </a:r>
            <a:r>
              <a:rPr lang="ru-RU" dirty="0" err="1" smtClean="0">
                <a:solidFill>
                  <a:srgbClr val="FF0000"/>
                </a:solidFill>
              </a:rPr>
              <a:t>класу</a:t>
            </a:r>
            <a:r>
              <a:rPr lang="ru-RU" dirty="0" smtClean="0">
                <a:solidFill>
                  <a:srgbClr val="FF0000"/>
                </a:solidFill>
              </a:rPr>
              <a:t>):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80920" cy="5400600"/>
          </a:xfrm>
        </p:spPr>
        <p:txBody>
          <a:bodyPr>
            <a:normAutofit/>
          </a:bodyPr>
          <a:lstStyle/>
          <a:p>
            <a:r>
              <a:rPr lang="ru-RU" b="1" dirty="0" smtClean="0"/>
              <a:t>1. “</a:t>
            </a:r>
            <a:r>
              <a:rPr lang="ru-RU" b="1" dirty="0" err="1" smtClean="0"/>
              <a:t>Ніхто</a:t>
            </a:r>
            <a:r>
              <a:rPr lang="ru-RU" b="1" dirty="0" smtClean="0"/>
              <a:t> </a:t>
            </a:r>
            <a:r>
              <a:rPr lang="ru-RU" b="1" dirty="0" smtClean="0"/>
              <a:t>не </a:t>
            </a:r>
            <a:r>
              <a:rPr lang="ru-RU" b="1" dirty="0" err="1" smtClean="0"/>
              <a:t>може</a:t>
            </a:r>
            <a:r>
              <a:rPr lang="ru-RU" b="1" dirty="0" smtClean="0"/>
              <a:t> </a:t>
            </a:r>
            <a:r>
              <a:rPr lang="ru-RU" b="1" dirty="0" err="1" smtClean="0"/>
              <a:t>скасувати</a:t>
            </a:r>
            <a:r>
              <a:rPr lang="ru-RU" b="1" dirty="0" smtClean="0"/>
              <a:t> </a:t>
            </a:r>
            <a:r>
              <a:rPr lang="ru-RU" b="1" dirty="0" err="1" smtClean="0"/>
              <a:t>рішення</a:t>
            </a:r>
            <a:r>
              <a:rPr lang="ru-RU" b="1" dirty="0" smtClean="0"/>
              <a:t> </a:t>
            </a:r>
            <a:r>
              <a:rPr lang="ru-RU" b="1" dirty="0" err="1" smtClean="0"/>
              <a:t>Папи</a:t>
            </a:r>
            <a:r>
              <a:rPr lang="ru-RU" b="1" dirty="0" smtClean="0"/>
              <a:t>, а Папа…”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Відповідь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b="1" dirty="0" smtClean="0"/>
              <a:t> “…</a:t>
            </a:r>
            <a:r>
              <a:rPr lang="ru-RU" b="1" dirty="0" err="1" smtClean="0"/>
              <a:t>може</a:t>
            </a:r>
            <a:r>
              <a:rPr lang="ru-RU" b="1" dirty="0" smtClean="0"/>
              <a:t> </a:t>
            </a:r>
            <a:r>
              <a:rPr lang="ru-RU" b="1" dirty="0" err="1" smtClean="0"/>
              <a:t>скасувати</a:t>
            </a:r>
            <a:r>
              <a:rPr lang="ru-RU" b="1" dirty="0" smtClean="0"/>
              <a:t> </a:t>
            </a:r>
            <a:r>
              <a:rPr lang="ru-RU" b="1" dirty="0" err="1" smtClean="0"/>
              <a:t>будь-яке</a:t>
            </a:r>
            <a:r>
              <a:rPr lang="ru-RU" b="1" dirty="0" smtClean="0"/>
              <a:t> </a:t>
            </a:r>
            <a:r>
              <a:rPr lang="ru-RU" b="1" dirty="0" err="1" smtClean="0"/>
              <a:t>рішення</a:t>
            </a:r>
            <a:r>
              <a:rPr lang="ru-RU" b="1" dirty="0" smtClean="0"/>
              <a:t>”</a:t>
            </a:r>
          </a:p>
          <a:p>
            <a:r>
              <a:rPr lang="ru-RU" b="1" dirty="0" smtClean="0"/>
              <a:t> </a:t>
            </a:r>
            <a:r>
              <a:rPr lang="ru-RU" b="1" dirty="0" smtClean="0"/>
              <a:t>2. </a:t>
            </a:r>
            <a:r>
              <a:rPr lang="ru-RU" b="1" dirty="0" smtClean="0"/>
              <a:t> </a:t>
            </a:r>
            <a:r>
              <a:rPr lang="uk-UA" b="1" dirty="0" smtClean="0"/>
              <a:t>Х</a:t>
            </a:r>
            <a:r>
              <a:rPr lang="ru-RU" b="1" dirty="0" smtClean="0"/>
              <a:t>то(</a:t>
            </a:r>
            <a:r>
              <a:rPr lang="ru-RU" b="1" dirty="0" err="1" smtClean="0"/>
              <a:t>що</a:t>
            </a:r>
            <a:r>
              <a:rPr lang="ru-RU" b="1" dirty="0" smtClean="0"/>
              <a:t>) </a:t>
            </a:r>
            <a:r>
              <a:rPr lang="ru-RU" b="1" dirty="0" err="1" smtClean="0"/>
              <a:t>зайвий</a:t>
            </a:r>
            <a:r>
              <a:rPr lang="ru-RU" b="1" dirty="0" smtClean="0"/>
              <a:t>(</a:t>
            </a:r>
            <a:r>
              <a:rPr lang="ru-RU" b="1" dirty="0" err="1" smtClean="0"/>
              <a:t>зайве</a:t>
            </a:r>
            <a:r>
              <a:rPr lang="ru-RU" b="1" dirty="0" smtClean="0"/>
              <a:t>) </a:t>
            </a:r>
            <a:r>
              <a:rPr lang="ru-RU" b="1" dirty="0" err="1" smtClean="0"/>
              <a:t>і</a:t>
            </a:r>
            <a:r>
              <a:rPr lang="ru-RU" b="1" dirty="0" smtClean="0"/>
              <a:t> </a:t>
            </a:r>
            <a:r>
              <a:rPr lang="ru-RU" b="1" dirty="0" err="1" smtClean="0"/>
              <a:t>чому</a:t>
            </a:r>
            <a:r>
              <a:rPr lang="ru-RU" b="1" dirty="0" smtClean="0"/>
              <a:t>?:</a:t>
            </a:r>
          </a:p>
          <a:p>
            <a:r>
              <a:rPr lang="ru-RU" b="1" dirty="0" smtClean="0"/>
              <a:t>“</a:t>
            </a:r>
            <a:r>
              <a:rPr lang="ru-RU" b="1" dirty="0" err="1" smtClean="0"/>
              <a:t>Бабек</a:t>
            </a:r>
            <a:r>
              <a:rPr lang="ru-RU" b="1" dirty="0" smtClean="0"/>
              <a:t>, Хуан </a:t>
            </a:r>
            <a:r>
              <a:rPr lang="ru-RU" b="1" dirty="0" err="1" smtClean="0"/>
              <a:t>Чао</a:t>
            </a:r>
            <a:r>
              <a:rPr lang="ru-RU" b="1" dirty="0" smtClean="0"/>
              <a:t>, </a:t>
            </a:r>
            <a:r>
              <a:rPr lang="ru-RU" b="1" dirty="0" err="1" smtClean="0"/>
              <a:t>Хлодвіг</a:t>
            </a:r>
            <a:r>
              <a:rPr lang="ru-RU" b="1" dirty="0" smtClean="0"/>
              <a:t>, </a:t>
            </a:r>
            <a:r>
              <a:rPr lang="ru-RU" b="1" dirty="0" err="1" smtClean="0"/>
              <a:t>Каль</a:t>
            </a:r>
            <a:r>
              <a:rPr lang="ru-RU" b="1" dirty="0" smtClean="0"/>
              <a:t>, </a:t>
            </a:r>
            <a:r>
              <a:rPr lang="ru-RU" b="1" dirty="0" err="1" smtClean="0"/>
              <a:t>Тайлер</a:t>
            </a:r>
            <a:r>
              <a:rPr lang="ru-RU" b="1" dirty="0" smtClean="0"/>
              <a:t>”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Відповідь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b="1" dirty="0" smtClean="0"/>
              <a:t>  “</a:t>
            </a:r>
            <a:r>
              <a:rPr lang="ru-RU" b="1" dirty="0" err="1" smtClean="0"/>
              <a:t>Хлодвіг</a:t>
            </a:r>
            <a:r>
              <a:rPr lang="ru-RU" b="1" dirty="0" smtClean="0"/>
              <a:t>, тому </a:t>
            </a:r>
            <a:r>
              <a:rPr lang="ru-RU" b="1" dirty="0" err="1" smtClean="0"/>
              <a:t>що</a:t>
            </a:r>
            <a:r>
              <a:rPr lang="ru-RU" b="1" dirty="0" smtClean="0"/>
              <a:t> </a:t>
            </a:r>
            <a:r>
              <a:rPr lang="ru-RU" b="1" dirty="0" err="1" smtClean="0"/>
              <a:t>був</a:t>
            </a:r>
            <a:r>
              <a:rPr lang="ru-RU" b="1" dirty="0" smtClean="0"/>
              <a:t> королем, а </a:t>
            </a:r>
            <a:r>
              <a:rPr lang="ru-RU" b="1" dirty="0" err="1" smtClean="0"/>
              <a:t>всі</a:t>
            </a:r>
            <a:r>
              <a:rPr lang="ru-RU" b="1" dirty="0" smtClean="0"/>
              <a:t> </a:t>
            </a:r>
            <a:r>
              <a:rPr lang="ru-RU" b="1" dirty="0" err="1" smtClean="0"/>
              <a:t>інші</a:t>
            </a:r>
            <a:r>
              <a:rPr lang="ru-RU" b="1" dirty="0" smtClean="0"/>
              <a:t> – </a:t>
            </a:r>
            <a:r>
              <a:rPr lang="ru-RU" b="1" dirty="0" err="1" smtClean="0"/>
              <a:t>керівниками</a:t>
            </a:r>
            <a:r>
              <a:rPr lang="ru-RU" b="1" dirty="0" smtClean="0"/>
              <a:t> </a:t>
            </a:r>
            <a:r>
              <a:rPr lang="ru-RU" b="1" dirty="0" err="1" smtClean="0"/>
              <a:t>повстань</a:t>
            </a:r>
            <a:r>
              <a:rPr lang="ru-RU" b="1" dirty="0" smtClean="0"/>
              <a:t>”.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4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Кого(</a:t>
            </a:r>
            <a:r>
              <a:rPr lang="ru-RU" dirty="0" err="1" smtClean="0">
                <a:solidFill>
                  <a:srgbClr val="FF0000"/>
                </a:solidFill>
              </a:rPr>
              <a:t>чого</a:t>
            </a:r>
            <a:r>
              <a:rPr lang="ru-RU" dirty="0" smtClean="0">
                <a:solidFill>
                  <a:srgbClr val="FF0000"/>
                </a:solidFill>
              </a:rPr>
              <a:t>) не </a:t>
            </a:r>
            <a:r>
              <a:rPr lang="ru-RU" dirty="0" err="1" smtClean="0">
                <a:solidFill>
                  <a:srgbClr val="FF0000"/>
                </a:solidFill>
              </a:rPr>
              <a:t>вистачає</a:t>
            </a:r>
            <a:r>
              <a:rPr lang="ru-RU" dirty="0" smtClean="0">
                <a:solidFill>
                  <a:srgbClr val="FF0000"/>
                </a:solidFill>
              </a:rPr>
              <a:t> в списку </a:t>
            </a:r>
            <a:r>
              <a:rPr lang="ru-RU" dirty="0" err="1" smtClean="0">
                <a:solidFill>
                  <a:srgbClr val="FF0000"/>
                </a:solidFill>
              </a:rPr>
              <a:t>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чому</a:t>
            </a:r>
            <a:r>
              <a:rPr lang="ru-RU" dirty="0" smtClean="0">
                <a:solidFill>
                  <a:srgbClr val="FF0000"/>
                </a:solidFill>
              </a:rPr>
              <a:t>? (для 7 </a:t>
            </a:r>
            <a:r>
              <a:rPr lang="ru-RU" dirty="0" err="1" smtClean="0">
                <a:solidFill>
                  <a:srgbClr val="FF0000"/>
                </a:solidFill>
              </a:rPr>
              <a:t>класу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  <a:solidFill>
            <a:schemeClr val="bg1"/>
          </a:solidFill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</a:rPr>
              <a:t>“Община, цех, </a:t>
            </a:r>
            <a:r>
              <a:rPr lang="ru-RU" b="1" dirty="0" err="1" smtClean="0">
                <a:solidFill>
                  <a:srgbClr val="002060"/>
                </a:solidFill>
              </a:rPr>
              <a:t>церква</a:t>
            </a:r>
            <a:r>
              <a:rPr lang="ru-RU" b="1" dirty="0" smtClean="0">
                <a:solidFill>
                  <a:srgbClr val="002060"/>
                </a:solidFill>
              </a:rPr>
              <a:t>”</a:t>
            </a:r>
          </a:p>
          <a:p>
            <a:r>
              <a:rPr lang="ru-RU" b="1" dirty="0" err="1" smtClean="0">
                <a:solidFill>
                  <a:srgbClr val="FF0000"/>
                </a:solidFill>
              </a:rPr>
              <a:t>Відповідь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b="1" dirty="0" smtClean="0">
                <a:solidFill>
                  <a:srgbClr val="002060"/>
                </a:solidFill>
              </a:rPr>
              <a:t> В </a:t>
            </a:r>
            <a:r>
              <a:rPr lang="ru-RU" b="1" dirty="0" err="1" smtClean="0">
                <a:solidFill>
                  <a:srgbClr val="002060"/>
                </a:solidFill>
              </a:rPr>
              <a:t>середні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віки</a:t>
            </a:r>
            <a:r>
              <a:rPr lang="ru-RU" b="1" dirty="0" smtClean="0">
                <a:solidFill>
                  <a:srgbClr val="002060"/>
                </a:solidFill>
              </a:rPr>
              <a:t> люди, </a:t>
            </a:r>
            <a:r>
              <a:rPr lang="ru-RU" b="1" dirty="0" err="1" smtClean="0">
                <a:solidFill>
                  <a:srgbClr val="002060"/>
                </a:solidFill>
              </a:rPr>
              <a:t>відчуваючи</a:t>
            </a:r>
            <a:r>
              <a:rPr lang="ru-RU" b="1" dirty="0" smtClean="0">
                <a:solidFill>
                  <a:srgbClr val="002060"/>
                </a:solidFill>
              </a:rPr>
              <a:t> свою </a:t>
            </a:r>
            <a:r>
              <a:rPr lang="ru-RU" b="1" dirty="0" err="1" smtClean="0">
                <a:solidFill>
                  <a:srgbClr val="002060"/>
                </a:solidFill>
              </a:rPr>
              <a:t>незахищеність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об’єднувалися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в </a:t>
            </a:r>
            <a:r>
              <a:rPr lang="ru-RU" b="1" dirty="0" err="1" smtClean="0">
                <a:solidFill>
                  <a:srgbClr val="002060"/>
                </a:solidFill>
              </a:rPr>
              <a:t>організації</a:t>
            </a:r>
            <a:r>
              <a:rPr lang="ru-RU" b="1" dirty="0" smtClean="0">
                <a:solidFill>
                  <a:srgbClr val="002060"/>
                </a:solidFill>
              </a:rPr>
              <a:t>: </a:t>
            </a:r>
            <a:r>
              <a:rPr lang="ru-RU" b="1" dirty="0" err="1" smtClean="0">
                <a:solidFill>
                  <a:srgbClr val="002060"/>
                </a:solidFill>
              </a:rPr>
              <a:t>селяни</a:t>
            </a:r>
            <a:r>
              <a:rPr lang="ru-RU" b="1" dirty="0" smtClean="0">
                <a:solidFill>
                  <a:srgbClr val="002060"/>
                </a:solidFill>
              </a:rPr>
              <a:t> – в </a:t>
            </a:r>
            <a:r>
              <a:rPr lang="ru-RU" b="1" dirty="0" err="1" smtClean="0">
                <a:solidFill>
                  <a:srgbClr val="002060"/>
                </a:solidFill>
              </a:rPr>
              <a:t>общини</a:t>
            </a:r>
            <a:r>
              <a:rPr lang="ru-RU" b="1" dirty="0" smtClean="0">
                <a:solidFill>
                  <a:srgbClr val="002060"/>
                </a:solidFill>
              </a:rPr>
              <a:t>, </a:t>
            </a:r>
            <a:r>
              <a:rPr lang="ru-RU" b="1" dirty="0" err="1" smtClean="0">
                <a:solidFill>
                  <a:srgbClr val="002060"/>
                </a:solidFill>
              </a:rPr>
              <a:t>ремісники</a:t>
            </a:r>
            <a:r>
              <a:rPr lang="ru-RU" b="1" dirty="0" smtClean="0">
                <a:solidFill>
                  <a:srgbClr val="002060"/>
                </a:solidFill>
              </a:rPr>
              <a:t> – </a:t>
            </a:r>
            <a:r>
              <a:rPr lang="ru-RU" b="1" dirty="0" err="1" smtClean="0">
                <a:solidFill>
                  <a:srgbClr val="002060"/>
                </a:solidFill>
              </a:rPr>
              <a:t>в</a:t>
            </a:r>
            <a:r>
              <a:rPr lang="ru-RU" b="1" dirty="0" smtClean="0">
                <a:solidFill>
                  <a:srgbClr val="002060"/>
                </a:solidFill>
              </a:rPr>
              <a:t> цехи, духовенство – в </a:t>
            </a:r>
            <a:r>
              <a:rPr lang="ru-RU" b="1" dirty="0" err="1" smtClean="0">
                <a:solidFill>
                  <a:srgbClr val="002060"/>
                </a:solidFill>
              </a:rPr>
              <a:t>церкву</a:t>
            </a:r>
            <a:r>
              <a:rPr lang="ru-RU" b="1" dirty="0" smtClean="0">
                <a:solidFill>
                  <a:srgbClr val="002060"/>
                </a:solidFill>
              </a:rPr>
              <a:t>, а </a:t>
            </a:r>
            <a:r>
              <a:rPr lang="ru-RU" b="1" dirty="0" err="1" smtClean="0">
                <a:solidFill>
                  <a:srgbClr val="002060"/>
                </a:solidFill>
              </a:rPr>
              <a:t>купці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– в </a:t>
            </a:r>
            <a:r>
              <a:rPr lang="ru-RU" b="1" dirty="0" err="1" smtClean="0">
                <a:solidFill>
                  <a:srgbClr val="002060"/>
                </a:solidFill>
              </a:rPr>
              <a:t>гільдії</a:t>
            </a:r>
            <a:r>
              <a:rPr lang="ru-RU" b="1" dirty="0" smtClean="0">
                <a:solidFill>
                  <a:srgbClr val="002060"/>
                </a:solidFill>
              </a:rPr>
              <a:t>. Не </a:t>
            </a:r>
            <a:r>
              <a:rPr lang="ru-RU" b="1" dirty="0" err="1" smtClean="0">
                <a:solidFill>
                  <a:srgbClr val="002060"/>
                </a:solidFill>
              </a:rPr>
              <a:t>вистачає</a:t>
            </a:r>
            <a:r>
              <a:rPr lang="ru-RU" b="1" dirty="0" smtClean="0">
                <a:solidFill>
                  <a:srgbClr val="002060"/>
                </a:solidFill>
              </a:rPr>
              <a:t> слова </a:t>
            </a:r>
            <a:r>
              <a:rPr lang="ru-RU" b="1" dirty="0" smtClean="0">
                <a:solidFill>
                  <a:srgbClr val="FF0000"/>
                </a:solidFill>
              </a:rPr>
              <a:t>“</a:t>
            </a:r>
            <a:r>
              <a:rPr lang="ru-RU" b="1" dirty="0" err="1" smtClean="0">
                <a:solidFill>
                  <a:srgbClr val="FF0000"/>
                </a:solidFill>
              </a:rPr>
              <a:t>гільдії</a:t>
            </a:r>
            <a:r>
              <a:rPr lang="ru-RU" b="1" dirty="0" smtClean="0">
                <a:solidFill>
                  <a:srgbClr val="FF0000"/>
                </a:solidFill>
              </a:rPr>
              <a:t>”.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І</a:t>
            </a:r>
            <a:r>
              <a:rPr lang="ru-RU" dirty="0" err="1" smtClean="0">
                <a:solidFill>
                  <a:srgbClr val="FF0000"/>
                </a:solidFill>
              </a:rPr>
              <a:t>сторичні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рівняння</a:t>
            </a:r>
            <a:r>
              <a:rPr lang="ru-RU" dirty="0" smtClean="0">
                <a:solidFill>
                  <a:srgbClr val="FF0000"/>
                </a:solidFill>
              </a:rPr>
              <a:t>(для 6 </a:t>
            </a:r>
            <a:r>
              <a:rPr lang="ru-RU" dirty="0" err="1" smtClean="0">
                <a:solidFill>
                  <a:srgbClr val="FF0000"/>
                </a:solidFill>
              </a:rPr>
              <a:t>класу</a:t>
            </a:r>
            <a:r>
              <a:rPr lang="ru-RU" dirty="0" smtClean="0">
                <a:solidFill>
                  <a:srgbClr val="FF0000"/>
                </a:solidFill>
              </a:rPr>
              <a:t>):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132856"/>
            <a:ext cx="8183880" cy="418795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“</a:t>
            </a:r>
            <a:r>
              <a:rPr lang="ru-RU" sz="3600" b="1" dirty="0" smtClean="0"/>
              <a:t>Народ” </a:t>
            </a:r>
            <a:r>
              <a:rPr lang="ru-RU" sz="3600" b="1" dirty="0" err="1" smtClean="0"/>
              <a:t>грецькою</a:t>
            </a:r>
            <a:r>
              <a:rPr lang="ru-RU" sz="3600" b="1" dirty="0" smtClean="0"/>
              <a:t> + </a:t>
            </a:r>
            <a:r>
              <a:rPr lang="ru-RU" sz="3600" b="1" dirty="0" err="1" smtClean="0"/>
              <a:t>прилад</a:t>
            </a:r>
            <a:r>
              <a:rPr lang="ru-RU" sz="3600" b="1" dirty="0" smtClean="0"/>
              <a:t> для </a:t>
            </a:r>
            <a:r>
              <a:rPr lang="ru-RU" sz="3600" b="1" dirty="0" err="1" smtClean="0"/>
              <a:t>укладання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волосся</a:t>
            </a:r>
            <a:r>
              <a:rPr lang="ru-RU" sz="3600" b="1" dirty="0" smtClean="0"/>
              <a:t> = </a:t>
            </a:r>
            <a:r>
              <a:rPr lang="ru-RU" sz="3600" b="1" dirty="0" err="1" smtClean="0"/>
              <a:t>давньогрецький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філософ</a:t>
            </a:r>
            <a:r>
              <a:rPr lang="ru-RU" sz="3600" b="1" dirty="0" smtClean="0"/>
              <a:t>”.</a:t>
            </a:r>
            <a:endParaRPr lang="ru-RU" sz="3600" b="1" dirty="0" smtClean="0"/>
          </a:p>
          <a:p>
            <a:r>
              <a:rPr lang="ru-RU" sz="3600" b="1" dirty="0" err="1" smtClean="0">
                <a:solidFill>
                  <a:srgbClr val="FF0000"/>
                </a:solidFill>
              </a:rPr>
              <a:t>Відповідь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  <a:r>
              <a:rPr lang="ru-RU" sz="3600" b="1" dirty="0" smtClean="0"/>
              <a:t> Демосфен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2033</TotalTime>
  <Words>503</Words>
  <Application>Microsoft Office PowerPoint</Application>
  <PresentationFormat>Экран (4:3)</PresentationFormat>
  <Paragraphs>125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Дидактичні матеріали</vt:lpstr>
      <vt:lpstr>Слайд 2</vt:lpstr>
      <vt:lpstr>     Станція «Географічна» Які держави зображено на карті(для 6 класу)?</vt:lpstr>
      <vt:lpstr>        Станція «Вгадай»(для 6 класу)</vt:lpstr>
      <vt:lpstr>   Історичний словник (6  клас)</vt:lpstr>
      <vt:lpstr>Запитання на міжкурсові зв’язки (для 8 класу).</vt:lpstr>
      <vt:lpstr>Завдання закінчити вислів (для 7 класу): </vt:lpstr>
      <vt:lpstr>           Кого(чого) не вистачає в списку і чому? (для 7 класу) </vt:lpstr>
      <vt:lpstr>Історичні рівняння(для 6 класу):</vt:lpstr>
      <vt:lpstr>«Заповніть пропуски в ланцюжку»(для 6 класу)</vt:lpstr>
      <vt:lpstr>«Встановити відповідність» (для 5 класу):   </vt:lpstr>
      <vt:lpstr>«Розташувати в хронологічній послідовності події  Другої    світової війни» (для 11 класу):</vt:lpstr>
      <vt:lpstr>«Вирішити задачу»:</vt:lpstr>
      <vt:lpstr>Оберіть із запропонованого переліку твердження, які характеризують право і суд часів Середньовіччя:</vt:lpstr>
      <vt:lpstr> «Укажіть, які з наведених тверджень (два) найбільш повно характеризують вплив Контрреформації на розвиток українських земель. Варіанти відповідей:  </vt:lpstr>
      <vt:lpstr>«Встановіть відповідність між прізвищами учених і галузями науки, в яких вони творили: </vt:lpstr>
      <vt:lpstr>Поставте події у хронологічній послідовності:  </vt:lpstr>
      <vt:lpstr>Хронологічна задача.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Дидактичні матеріали</dc:title>
  <dc:creator>User</dc:creator>
  <cp:lastModifiedBy>User</cp:lastModifiedBy>
  <cp:revision>123</cp:revision>
  <dcterms:created xsi:type="dcterms:W3CDTF">2019-06-27T14:37:34Z</dcterms:created>
  <dcterms:modified xsi:type="dcterms:W3CDTF">2019-06-29T00:42:16Z</dcterms:modified>
</cp:coreProperties>
</file>