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0" r:id="rId4"/>
    <p:sldId id="258" r:id="rId5"/>
    <p:sldId id="263" r:id="rId6"/>
    <p:sldId id="264" r:id="rId7"/>
    <p:sldId id="265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66" r:id="rId18"/>
    <p:sldId id="267" r:id="rId19"/>
    <p:sldId id="268" r:id="rId20"/>
    <p:sldId id="270" r:id="rId21"/>
    <p:sldId id="271" r:id="rId22"/>
    <p:sldId id="273" r:id="rId23"/>
    <p:sldId id="274" r:id="rId24"/>
    <p:sldId id="275" r:id="rId25"/>
    <p:sldId id="277" r:id="rId2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Любовь Чумаченко" userId="e8474a653f604572" providerId="Windows Live" clId="Web-{28760E34-CD01-42AE-9496-22867B5AFE68}"/>
    <pc:docChg chg="modSld">
      <pc:chgData name="Любовь Чумаченко" userId="e8474a653f604572" providerId="Windows Live" clId="Web-{28760E34-CD01-42AE-9496-22867B5AFE68}" dt="2019-06-27T11:26:40.023" v="4" actId="20577"/>
      <pc:docMkLst>
        <pc:docMk/>
      </pc:docMkLst>
      <pc:sldChg chg="modSp">
        <pc:chgData name="Любовь Чумаченко" userId="e8474a653f604572" providerId="Windows Live" clId="Web-{28760E34-CD01-42AE-9496-22867B5AFE68}" dt="2019-06-27T11:26:37.398" v="2" actId="20577"/>
        <pc:sldMkLst>
          <pc:docMk/>
          <pc:sldMk cId="0" sldId="260"/>
        </pc:sldMkLst>
        <pc:spChg chg="mod">
          <ac:chgData name="Любовь Чумаченко" userId="e8474a653f604572" providerId="Windows Live" clId="Web-{28760E34-CD01-42AE-9496-22867B5AFE68}" dt="2019-06-27T11:26:37.398" v="2" actId="20577"/>
          <ac:spMkLst>
            <pc:docMk/>
            <pc:sldMk cId="0" sldId="260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35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339"/>
            <a:ext cx="9143999" cy="68546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pPr/>
              <a:t>29.06.2019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628800"/>
            <a:ext cx="6984776" cy="1470025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uk-UA" sz="5400" b="1" dirty="0">
                <a:solidFill>
                  <a:srgbClr val="002060"/>
                </a:solidFill>
              </a:rPr>
              <a:t>Давня Індія. </a:t>
            </a:r>
            <a:br>
              <a:rPr lang="uk-UA" sz="5400" b="1" dirty="0">
                <a:solidFill>
                  <a:srgbClr val="002060"/>
                </a:solidFill>
              </a:rPr>
            </a:br>
            <a:r>
              <a:rPr lang="uk-UA" sz="5400" b="1" dirty="0">
                <a:solidFill>
                  <a:srgbClr val="002060"/>
                </a:solidFill>
              </a:rPr>
              <a:t>Китайські імперії.</a:t>
            </a:r>
            <a:r>
              <a:rPr lang="ru-RU" sz="5400" dirty="0"/>
              <a:t/>
            </a:r>
            <a:br>
              <a:rPr lang="ru-RU" sz="5400" dirty="0"/>
            </a:br>
            <a:endParaRPr lang="uk-UA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2364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85000" lnSpcReduction="20000"/>
          </a:bodyPr>
          <a:lstStyle/>
          <a:p>
            <a:r>
              <a:rPr lang="uk-UA" b="1" dirty="0">
                <a:solidFill>
                  <a:srgbClr val="C00000"/>
                </a:solidFill>
              </a:rPr>
              <a:t>13. </a:t>
            </a:r>
            <a:r>
              <a:rPr lang="ru-RU" b="1" dirty="0" err="1">
                <a:solidFill>
                  <a:srgbClr val="C00000"/>
                </a:solidFill>
              </a:rPr>
              <a:t>Основними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заняттями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жителів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Індії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були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торгівля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й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мореплавство</a:t>
            </a:r>
            <a:r>
              <a:rPr lang="ru-RU" b="1" dirty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так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ні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C00000"/>
                </a:solidFill>
              </a:rPr>
              <a:t>14. </a:t>
            </a:r>
            <a:r>
              <a:rPr lang="ru-RU" b="1" dirty="0" err="1">
                <a:solidFill>
                  <a:srgbClr val="C00000"/>
                </a:solidFill>
              </a:rPr>
              <a:t>Поселення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Мохенджо-Даро</a:t>
            </a:r>
            <a:r>
              <a:rPr lang="ru-RU" b="1" dirty="0">
                <a:solidFill>
                  <a:srgbClr val="C00000"/>
                </a:solidFill>
              </a:rPr>
              <a:t> та Хараппа </a:t>
            </a:r>
            <a:r>
              <a:rPr lang="ru-RU" b="1" dirty="0" err="1">
                <a:solidFill>
                  <a:srgbClr val="C00000"/>
                </a:solidFill>
              </a:rPr>
              <a:t>були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відкриті</a:t>
            </a:r>
            <a:r>
              <a:rPr lang="ru-RU" b="1" dirty="0">
                <a:solidFill>
                  <a:srgbClr val="C00000"/>
                </a:solidFill>
              </a:rPr>
              <a:t> археологами: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В </a:t>
            </a:r>
            <a:r>
              <a:rPr lang="ru-RU" b="1" dirty="0" err="1">
                <a:solidFill>
                  <a:srgbClr val="002060"/>
                </a:solidFill>
              </a:rPr>
              <a:t>Китаї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В </a:t>
            </a:r>
            <a:r>
              <a:rPr lang="ru-RU" b="1" dirty="0" err="1">
                <a:solidFill>
                  <a:srgbClr val="002060"/>
                </a:solidFill>
              </a:rPr>
              <a:t>Ассірії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В </a:t>
            </a:r>
            <a:r>
              <a:rPr lang="ru-RU" b="1" dirty="0" err="1">
                <a:solidFill>
                  <a:srgbClr val="002060"/>
                </a:solidFill>
              </a:rPr>
              <a:t>Греції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В </a:t>
            </a:r>
            <a:r>
              <a:rPr lang="ru-RU" b="1" dirty="0" err="1">
                <a:solidFill>
                  <a:srgbClr val="002060"/>
                </a:solidFill>
              </a:rPr>
              <a:t>Індії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C00000"/>
                </a:solidFill>
              </a:rPr>
              <a:t>15. </a:t>
            </a:r>
            <a:r>
              <a:rPr lang="ru-RU" b="1" dirty="0" err="1">
                <a:solidFill>
                  <a:srgbClr val="C00000"/>
                </a:solidFill>
              </a:rPr>
              <a:t>Найдавніше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поселення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Мохенджо-Даро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знаходилося</a:t>
            </a:r>
            <a:r>
              <a:rPr lang="ru-RU" b="1" dirty="0">
                <a:solidFill>
                  <a:srgbClr val="C00000"/>
                </a:solidFill>
              </a:rPr>
              <a:t> в </a:t>
            </a:r>
            <a:r>
              <a:rPr lang="ru-RU" b="1" dirty="0" err="1">
                <a:solidFill>
                  <a:srgbClr val="C00000"/>
                </a:solidFill>
              </a:rPr>
              <a:t>долині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річки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Інд</a:t>
            </a:r>
            <a:r>
              <a:rPr lang="ru-RU" b="1" dirty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так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ні</a:t>
            </a:r>
            <a:endParaRPr lang="ru-RU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fontScale="77500" lnSpcReduction="20000"/>
          </a:bodyPr>
          <a:lstStyle/>
          <a:p>
            <a:r>
              <a:rPr lang="uk-UA" b="1" dirty="0">
                <a:solidFill>
                  <a:srgbClr val="C00000"/>
                </a:solidFill>
              </a:rPr>
              <a:t>16. </a:t>
            </a:r>
            <a:r>
              <a:rPr lang="ru-RU" b="1" dirty="0" err="1">
                <a:solidFill>
                  <a:srgbClr val="C00000"/>
                </a:solidFill>
              </a:rPr>
              <a:t>Знайдені</a:t>
            </a:r>
            <a:r>
              <a:rPr lang="ru-RU" b="1" dirty="0">
                <a:solidFill>
                  <a:srgbClr val="C00000"/>
                </a:solidFill>
              </a:rPr>
              <a:t> археологами </a:t>
            </a:r>
            <a:r>
              <a:rPr lang="ru-RU" b="1" dirty="0" err="1">
                <a:solidFill>
                  <a:srgbClr val="C00000"/>
                </a:solidFill>
              </a:rPr>
              <a:t>гирі</a:t>
            </a:r>
            <a:r>
              <a:rPr lang="ru-RU" b="1" dirty="0">
                <a:solidFill>
                  <a:srgbClr val="C00000"/>
                </a:solidFill>
              </a:rPr>
              <a:t> та </a:t>
            </a:r>
            <a:r>
              <a:rPr lang="ru-RU" b="1" dirty="0" err="1">
                <a:solidFill>
                  <a:srgbClr val="C00000"/>
                </a:solidFill>
              </a:rPr>
              <a:t>вимірювальні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лінійки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свідчать</a:t>
            </a:r>
            <a:r>
              <a:rPr lang="ru-RU" b="1" dirty="0">
                <a:solidFill>
                  <a:srgbClr val="C00000"/>
                </a:solidFill>
              </a:rPr>
              <a:t> про: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виникнення</a:t>
            </a:r>
            <a:r>
              <a:rPr lang="ru-RU" b="1" dirty="0">
                <a:solidFill>
                  <a:srgbClr val="002060"/>
                </a:solidFill>
              </a:rPr>
              <a:t> математики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розвиток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будівництва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розвиток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торгівлі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виникнення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цивілізації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C00000"/>
                </a:solidFill>
              </a:rPr>
              <a:t>17. </a:t>
            </a:r>
            <a:r>
              <a:rPr lang="ru-RU" b="1" dirty="0" err="1">
                <a:solidFill>
                  <a:srgbClr val="C00000"/>
                </a:solidFill>
              </a:rPr>
              <a:t>Річка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дала </a:t>
            </a:r>
            <a:r>
              <a:rPr lang="ru-RU" b="1" dirty="0" err="1">
                <a:solidFill>
                  <a:srgbClr val="C00000"/>
                </a:solidFill>
              </a:rPr>
              <a:t>назву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цілій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країні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r>
              <a:rPr lang="ru-RU" b="1" dirty="0">
                <a:solidFill>
                  <a:srgbClr val="002060"/>
                </a:solidFill>
              </a:rPr>
              <a:t>Ганг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Хуанхе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Інд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Янцзи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C00000"/>
                </a:solidFill>
              </a:rPr>
              <a:t>18. </a:t>
            </a:r>
            <a:r>
              <a:rPr lang="ru-RU" b="1" dirty="0" err="1">
                <a:solidFill>
                  <a:srgbClr val="C00000"/>
                </a:solidFill>
              </a:rPr>
              <a:t>Найдавніша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релігія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Давньої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Індії</a:t>
            </a:r>
            <a:r>
              <a:rPr lang="ru-RU" b="1" dirty="0">
                <a:solidFill>
                  <a:srgbClr val="C00000"/>
                </a:solidFill>
              </a:rPr>
              <a:t>: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Індуїзм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Ведизм</a:t>
            </a:r>
          </a:p>
          <a:p>
            <a:r>
              <a:rPr lang="ru-RU" b="1" dirty="0">
                <a:solidFill>
                  <a:srgbClr val="002060"/>
                </a:solidFill>
              </a:rPr>
              <a:t>Буддизм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4929411"/>
          </a:xfrm>
        </p:spPr>
        <p:txBody>
          <a:bodyPr>
            <a:normAutofit fontScale="85000" lnSpcReduction="10000"/>
          </a:bodyPr>
          <a:lstStyle/>
          <a:p>
            <a:r>
              <a:rPr lang="uk-UA" b="1" dirty="0">
                <a:solidFill>
                  <a:srgbClr val="C00000"/>
                </a:solidFill>
              </a:rPr>
              <a:t>19. </a:t>
            </a:r>
            <a:r>
              <a:rPr lang="ru-RU" b="1" dirty="0" err="1">
                <a:solidFill>
                  <a:srgbClr val="C00000"/>
                </a:solidFill>
              </a:rPr>
              <a:t>Ар'яварта</a:t>
            </a:r>
            <a:r>
              <a:rPr lang="ru-RU" b="1" dirty="0">
                <a:solidFill>
                  <a:srgbClr val="C00000"/>
                </a:solidFill>
              </a:rPr>
              <a:t> - </a:t>
            </a:r>
            <a:r>
              <a:rPr lang="ru-RU" b="1" dirty="0" err="1">
                <a:solidFill>
                  <a:srgbClr val="C00000"/>
                </a:solidFill>
              </a:rPr>
              <a:t>це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давня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назва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Китаю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Ассирії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Вавілону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Індії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C00000"/>
                </a:solidFill>
              </a:rPr>
              <a:t>20. </a:t>
            </a:r>
            <a:r>
              <a:rPr lang="ru-RU" b="1" dirty="0" err="1">
                <a:solidFill>
                  <a:srgbClr val="C00000"/>
                </a:solidFill>
              </a:rPr>
              <a:t>Терміни</a:t>
            </a:r>
            <a:r>
              <a:rPr lang="ru-RU" b="1" dirty="0">
                <a:solidFill>
                  <a:srgbClr val="C00000"/>
                </a:solidFill>
              </a:rPr>
              <a:t>: </a:t>
            </a:r>
            <a:r>
              <a:rPr lang="ru-RU" b="1" dirty="0" err="1">
                <a:solidFill>
                  <a:srgbClr val="C00000"/>
                </a:solidFill>
              </a:rPr>
              <a:t>брахмани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шудри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кшатрії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вайкш'ї</a:t>
            </a:r>
            <a:r>
              <a:rPr lang="ru-RU" b="1" dirty="0">
                <a:solidFill>
                  <a:srgbClr val="C00000"/>
                </a:solidFill>
              </a:rPr>
              <a:t> - </a:t>
            </a:r>
            <a:r>
              <a:rPr lang="ru-RU" b="1" dirty="0" err="1">
                <a:solidFill>
                  <a:srgbClr val="C00000"/>
                </a:solidFill>
              </a:rPr>
              <a:t>це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Варни</a:t>
            </a:r>
            <a:r>
              <a:rPr lang="ru-RU" b="1" dirty="0">
                <a:solidFill>
                  <a:srgbClr val="002060"/>
                </a:solidFill>
              </a:rPr>
              <a:t> в </a:t>
            </a:r>
            <a:r>
              <a:rPr lang="ru-RU" b="1" dirty="0" err="1">
                <a:solidFill>
                  <a:srgbClr val="002060"/>
                </a:solidFill>
              </a:rPr>
              <a:t>Індії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Племена в </a:t>
            </a:r>
            <a:r>
              <a:rPr lang="ru-RU" b="1" dirty="0" err="1">
                <a:solidFill>
                  <a:srgbClr val="002060"/>
                </a:solidFill>
              </a:rPr>
              <a:t>Ассірії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Жителі</a:t>
            </a:r>
            <a:r>
              <a:rPr lang="ru-RU" b="1" dirty="0">
                <a:solidFill>
                  <a:srgbClr val="002060"/>
                </a:solidFill>
              </a:rPr>
              <a:t> Китаю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Завойовники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Індії</a:t>
            </a:r>
            <a:endParaRPr lang="ru-RU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92500" lnSpcReduction="10000"/>
          </a:bodyPr>
          <a:lstStyle/>
          <a:p>
            <a:r>
              <a:rPr lang="uk-UA" b="1" dirty="0">
                <a:solidFill>
                  <a:srgbClr val="C00000"/>
                </a:solidFill>
              </a:rPr>
              <a:t>21. </a:t>
            </a:r>
            <a:r>
              <a:rPr lang="ru-RU" b="1" dirty="0">
                <a:solidFill>
                  <a:srgbClr val="C00000"/>
                </a:solidFill>
              </a:rPr>
              <a:t>Брахма, </a:t>
            </a:r>
            <a:r>
              <a:rPr lang="ru-RU" b="1" dirty="0" err="1">
                <a:solidFill>
                  <a:srgbClr val="C00000"/>
                </a:solidFill>
              </a:rPr>
              <a:t>Вішну</a:t>
            </a:r>
            <a:r>
              <a:rPr lang="ru-RU" b="1" dirty="0">
                <a:solidFill>
                  <a:srgbClr val="C00000"/>
                </a:solidFill>
              </a:rPr>
              <a:t>, Шива - </a:t>
            </a:r>
            <a:r>
              <a:rPr lang="ru-RU" b="1" dirty="0" err="1">
                <a:solidFill>
                  <a:srgbClr val="C00000"/>
                </a:solidFill>
              </a:rPr>
              <a:t>це</a:t>
            </a:r>
            <a:endParaRPr lang="ru-RU" b="1" dirty="0">
              <a:solidFill>
                <a:srgbClr val="C0000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Індійські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правителі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Індійські</a:t>
            </a:r>
            <a:r>
              <a:rPr lang="ru-RU" b="1" dirty="0">
                <a:solidFill>
                  <a:srgbClr val="002060"/>
                </a:solidFill>
              </a:rPr>
              <a:t> боги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Індійські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князівства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Індійські</a:t>
            </a:r>
            <a:r>
              <a:rPr lang="ru-RU" b="1" dirty="0">
                <a:solidFill>
                  <a:srgbClr val="002060"/>
                </a:solidFill>
              </a:rPr>
              <a:t> книги</a:t>
            </a:r>
          </a:p>
          <a:p>
            <a:r>
              <a:rPr lang="uk-UA" b="1" dirty="0">
                <a:solidFill>
                  <a:srgbClr val="C00000"/>
                </a:solidFill>
              </a:rPr>
              <a:t>22. </a:t>
            </a:r>
            <a:r>
              <a:rPr lang="ru-RU" b="1" dirty="0">
                <a:solidFill>
                  <a:srgbClr val="C00000"/>
                </a:solidFill>
              </a:rPr>
              <a:t>За </a:t>
            </a:r>
            <a:r>
              <a:rPr lang="ru-RU" b="1" dirty="0" err="1">
                <a:solidFill>
                  <a:srgbClr val="C00000"/>
                </a:solidFill>
              </a:rPr>
              <a:t>повір'ями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індійців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ким</a:t>
            </a:r>
            <a:r>
              <a:rPr lang="ru-RU" b="1" dirty="0">
                <a:solidFill>
                  <a:srgbClr val="C00000"/>
                </a:solidFill>
              </a:rPr>
              <a:t> стане </a:t>
            </a:r>
            <a:r>
              <a:rPr lang="ru-RU" b="1" dirty="0" err="1">
                <a:solidFill>
                  <a:srgbClr val="C00000"/>
                </a:solidFill>
              </a:rPr>
              <a:t>людина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після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смерті</a:t>
            </a:r>
            <a:r>
              <a:rPr lang="ru-RU" b="1" dirty="0">
                <a:solidFill>
                  <a:srgbClr val="C00000"/>
                </a:solidFill>
              </a:rPr>
              <a:t> залежало...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від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його</a:t>
            </a:r>
            <a:r>
              <a:rPr lang="ru-RU" b="1" dirty="0">
                <a:solidFill>
                  <a:srgbClr val="002060"/>
                </a:solidFill>
              </a:rPr>
              <a:t> становища в </a:t>
            </a:r>
            <a:r>
              <a:rPr lang="ru-RU" b="1" dirty="0" err="1">
                <a:solidFill>
                  <a:srgbClr val="002060"/>
                </a:solidFill>
              </a:rPr>
              <a:t>суспільстві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від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його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матеріального</a:t>
            </a:r>
            <a:r>
              <a:rPr lang="ru-RU" b="1" dirty="0">
                <a:solidFill>
                  <a:srgbClr val="002060"/>
                </a:solidFill>
              </a:rPr>
              <a:t> достатку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від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його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вчинків</a:t>
            </a:r>
            <a:r>
              <a:rPr lang="ru-RU" b="1" dirty="0">
                <a:solidFill>
                  <a:srgbClr val="002060"/>
                </a:solidFill>
              </a:rPr>
              <a:t> за </a:t>
            </a:r>
            <a:r>
              <a:rPr lang="ru-RU" b="1" dirty="0" err="1">
                <a:solidFill>
                  <a:srgbClr val="002060"/>
                </a:solidFill>
              </a:rPr>
              <a:t>життя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від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волі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випадку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92500" lnSpcReduction="20000"/>
          </a:bodyPr>
          <a:lstStyle/>
          <a:p>
            <a:r>
              <a:rPr lang="uk-UA" b="1" dirty="0">
                <a:solidFill>
                  <a:srgbClr val="C00000"/>
                </a:solidFill>
              </a:rPr>
              <a:t>23. </a:t>
            </a:r>
            <a:r>
              <a:rPr lang="ru-RU" b="1" dirty="0">
                <a:solidFill>
                  <a:srgbClr val="C00000"/>
                </a:solidFill>
              </a:rPr>
              <a:t>Як </a:t>
            </a:r>
            <a:r>
              <a:rPr lang="ru-RU" b="1" dirty="0" err="1">
                <a:solidFill>
                  <a:srgbClr val="C00000"/>
                </a:solidFill>
              </a:rPr>
              <a:t>називалася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категорія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людей,що</a:t>
            </a:r>
            <a:r>
              <a:rPr lang="ru-RU" b="1" dirty="0">
                <a:solidFill>
                  <a:srgbClr val="C00000"/>
                </a:solidFill>
              </a:rPr>
              <a:t> не входить </a:t>
            </a:r>
            <a:r>
              <a:rPr lang="ru-RU" b="1" dirty="0" err="1">
                <a:solidFill>
                  <a:srgbClr val="C00000"/>
                </a:solidFill>
              </a:rPr>
              <a:t>ні</a:t>
            </a:r>
            <a:r>
              <a:rPr lang="ru-RU" b="1" dirty="0">
                <a:solidFill>
                  <a:srgbClr val="C00000"/>
                </a:solidFill>
              </a:rPr>
              <a:t> в одну </a:t>
            </a:r>
            <a:r>
              <a:rPr lang="ru-RU" b="1" dirty="0" err="1">
                <a:solidFill>
                  <a:srgbClr val="C00000"/>
                </a:solidFill>
              </a:rPr>
              <a:t>варну</a:t>
            </a:r>
            <a:r>
              <a:rPr lang="ru-RU" b="1" dirty="0">
                <a:solidFill>
                  <a:srgbClr val="C00000"/>
                </a:solidFill>
              </a:rPr>
              <a:t>?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недоторкані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вигнанці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раби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брудні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C00000"/>
                </a:solidFill>
              </a:rPr>
              <a:t>24. </a:t>
            </a:r>
            <a:r>
              <a:rPr lang="ru-RU" b="1" dirty="0">
                <a:solidFill>
                  <a:srgbClr val="C00000"/>
                </a:solidFill>
              </a:rPr>
              <a:t>За </a:t>
            </a:r>
            <a:r>
              <a:rPr lang="ru-RU" b="1" dirty="0" err="1">
                <a:solidFill>
                  <a:srgbClr val="C00000"/>
                </a:solidFill>
              </a:rPr>
              <a:t>яких</a:t>
            </a:r>
            <a:r>
              <a:rPr lang="ru-RU" b="1" dirty="0">
                <a:solidFill>
                  <a:srgbClr val="C00000"/>
                </a:solidFill>
              </a:rPr>
              <a:t> умов </a:t>
            </a:r>
            <a:r>
              <a:rPr lang="ru-RU" b="1" dirty="0" err="1">
                <a:solidFill>
                  <a:srgbClr val="C00000"/>
                </a:solidFill>
              </a:rPr>
              <a:t>дозволявся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перехід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однієї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варни</a:t>
            </a:r>
            <a:r>
              <a:rPr lang="ru-RU" b="1" dirty="0">
                <a:solidFill>
                  <a:srgbClr val="C00000"/>
                </a:solidFill>
              </a:rPr>
              <a:t> в </a:t>
            </a:r>
            <a:r>
              <a:rPr lang="ru-RU" b="1" dirty="0" err="1">
                <a:solidFill>
                  <a:srgbClr val="C00000"/>
                </a:solidFill>
              </a:rPr>
              <a:t>іншу</a:t>
            </a:r>
            <a:r>
              <a:rPr lang="ru-RU" b="1" dirty="0">
                <a:solidFill>
                  <a:srgbClr val="C00000"/>
                </a:solidFill>
              </a:rPr>
              <a:t>?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якщо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перехід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здійснювався</a:t>
            </a:r>
            <a:r>
              <a:rPr lang="ru-RU" b="1" dirty="0">
                <a:solidFill>
                  <a:srgbClr val="002060"/>
                </a:solidFill>
              </a:rPr>
              <a:t> в </a:t>
            </a:r>
            <a:r>
              <a:rPr lang="ru-RU" b="1" dirty="0" err="1">
                <a:solidFill>
                  <a:srgbClr val="002060"/>
                </a:solidFill>
              </a:rPr>
              <a:t>нижчу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варну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якщо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був</a:t>
            </a:r>
            <a:r>
              <a:rPr lang="ru-RU" b="1" dirty="0">
                <a:solidFill>
                  <a:srgbClr val="002060"/>
                </a:solidFill>
              </a:rPr>
              <a:t> родич </a:t>
            </a:r>
            <a:r>
              <a:rPr lang="ru-RU" b="1" dirty="0" err="1">
                <a:solidFill>
                  <a:srgbClr val="002060"/>
                </a:solidFill>
              </a:rPr>
              <a:t>з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іншої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варни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якщо</a:t>
            </a:r>
            <a:r>
              <a:rPr lang="ru-RU" b="1" dirty="0">
                <a:solidFill>
                  <a:srgbClr val="002060"/>
                </a:solidFill>
              </a:rPr>
              <a:t> давав </a:t>
            </a:r>
            <a:r>
              <a:rPr lang="ru-RU" b="1" dirty="0" err="1">
                <a:solidFill>
                  <a:srgbClr val="002060"/>
                </a:solidFill>
              </a:rPr>
              <a:t>дозвіл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головний</a:t>
            </a:r>
            <a:r>
              <a:rPr lang="ru-RU" b="1" dirty="0">
                <a:solidFill>
                  <a:srgbClr val="002060"/>
                </a:solidFill>
              </a:rPr>
              <a:t> брахман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це</a:t>
            </a:r>
            <a:r>
              <a:rPr lang="ru-RU" b="1" dirty="0">
                <a:solidFill>
                  <a:srgbClr val="002060"/>
                </a:solidFill>
              </a:rPr>
              <a:t> строго </a:t>
            </a:r>
            <a:r>
              <a:rPr lang="ru-RU" b="1" dirty="0" err="1">
                <a:solidFill>
                  <a:srgbClr val="002060"/>
                </a:solidFill>
              </a:rPr>
              <a:t>заборонялося</a:t>
            </a:r>
            <a:endParaRPr lang="ru-RU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lnSpcReduction="10000"/>
          </a:bodyPr>
          <a:lstStyle/>
          <a:p>
            <a:r>
              <a:rPr lang="uk-UA" b="1" dirty="0">
                <a:solidFill>
                  <a:srgbClr val="C00000"/>
                </a:solidFill>
              </a:rPr>
              <a:t>25. </a:t>
            </a:r>
            <a:r>
              <a:rPr lang="ru-RU" b="1" dirty="0">
                <a:solidFill>
                  <a:srgbClr val="C00000"/>
                </a:solidFill>
              </a:rPr>
              <a:t>Яка </a:t>
            </a:r>
            <a:r>
              <a:rPr lang="ru-RU" b="1" dirty="0" err="1">
                <a:solidFill>
                  <a:srgbClr val="C00000"/>
                </a:solidFill>
              </a:rPr>
              <a:t>гра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дістала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назву</a:t>
            </a:r>
            <a:r>
              <a:rPr lang="ru-RU" b="1" dirty="0">
                <a:solidFill>
                  <a:srgbClr val="C00000"/>
                </a:solidFill>
              </a:rPr>
              <a:t> "4 роди </a:t>
            </a:r>
            <a:r>
              <a:rPr lang="ru-RU" b="1" dirty="0" err="1">
                <a:solidFill>
                  <a:srgbClr val="C00000"/>
                </a:solidFill>
              </a:rPr>
              <a:t>військ</a:t>
            </a:r>
            <a:r>
              <a:rPr lang="ru-RU" b="1" dirty="0">
                <a:solidFill>
                  <a:srgbClr val="C00000"/>
                </a:solidFill>
              </a:rPr>
              <a:t>"?</a:t>
            </a:r>
          </a:p>
          <a:p>
            <a:r>
              <a:rPr lang="ru-RU" b="1" dirty="0">
                <a:solidFill>
                  <a:srgbClr val="002060"/>
                </a:solidFill>
              </a:rPr>
              <a:t>шашки</a:t>
            </a:r>
          </a:p>
          <a:p>
            <a:r>
              <a:rPr lang="ru-RU" b="1" dirty="0">
                <a:solidFill>
                  <a:srgbClr val="002060"/>
                </a:solidFill>
              </a:rPr>
              <a:t>шахи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доміно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боулінг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C00000"/>
                </a:solidFill>
              </a:rPr>
              <a:t>26. </a:t>
            </a:r>
            <a:r>
              <a:rPr lang="ru-RU" b="1" dirty="0" err="1">
                <a:solidFill>
                  <a:srgbClr val="C00000"/>
                </a:solidFill>
              </a:rPr>
              <a:t>Якою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мовою</a:t>
            </a:r>
            <a:r>
              <a:rPr lang="ru-RU" b="1" dirty="0">
                <a:solidFill>
                  <a:srgbClr val="C00000"/>
                </a:solidFill>
              </a:rPr>
              <a:t> написана поема "</a:t>
            </a:r>
            <a:r>
              <a:rPr lang="ru-RU" b="1" dirty="0" err="1">
                <a:solidFill>
                  <a:srgbClr val="C00000"/>
                </a:solidFill>
              </a:rPr>
              <a:t>Рігведа</a:t>
            </a:r>
            <a:r>
              <a:rPr lang="ru-RU" b="1" dirty="0">
                <a:solidFill>
                  <a:srgbClr val="C00000"/>
                </a:solidFill>
              </a:rPr>
              <a:t>"?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індійська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санскрит</a:t>
            </a:r>
          </a:p>
          <a:p>
            <a:r>
              <a:rPr lang="ru-RU" b="1" dirty="0">
                <a:solidFill>
                  <a:srgbClr val="002060"/>
                </a:solidFill>
              </a:rPr>
              <a:t>буддизм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ведійською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Бліц опитування №1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8964488" cy="5589240"/>
          </a:xfrm>
        </p:spPr>
        <p:txBody>
          <a:bodyPr>
            <a:normAutofit fontScale="77500" lnSpcReduction="20000"/>
          </a:bodyPr>
          <a:lstStyle/>
          <a:p>
            <a:r>
              <a:rPr lang="ru-RU" sz="3400" b="1" dirty="0">
                <a:solidFill>
                  <a:srgbClr val="002060"/>
                </a:solidFill>
              </a:rPr>
              <a:t>1. Охарактеризуйте </a:t>
            </a:r>
            <a:r>
              <a:rPr lang="ru-RU" sz="3400" b="1" dirty="0" err="1">
                <a:solidFill>
                  <a:srgbClr val="002060"/>
                </a:solidFill>
              </a:rPr>
              <a:t>природні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умови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Давньої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Індії</a:t>
            </a:r>
            <a:r>
              <a:rPr lang="ru-RU" sz="3400" b="1" dirty="0">
                <a:solidFill>
                  <a:srgbClr val="002060"/>
                </a:solidFill>
              </a:rPr>
              <a:t>.</a:t>
            </a:r>
          </a:p>
          <a:p>
            <a:r>
              <a:rPr lang="ru-RU" sz="3400" b="1" dirty="0">
                <a:solidFill>
                  <a:srgbClr val="002060"/>
                </a:solidFill>
              </a:rPr>
              <a:t>2. Дайте </a:t>
            </a:r>
            <a:r>
              <a:rPr lang="ru-RU" sz="3400" b="1" dirty="0" err="1">
                <a:solidFill>
                  <a:srgbClr val="002060"/>
                </a:solidFill>
              </a:rPr>
              <a:t>визначення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поняття</a:t>
            </a:r>
            <a:r>
              <a:rPr lang="ru-RU" sz="3400" b="1" dirty="0">
                <a:solidFill>
                  <a:srgbClr val="002060"/>
                </a:solidFill>
              </a:rPr>
              <a:t> «каста».</a:t>
            </a:r>
          </a:p>
          <a:p>
            <a:r>
              <a:rPr lang="ru-RU" sz="3400" b="1" dirty="0">
                <a:solidFill>
                  <a:srgbClr val="002060"/>
                </a:solidFill>
              </a:rPr>
              <a:t>3. </a:t>
            </a:r>
            <a:r>
              <a:rPr lang="ru-RU" sz="3400" b="1" dirty="0" err="1">
                <a:solidFill>
                  <a:srgbClr val="002060"/>
                </a:solidFill>
              </a:rPr>
              <a:t>Поясніть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стисло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вислови</a:t>
            </a:r>
            <a:r>
              <a:rPr lang="ru-RU" sz="3400" b="1" dirty="0">
                <a:solidFill>
                  <a:srgbClr val="002060"/>
                </a:solidFill>
              </a:rPr>
              <a:t>, </a:t>
            </a:r>
            <a:r>
              <a:rPr lang="ru-RU" sz="3400" b="1" dirty="0" err="1">
                <a:solidFill>
                  <a:srgbClr val="002060"/>
                </a:solidFill>
              </a:rPr>
              <a:t>пов’язані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з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історією</a:t>
            </a:r>
            <a:r>
              <a:rPr lang="ru-RU" sz="3400" b="1" dirty="0">
                <a:solidFill>
                  <a:srgbClr val="002060"/>
                </a:solidFill>
              </a:rPr>
              <a:t> Китаю.</a:t>
            </a:r>
          </a:p>
          <a:p>
            <a:r>
              <a:rPr lang="ru-RU" sz="3400" b="1" dirty="0">
                <a:solidFill>
                  <a:srgbClr val="002060"/>
                </a:solidFill>
              </a:rPr>
              <a:t>«</a:t>
            </a:r>
            <a:r>
              <a:rPr lang="ru-RU" sz="3400" b="1" dirty="0" err="1">
                <a:solidFill>
                  <a:srgbClr val="002060"/>
                </a:solidFill>
              </a:rPr>
              <a:t>Піднебесна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країна</a:t>
            </a:r>
            <a:r>
              <a:rPr lang="ru-RU" sz="3400" b="1" dirty="0">
                <a:solidFill>
                  <a:srgbClr val="002060"/>
                </a:solidFill>
              </a:rPr>
              <a:t>» — ____ .</a:t>
            </a:r>
          </a:p>
          <a:p>
            <a:r>
              <a:rPr lang="ru-RU" sz="3400" b="1" dirty="0" err="1">
                <a:solidFill>
                  <a:srgbClr val="002060"/>
                </a:solidFill>
              </a:rPr>
              <a:t>Найдовше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кладовище</a:t>
            </a:r>
            <a:r>
              <a:rPr lang="ru-RU" sz="3400" b="1" dirty="0">
                <a:solidFill>
                  <a:srgbClr val="002060"/>
                </a:solidFill>
              </a:rPr>
              <a:t> у </a:t>
            </a:r>
            <a:r>
              <a:rPr lang="ru-RU" sz="3400" b="1" dirty="0" err="1">
                <a:solidFill>
                  <a:srgbClr val="002060"/>
                </a:solidFill>
              </a:rPr>
              <a:t>світі</a:t>
            </a:r>
            <a:r>
              <a:rPr lang="ru-RU" sz="3400" b="1" dirty="0">
                <a:solidFill>
                  <a:srgbClr val="002060"/>
                </a:solidFill>
              </a:rPr>
              <a:t>» — ____ .</a:t>
            </a:r>
          </a:p>
          <a:p>
            <a:r>
              <a:rPr lang="ru-RU" sz="3400" b="1" dirty="0">
                <a:solidFill>
                  <a:srgbClr val="002060"/>
                </a:solidFill>
              </a:rPr>
              <a:t>«</a:t>
            </a:r>
            <a:r>
              <a:rPr lang="ru-RU" sz="3400" b="1" dirty="0" err="1">
                <a:solidFill>
                  <a:srgbClr val="002060"/>
                </a:solidFill>
              </a:rPr>
              <a:t>Жовті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пов’язки</a:t>
            </a:r>
            <a:r>
              <a:rPr lang="ru-RU" sz="3400" b="1" dirty="0">
                <a:solidFill>
                  <a:srgbClr val="002060"/>
                </a:solidFill>
              </a:rPr>
              <a:t>» — ____ .</a:t>
            </a:r>
          </a:p>
          <a:p>
            <a:r>
              <a:rPr lang="ru-RU" sz="3400" b="1" dirty="0">
                <a:solidFill>
                  <a:srgbClr val="002060"/>
                </a:solidFill>
              </a:rPr>
              <a:t>4. </a:t>
            </a:r>
            <a:r>
              <a:rPr lang="ru-RU" sz="3400" b="1" dirty="0" err="1">
                <a:solidFill>
                  <a:srgbClr val="002060"/>
                </a:solidFill>
              </a:rPr>
              <a:t>Оберіть</a:t>
            </a:r>
            <a:r>
              <a:rPr lang="ru-RU" sz="3400" b="1" dirty="0">
                <a:solidFill>
                  <a:srgbClr val="002060"/>
                </a:solidFill>
              </a:rPr>
              <a:t> слова </a:t>
            </a:r>
            <a:r>
              <a:rPr lang="ru-RU" sz="3400" b="1" dirty="0" err="1">
                <a:solidFill>
                  <a:srgbClr val="002060"/>
                </a:solidFill>
              </a:rPr>
              <a:t>і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словосполучення</a:t>
            </a:r>
            <a:r>
              <a:rPr lang="ru-RU" sz="3400" b="1" dirty="0">
                <a:solidFill>
                  <a:srgbClr val="002060"/>
                </a:solidFill>
              </a:rPr>
              <a:t>, </a:t>
            </a:r>
            <a:r>
              <a:rPr lang="ru-RU" sz="3400" b="1" dirty="0" err="1">
                <a:solidFill>
                  <a:srgbClr val="002060"/>
                </a:solidFill>
              </a:rPr>
              <a:t>що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стосуються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Давнього</a:t>
            </a:r>
            <a:r>
              <a:rPr lang="ru-RU" sz="3400" b="1" dirty="0">
                <a:solidFill>
                  <a:srgbClr val="002060"/>
                </a:solidFill>
              </a:rPr>
              <a:t> Китаю.</a:t>
            </a:r>
          </a:p>
          <a:p>
            <a:r>
              <a:rPr lang="ru-RU" sz="3400" b="1" dirty="0" err="1">
                <a:solidFill>
                  <a:srgbClr val="002060"/>
                </a:solidFill>
              </a:rPr>
              <a:t>Біблія</a:t>
            </a:r>
            <a:r>
              <a:rPr lang="ru-RU" sz="3400" b="1" dirty="0">
                <a:solidFill>
                  <a:srgbClr val="002060"/>
                </a:solidFill>
              </a:rPr>
              <a:t>, </a:t>
            </a:r>
            <a:r>
              <a:rPr lang="ru-RU" sz="3400" b="1" dirty="0" err="1">
                <a:solidFill>
                  <a:srgbClr val="002060"/>
                </a:solidFill>
              </a:rPr>
              <a:t>Жовта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ріка</a:t>
            </a:r>
            <a:r>
              <a:rPr lang="ru-RU" sz="3400" b="1" dirty="0">
                <a:solidFill>
                  <a:srgbClr val="002060"/>
                </a:solidFill>
              </a:rPr>
              <a:t>, </a:t>
            </a:r>
            <a:r>
              <a:rPr lang="ru-RU" sz="3400" b="1" dirty="0" err="1">
                <a:solidFill>
                  <a:srgbClr val="002060"/>
                </a:solidFill>
              </a:rPr>
              <a:t>Євфрат</a:t>
            </a:r>
            <a:r>
              <a:rPr lang="ru-RU" sz="3400" b="1" dirty="0">
                <a:solidFill>
                  <a:srgbClr val="002060"/>
                </a:solidFill>
              </a:rPr>
              <a:t>, </a:t>
            </a:r>
            <a:r>
              <a:rPr lang="ru-RU" sz="3400" b="1" dirty="0" err="1">
                <a:solidFill>
                  <a:srgbClr val="002060"/>
                </a:solidFill>
              </a:rPr>
              <a:t>шовк</a:t>
            </a:r>
            <a:r>
              <a:rPr lang="ru-RU" sz="3400" b="1" dirty="0">
                <a:solidFill>
                  <a:srgbClr val="002060"/>
                </a:solidFill>
              </a:rPr>
              <a:t>, </a:t>
            </a:r>
            <a:r>
              <a:rPr lang="ru-RU" sz="3400" b="1" dirty="0" err="1">
                <a:solidFill>
                  <a:srgbClr val="002060"/>
                </a:solidFill>
              </a:rPr>
              <a:t>папір</a:t>
            </a:r>
            <a:r>
              <a:rPr lang="ru-RU" sz="3400" b="1" dirty="0">
                <a:solidFill>
                  <a:srgbClr val="002060"/>
                </a:solidFill>
              </a:rPr>
              <a:t>, </a:t>
            </a:r>
            <a:r>
              <a:rPr lang="ru-RU" sz="3400" b="1" dirty="0" err="1">
                <a:solidFill>
                  <a:srgbClr val="002060"/>
                </a:solidFill>
              </a:rPr>
              <a:t>Цінь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Шіхуанді</a:t>
            </a:r>
            <a:r>
              <a:rPr lang="ru-RU" sz="3400" b="1" dirty="0">
                <a:solidFill>
                  <a:srgbClr val="002060"/>
                </a:solidFill>
              </a:rPr>
              <a:t>, </a:t>
            </a:r>
            <a:r>
              <a:rPr lang="ru-RU" sz="3400" b="1" dirty="0" err="1">
                <a:solidFill>
                  <a:srgbClr val="002060"/>
                </a:solidFill>
              </a:rPr>
              <a:t>цар</a:t>
            </a:r>
            <a:r>
              <a:rPr lang="ru-RU" sz="3400" b="1" dirty="0">
                <a:solidFill>
                  <a:srgbClr val="002060"/>
                </a:solidFill>
              </a:rPr>
              <a:t> Соломон, </a:t>
            </a:r>
            <a:r>
              <a:rPr lang="ru-RU" sz="3400" b="1" dirty="0" err="1">
                <a:solidFill>
                  <a:srgbClr val="002060"/>
                </a:solidFill>
              </a:rPr>
              <a:t>імперія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Хань</a:t>
            </a:r>
            <a:r>
              <a:rPr lang="ru-RU" sz="3400" b="1" dirty="0">
                <a:solidFill>
                  <a:srgbClr val="002060"/>
                </a:solidFill>
              </a:rPr>
              <a:t>, </a:t>
            </a:r>
            <a:r>
              <a:rPr lang="ru-RU" sz="3400" b="1" dirty="0" err="1">
                <a:solidFill>
                  <a:srgbClr val="002060"/>
                </a:solidFill>
              </a:rPr>
              <a:t>індуїзм</a:t>
            </a:r>
            <a:r>
              <a:rPr lang="ru-RU" sz="3400" b="1" dirty="0">
                <a:solidFill>
                  <a:srgbClr val="002060"/>
                </a:solidFill>
              </a:rPr>
              <a:t>, </a:t>
            </a:r>
            <a:r>
              <a:rPr lang="ru-RU" sz="3400" b="1" dirty="0" err="1">
                <a:solidFill>
                  <a:srgbClr val="002060"/>
                </a:solidFill>
              </a:rPr>
              <a:t>клинопис</a:t>
            </a:r>
            <a:r>
              <a:rPr lang="ru-RU" sz="3400" b="1" dirty="0">
                <a:solidFill>
                  <a:srgbClr val="002060"/>
                </a:solidFill>
              </a:rPr>
              <a:t>, </a:t>
            </a:r>
            <a:r>
              <a:rPr lang="ru-RU" sz="3400" b="1" dirty="0" err="1">
                <a:solidFill>
                  <a:srgbClr val="002060"/>
                </a:solidFill>
              </a:rPr>
              <a:t>голкотерапія</a:t>
            </a:r>
            <a:r>
              <a:rPr lang="ru-RU" sz="3400" b="1" dirty="0">
                <a:solidFill>
                  <a:srgbClr val="002060"/>
                </a:solidFill>
              </a:rPr>
              <a:t>.</a:t>
            </a:r>
          </a:p>
          <a:p>
            <a:r>
              <a:rPr lang="ru-RU" sz="3400" b="1" dirty="0">
                <a:solidFill>
                  <a:srgbClr val="002060"/>
                </a:solidFill>
              </a:rPr>
              <a:t>5. </a:t>
            </a:r>
            <a:r>
              <a:rPr lang="ru-RU" sz="3400" b="1" dirty="0" err="1">
                <a:solidFill>
                  <a:srgbClr val="002060"/>
                </a:solidFill>
              </a:rPr>
              <a:t>Назвіть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перші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дві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варни</a:t>
            </a:r>
            <a:r>
              <a:rPr lang="ru-RU" sz="3400" b="1" dirty="0">
                <a:solidFill>
                  <a:srgbClr val="002060"/>
                </a:solidFill>
              </a:rPr>
              <a:t> в </a:t>
            </a:r>
            <a:r>
              <a:rPr lang="ru-RU" sz="3400" b="1" dirty="0" err="1">
                <a:solidFill>
                  <a:srgbClr val="002060"/>
                </a:solidFill>
              </a:rPr>
              <a:t>Індії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і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вкажіть</a:t>
            </a:r>
            <a:r>
              <a:rPr lang="ru-RU" sz="3400" b="1" dirty="0">
                <a:solidFill>
                  <a:srgbClr val="002060"/>
                </a:solidFill>
              </a:rPr>
              <a:t>, </a:t>
            </a:r>
            <a:r>
              <a:rPr lang="ru-RU" sz="3400" b="1" dirty="0" err="1">
                <a:solidFill>
                  <a:srgbClr val="002060"/>
                </a:solidFill>
              </a:rPr>
              <a:t>з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яких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частин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тіла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Брахми</a:t>
            </a:r>
            <a:r>
              <a:rPr lang="ru-RU" sz="3400" b="1" dirty="0">
                <a:solidFill>
                  <a:srgbClr val="002060"/>
                </a:solidFill>
              </a:rPr>
              <a:t> вони </a:t>
            </a:r>
            <a:r>
              <a:rPr lang="ru-RU" sz="3400" b="1" dirty="0" err="1">
                <a:solidFill>
                  <a:srgbClr val="002060"/>
                </a:solidFill>
              </a:rPr>
              <a:t>були</a:t>
            </a:r>
            <a:r>
              <a:rPr lang="ru-RU" sz="3400" b="1" dirty="0">
                <a:solidFill>
                  <a:srgbClr val="002060"/>
                </a:solidFill>
              </a:rPr>
              <a:t> </a:t>
            </a:r>
            <a:r>
              <a:rPr lang="ru-RU" sz="3400" b="1" dirty="0" err="1">
                <a:solidFill>
                  <a:srgbClr val="002060"/>
                </a:solidFill>
              </a:rPr>
              <a:t>створені</a:t>
            </a:r>
            <a:r>
              <a:rPr lang="ru-RU" sz="3400" b="1" dirty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>
                <a:solidFill>
                  <a:srgbClr val="002060"/>
                </a:solidFill>
              </a:rPr>
              <a:t>6. </a:t>
            </a:r>
            <a:r>
              <a:rPr lang="ru-RU" b="1" dirty="0" err="1">
                <a:solidFill>
                  <a:srgbClr val="002060"/>
                </a:solidFill>
              </a:rPr>
              <a:t>Складіть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міні-твір</a:t>
            </a:r>
            <a:r>
              <a:rPr lang="ru-RU" b="1" dirty="0">
                <a:solidFill>
                  <a:srgbClr val="002060"/>
                </a:solidFill>
              </a:rPr>
              <a:t> на тему «</a:t>
            </a:r>
            <a:r>
              <a:rPr lang="ru-RU" b="1" dirty="0" err="1">
                <a:solidFill>
                  <a:srgbClr val="002060"/>
                </a:solidFill>
              </a:rPr>
              <a:t>Досягнення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давньоіндійської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культури</a:t>
            </a:r>
            <a:r>
              <a:rPr lang="ru-RU" b="1" dirty="0">
                <a:solidFill>
                  <a:srgbClr val="002060"/>
                </a:solidFill>
              </a:rPr>
              <a:t>».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Бліц опитування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25780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1. Охарактеризуйте </a:t>
            </a:r>
            <a:r>
              <a:rPr lang="ru-RU" b="1" dirty="0" err="1">
                <a:solidFill>
                  <a:srgbClr val="002060"/>
                </a:solidFill>
              </a:rPr>
              <a:t>природні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умови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Давнього</a:t>
            </a:r>
            <a:r>
              <a:rPr lang="ru-RU" b="1" dirty="0">
                <a:solidFill>
                  <a:srgbClr val="002060"/>
                </a:solidFill>
              </a:rPr>
              <a:t> Китаю.</a:t>
            </a:r>
          </a:p>
          <a:p>
            <a:r>
              <a:rPr lang="ru-RU" b="1" dirty="0">
                <a:solidFill>
                  <a:srgbClr val="002060"/>
                </a:solidFill>
              </a:rPr>
              <a:t>2. Дайте </a:t>
            </a:r>
            <a:r>
              <a:rPr lang="ru-RU" b="1" dirty="0" err="1">
                <a:solidFill>
                  <a:srgbClr val="002060"/>
                </a:solidFill>
              </a:rPr>
              <a:t>визначення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поняття</a:t>
            </a:r>
            <a:r>
              <a:rPr lang="ru-RU" b="1" dirty="0">
                <a:solidFill>
                  <a:srgbClr val="002060"/>
                </a:solidFill>
              </a:rPr>
              <a:t> «</a:t>
            </a:r>
            <a:r>
              <a:rPr lang="ru-RU" b="1" dirty="0" err="1">
                <a:solidFill>
                  <a:srgbClr val="002060"/>
                </a:solidFill>
              </a:rPr>
              <a:t>варна</a:t>
            </a:r>
            <a:r>
              <a:rPr lang="ru-RU" b="1" dirty="0">
                <a:solidFill>
                  <a:srgbClr val="002060"/>
                </a:solidFill>
              </a:rPr>
              <a:t>».</a:t>
            </a:r>
          </a:p>
          <a:p>
            <a:r>
              <a:rPr lang="ru-RU" b="1" dirty="0">
                <a:solidFill>
                  <a:srgbClr val="002060"/>
                </a:solidFill>
              </a:rPr>
              <a:t>3. </a:t>
            </a:r>
            <a:r>
              <a:rPr lang="ru-RU" b="1" dirty="0" err="1">
                <a:solidFill>
                  <a:srgbClr val="002060"/>
                </a:solidFill>
              </a:rPr>
              <a:t>Поясніть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стисло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вислови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пов’язані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з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історією</a:t>
            </a:r>
            <a:r>
              <a:rPr lang="ru-RU" b="1" dirty="0">
                <a:solidFill>
                  <a:srgbClr val="002060"/>
                </a:solidFill>
              </a:rPr>
              <a:t> Китаю.</a:t>
            </a:r>
          </a:p>
          <a:p>
            <a:r>
              <a:rPr lang="ru-RU" b="1" dirty="0">
                <a:solidFill>
                  <a:srgbClr val="002060"/>
                </a:solidFill>
              </a:rPr>
              <a:t>«</a:t>
            </a:r>
            <a:r>
              <a:rPr lang="ru-RU" b="1" dirty="0" err="1">
                <a:solidFill>
                  <a:srgbClr val="002060"/>
                </a:solidFill>
              </a:rPr>
              <a:t>Серединне</a:t>
            </a:r>
            <a:r>
              <a:rPr lang="ru-RU" b="1" dirty="0">
                <a:solidFill>
                  <a:srgbClr val="002060"/>
                </a:solidFill>
              </a:rPr>
              <a:t> царство» — ____ .</a:t>
            </a:r>
          </a:p>
          <a:p>
            <a:r>
              <a:rPr lang="ru-RU" b="1" dirty="0">
                <a:solidFill>
                  <a:srgbClr val="002060"/>
                </a:solidFill>
              </a:rPr>
              <a:t>«Великий </a:t>
            </a:r>
            <a:r>
              <a:rPr lang="ru-RU" b="1" dirty="0" err="1">
                <a:solidFill>
                  <a:srgbClr val="002060"/>
                </a:solidFill>
              </a:rPr>
              <a:t>шовковий</a:t>
            </a:r>
            <a:r>
              <a:rPr lang="ru-RU" b="1" dirty="0">
                <a:solidFill>
                  <a:srgbClr val="002060"/>
                </a:solidFill>
              </a:rPr>
              <a:t> шлях» — ____ .</a:t>
            </a:r>
          </a:p>
          <a:p>
            <a:r>
              <a:rPr lang="ru-RU" b="1" dirty="0">
                <a:solidFill>
                  <a:srgbClr val="002060"/>
                </a:solidFill>
              </a:rPr>
              <a:t>«</a:t>
            </a:r>
            <a:r>
              <a:rPr lang="ru-RU" b="1" dirty="0" err="1">
                <a:solidFill>
                  <a:srgbClr val="002060"/>
                </a:solidFill>
              </a:rPr>
              <a:t>Блукаюча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ріка</a:t>
            </a:r>
            <a:r>
              <a:rPr lang="ru-RU" b="1" dirty="0">
                <a:solidFill>
                  <a:srgbClr val="002060"/>
                </a:solidFill>
              </a:rPr>
              <a:t>» — ____ .</a:t>
            </a:r>
          </a:p>
          <a:p>
            <a:r>
              <a:rPr lang="ru-RU" b="1" dirty="0">
                <a:solidFill>
                  <a:srgbClr val="002060"/>
                </a:solidFill>
              </a:rPr>
              <a:t>4. </a:t>
            </a:r>
            <a:r>
              <a:rPr lang="ru-RU" b="1" dirty="0" err="1">
                <a:solidFill>
                  <a:srgbClr val="002060"/>
                </a:solidFill>
              </a:rPr>
              <a:t>Оберіть</a:t>
            </a:r>
            <a:r>
              <a:rPr lang="ru-RU" b="1" dirty="0">
                <a:solidFill>
                  <a:srgbClr val="002060"/>
                </a:solidFill>
              </a:rPr>
              <a:t> слова </a:t>
            </a:r>
            <a:r>
              <a:rPr lang="ru-RU" b="1" dirty="0" err="1">
                <a:solidFill>
                  <a:srgbClr val="002060"/>
                </a:solidFill>
              </a:rPr>
              <a:t>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словосполучення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що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стосуються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Давньої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Індії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Біблія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варна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Євфрат</a:t>
            </a:r>
            <a:r>
              <a:rPr lang="ru-RU" b="1" dirty="0">
                <a:solidFill>
                  <a:srgbClr val="002060"/>
                </a:solidFill>
              </a:rPr>
              <a:t>, шахи, компас, </a:t>
            </a:r>
            <a:r>
              <a:rPr lang="ru-RU" b="1" dirty="0" err="1">
                <a:solidFill>
                  <a:srgbClr val="002060"/>
                </a:solidFill>
              </a:rPr>
              <a:t>висячі</a:t>
            </a:r>
            <a:r>
              <a:rPr lang="ru-RU" b="1" dirty="0">
                <a:solidFill>
                  <a:srgbClr val="002060"/>
                </a:solidFill>
              </a:rPr>
              <a:t> сади </a:t>
            </a:r>
            <a:r>
              <a:rPr lang="ru-RU" b="1" dirty="0" err="1">
                <a:solidFill>
                  <a:srgbClr val="002060"/>
                </a:solidFill>
              </a:rPr>
              <a:t>Семіраміди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піраміда</a:t>
            </a:r>
            <a:r>
              <a:rPr lang="ru-RU" b="1" dirty="0">
                <a:solidFill>
                  <a:srgbClr val="002060"/>
                </a:solidFill>
              </a:rPr>
              <a:t> Хеопса, буддизм, Шива, Ганг, </a:t>
            </a:r>
            <a:r>
              <a:rPr lang="ru-RU" b="1" dirty="0" err="1">
                <a:solidFill>
                  <a:srgbClr val="002060"/>
                </a:solidFill>
              </a:rPr>
              <a:t>Чандрагупта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>
                <a:solidFill>
                  <a:srgbClr val="002060"/>
                </a:solidFill>
              </a:rPr>
              <a:t>5. </a:t>
            </a:r>
            <a:r>
              <a:rPr lang="ru-RU" b="1" dirty="0" err="1">
                <a:solidFill>
                  <a:srgbClr val="002060"/>
                </a:solidFill>
              </a:rPr>
              <a:t>Назвіть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останні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дві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варни</a:t>
            </a:r>
            <a:r>
              <a:rPr lang="ru-RU" b="1" dirty="0">
                <a:solidFill>
                  <a:srgbClr val="002060"/>
                </a:solidFill>
              </a:rPr>
              <a:t> в </a:t>
            </a:r>
            <a:r>
              <a:rPr lang="ru-RU" b="1" dirty="0" err="1">
                <a:solidFill>
                  <a:srgbClr val="002060"/>
                </a:solidFill>
              </a:rPr>
              <a:t>Індії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вкажіть</a:t>
            </a:r>
            <a:r>
              <a:rPr lang="ru-RU" b="1" dirty="0">
                <a:solidFill>
                  <a:srgbClr val="002060"/>
                </a:solidFill>
              </a:rPr>
              <a:t>, </a:t>
            </a:r>
            <a:r>
              <a:rPr lang="ru-RU" b="1" dirty="0" err="1">
                <a:solidFill>
                  <a:srgbClr val="002060"/>
                </a:solidFill>
              </a:rPr>
              <a:t>з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яких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частин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тіла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Брахми</a:t>
            </a:r>
            <a:r>
              <a:rPr lang="ru-RU" b="1" dirty="0">
                <a:solidFill>
                  <a:srgbClr val="002060"/>
                </a:solidFill>
              </a:rPr>
              <a:t> вони </a:t>
            </a:r>
            <a:r>
              <a:rPr lang="ru-RU" b="1" dirty="0" err="1">
                <a:solidFill>
                  <a:srgbClr val="002060"/>
                </a:solidFill>
              </a:rPr>
              <a:t>були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створені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  <a:p>
            <a:r>
              <a:rPr lang="ru-RU" b="1" dirty="0">
                <a:solidFill>
                  <a:srgbClr val="002060"/>
                </a:solidFill>
              </a:rPr>
              <a:t>6. </a:t>
            </a:r>
            <a:r>
              <a:rPr lang="ru-RU" b="1" dirty="0" err="1">
                <a:solidFill>
                  <a:srgbClr val="002060"/>
                </a:solidFill>
              </a:rPr>
              <a:t>Складіть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міні-твір</a:t>
            </a:r>
            <a:r>
              <a:rPr lang="ru-RU" b="1" dirty="0">
                <a:solidFill>
                  <a:srgbClr val="002060"/>
                </a:solidFill>
              </a:rPr>
              <a:t> на тему «</a:t>
            </a:r>
            <a:r>
              <a:rPr lang="ru-RU" b="1" dirty="0" err="1">
                <a:solidFill>
                  <a:srgbClr val="002060"/>
                </a:solidFill>
              </a:rPr>
              <a:t>Досягнення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давньокитайської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культури</a:t>
            </a:r>
            <a:r>
              <a:rPr lang="ru-RU" b="1" dirty="0">
                <a:solidFill>
                  <a:srgbClr val="002060"/>
                </a:solidFill>
              </a:rPr>
              <a:t>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16632" y="0"/>
            <a:ext cx="8604448" cy="1143000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Кросворд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836712"/>
            <a:ext cx="4932040" cy="6021288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dirty="0">
                <a:solidFill>
                  <a:srgbClr val="002060"/>
                </a:solidFill>
              </a:rPr>
              <a:t>1. </a:t>
            </a:r>
            <a:r>
              <a:rPr lang="ru-RU" sz="7200" b="1" dirty="0" err="1">
                <a:solidFill>
                  <a:srgbClr val="002060"/>
                </a:solidFill>
              </a:rPr>
              <a:t>Ім’я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індійського</a:t>
            </a:r>
            <a:r>
              <a:rPr lang="ru-RU" sz="7200" b="1" dirty="0">
                <a:solidFill>
                  <a:srgbClr val="002060"/>
                </a:solidFill>
              </a:rPr>
              <a:t> царя, </a:t>
            </a:r>
            <a:r>
              <a:rPr lang="ru-RU" sz="7200" b="1" dirty="0" err="1">
                <a:solidFill>
                  <a:srgbClr val="002060"/>
                </a:solidFill>
              </a:rPr>
              <a:t>який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бився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з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Олександром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Македонським</a:t>
            </a:r>
            <a:r>
              <a:rPr lang="ru-RU" sz="7200" b="1" dirty="0">
                <a:solidFill>
                  <a:srgbClr val="002060"/>
                </a:solidFill>
              </a:rPr>
              <a:t>. </a:t>
            </a:r>
          </a:p>
          <a:p>
            <a:r>
              <a:rPr lang="ru-RU" sz="7200" b="1" dirty="0">
                <a:solidFill>
                  <a:srgbClr val="002060"/>
                </a:solidFill>
              </a:rPr>
              <a:t>2. </a:t>
            </a:r>
            <a:r>
              <a:rPr lang="ru-RU" sz="7200" b="1" dirty="0" err="1">
                <a:solidFill>
                  <a:srgbClr val="002060"/>
                </a:solidFill>
              </a:rPr>
              <a:t>Основний</a:t>
            </a:r>
            <a:r>
              <a:rPr lang="ru-RU" sz="7200" b="1" dirty="0">
                <a:solidFill>
                  <a:srgbClr val="002060"/>
                </a:solidFill>
              </a:rPr>
              <a:t> продукт </a:t>
            </a:r>
            <a:r>
              <a:rPr lang="ru-RU" sz="7200" b="1" dirty="0" err="1">
                <a:solidFill>
                  <a:srgbClr val="002060"/>
                </a:solidFill>
              </a:rPr>
              <a:t>харчування</a:t>
            </a:r>
            <a:r>
              <a:rPr lang="ru-RU" sz="7200" b="1" dirty="0">
                <a:solidFill>
                  <a:srgbClr val="002060"/>
                </a:solidFill>
              </a:rPr>
              <a:t> в </a:t>
            </a:r>
            <a:r>
              <a:rPr lang="ru-RU" sz="7200" b="1" dirty="0" err="1">
                <a:solidFill>
                  <a:srgbClr val="002060"/>
                </a:solidFill>
              </a:rPr>
              <a:t>китайців</a:t>
            </a:r>
            <a:r>
              <a:rPr lang="ru-RU" sz="7200" b="1" dirty="0">
                <a:solidFill>
                  <a:srgbClr val="002060"/>
                </a:solidFill>
              </a:rPr>
              <a:t>. </a:t>
            </a:r>
          </a:p>
          <a:p>
            <a:r>
              <a:rPr lang="ru-RU" sz="7200" b="1" dirty="0">
                <a:solidFill>
                  <a:srgbClr val="002060"/>
                </a:solidFill>
              </a:rPr>
              <a:t>3. Герой, на </a:t>
            </a:r>
            <a:r>
              <a:rPr lang="ru-RU" sz="7200" b="1" dirty="0" err="1">
                <a:solidFill>
                  <a:srgbClr val="002060"/>
                </a:solidFill>
              </a:rPr>
              <a:t>якого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міг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обертатися</a:t>
            </a:r>
            <a:r>
              <a:rPr lang="ru-RU" sz="7200" b="1" dirty="0">
                <a:solidFill>
                  <a:srgbClr val="002060"/>
                </a:solidFill>
              </a:rPr>
              <a:t> бог </a:t>
            </a:r>
            <a:r>
              <a:rPr lang="ru-RU" sz="7200" b="1" dirty="0" err="1">
                <a:solidFill>
                  <a:srgbClr val="002060"/>
                </a:solidFill>
              </a:rPr>
              <a:t>Вішна</a:t>
            </a:r>
            <a:r>
              <a:rPr lang="ru-RU" sz="7200" b="1" dirty="0">
                <a:solidFill>
                  <a:srgbClr val="002060"/>
                </a:solidFill>
              </a:rPr>
              <a:t>. </a:t>
            </a:r>
          </a:p>
          <a:p>
            <a:r>
              <a:rPr lang="ru-RU" sz="7200" b="1" dirty="0">
                <a:solidFill>
                  <a:srgbClr val="002060"/>
                </a:solidFill>
              </a:rPr>
              <a:t>4. Бог </a:t>
            </a:r>
            <a:r>
              <a:rPr lang="ru-RU" sz="7200" b="1" dirty="0" err="1">
                <a:solidFill>
                  <a:srgbClr val="002060"/>
                </a:solidFill>
              </a:rPr>
              <a:t>вогню</a:t>
            </a:r>
            <a:r>
              <a:rPr lang="ru-RU" sz="7200" b="1" dirty="0">
                <a:solidFill>
                  <a:srgbClr val="002060"/>
                </a:solidFill>
              </a:rPr>
              <a:t> в </a:t>
            </a:r>
            <a:r>
              <a:rPr lang="ru-RU" sz="7200" b="1" dirty="0" err="1">
                <a:solidFill>
                  <a:srgbClr val="002060"/>
                </a:solidFill>
              </a:rPr>
              <a:t>аріїв</a:t>
            </a:r>
            <a:r>
              <a:rPr lang="ru-RU" sz="7200" b="1" dirty="0">
                <a:solidFill>
                  <a:srgbClr val="002060"/>
                </a:solidFill>
              </a:rPr>
              <a:t>. </a:t>
            </a:r>
          </a:p>
          <a:p>
            <a:r>
              <a:rPr lang="ru-RU" sz="7200" b="1" dirty="0">
                <a:solidFill>
                  <a:srgbClr val="002060"/>
                </a:solidFill>
              </a:rPr>
              <a:t>5. </a:t>
            </a:r>
            <a:r>
              <a:rPr lang="ru-RU" sz="7200" b="1" dirty="0" err="1">
                <a:solidFill>
                  <a:srgbClr val="002060"/>
                </a:solidFill>
              </a:rPr>
              <a:t>Матеріал</a:t>
            </a:r>
            <a:r>
              <a:rPr lang="ru-RU" sz="7200" b="1" dirty="0">
                <a:solidFill>
                  <a:srgbClr val="002060"/>
                </a:solidFill>
              </a:rPr>
              <a:t> для письма, </a:t>
            </a:r>
            <a:r>
              <a:rPr lang="ru-RU" sz="7200" b="1" dirty="0" err="1">
                <a:solidFill>
                  <a:srgbClr val="002060"/>
                </a:solidFill>
              </a:rPr>
              <a:t>винайдений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китайцями</a:t>
            </a:r>
            <a:r>
              <a:rPr lang="ru-RU" sz="7200" b="1" dirty="0">
                <a:solidFill>
                  <a:srgbClr val="002060"/>
                </a:solidFill>
              </a:rPr>
              <a:t>. </a:t>
            </a:r>
          </a:p>
          <a:p>
            <a:r>
              <a:rPr lang="ru-RU" sz="7200" b="1" dirty="0">
                <a:solidFill>
                  <a:srgbClr val="002060"/>
                </a:solidFill>
              </a:rPr>
              <a:t>6. </a:t>
            </a:r>
            <a:r>
              <a:rPr lang="ru-RU" sz="7200" b="1" dirty="0" err="1">
                <a:solidFill>
                  <a:srgbClr val="002060"/>
                </a:solidFill>
              </a:rPr>
              <a:t>Арійський</a:t>
            </a:r>
            <a:r>
              <a:rPr lang="ru-RU" sz="7200" b="1" dirty="0">
                <a:solidFill>
                  <a:srgbClr val="002060"/>
                </a:solidFill>
              </a:rPr>
              <a:t> бог, </a:t>
            </a:r>
            <a:r>
              <a:rPr lang="ru-RU" sz="7200" b="1" dirty="0" err="1">
                <a:solidFill>
                  <a:srgbClr val="002060"/>
                </a:solidFill>
              </a:rPr>
              <a:t>ім’я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якого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означає</a:t>
            </a:r>
            <a:r>
              <a:rPr lang="ru-RU" sz="7200" b="1" dirty="0">
                <a:solidFill>
                  <a:srgbClr val="002060"/>
                </a:solidFill>
              </a:rPr>
              <a:t> «</a:t>
            </a:r>
            <a:r>
              <a:rPr lang="ru-RU" sz="7200" b="1" dirty="0" err="1">
                <a:solidFill>
                  <a:srgbClr val="002060"/>
                </a:solidFill>
              </a:rPr>
              <a:t>Червоний</a:t>
            </a:r>
            <a:r>
              <a:rPr lang="ru-RU" sz="7200" b="1" dirty="0">
                <a:solidFill>
                  <a:srgbClr val="002060"/>
                </a:solidFill>
              </a:rPr>
              <a:t>». </a:t>
            </a:r>
          </a:p>
          <a:p>
            <a:r>
              <a:rPr lang="ru-RU" sz="7200" b="1" dirty="0">
                <a:solidFill>
                  <a:srgbClr val="002060"/>
                </a:solidFill>
              </a:rPr>
              <a:t>7. З </a:t>
            </a:r>
            <a:r>
              <a:rPr lang="ru-RU" sz="7200" b="1" dirty="0" err="1">
                <a:solidFill>
                  <a:srgbClr val="002060"/>
                </a:solidFill>
              </a:rPr>
              <a:t>цієї</a:t>
            </a:r>
            <a:r>
              <a:rPr lang="ru-RU" sz="7200" b="1" dirty="0">
                <a:solidFill>
                  <a:srgbClr val="002060"/>
                </a:solidFill>
              </a:rPr>
              <a:t> трави в </a:t>
            </a:r>
            <a:r>
              <a:rPr lang="ru-RU" sz="7200" b="1" dirty="0" err="1">
                <a:solidFill>
                  <a:srgbClr val="002060"/>
                </a:solidFill>
              </a:rPr>
              <a:t>Китаї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виготовляли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матеріал</a:t>
            </a:r>
            <a:r>
              <a:rPr lang="ru-RU" sz="7200" b="1" dirty="0">
                <a:solidFill>
                  <a:srgbClr val="002060"/>
                </a:solidFill>
              </a:rPr>
              <a:t> для письма. </a:t>
            </a:r>
          </a:p>
          <a:p>
            <a:r>
              <a:rPr lang="ru-RU" sz="7200" b="1" dirty="0">
                <a:solidFill>
                  <a:srgbClr val="002060"/>
                </a:solidFill>
              </a:rPr>
              <a:t>8. </a:t>
            </a:r>
            <a:r>
              <a:rPr lang="ru-RU" sz="7200" b="1" dirty="0" err="1">
                <a:solidFill>
                  <a:srgbClr val="002060"/>
                </a:solidFill>
              </a:rPr>
              <a:t>Ім’я</a:t>
            </a:r>
            <a:r>
              <a:rPr lang="ru-RU" sz="7200" b="1" dirty="0">
                <a:solidFill>
                  <a:srgbClr val="002060"/>
                </a:solidFill>
              </a:rPr>
              <a:t> юнака, в </a:t>
            </a:r>
            <a:r>
              <a:rPr lang="ru-RU" sz="7200" b="1" dirty="0" err="1">
                <a:solidFill>
                  <a:srgbClr val="002060"/>
                </a:solidFill>
              </a:rPr>
              <a:t>якого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також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міг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втілюватися</a:t>
            </a:r>
            <a:r>
              <a:rPr lang="ru-RU" sz="7200" b="1" dirty="0">
                <a:solidFill>
                  <a:srgbClr val="002060"/>
                </a:solidFill>
              </a:rPr>
              <a:t> бог </a:t>
            </a:r>
            <a:r>
              <a:rPr lang="ru-RU" sz="7200" b="1" dirty="0" err="1">
                <a:solidFill>
                  <a:srgbClr val="002060"/>
                </a:solidFill>
              </a:rPr>
              <a:t>Вішну</a:t>
            </a:r>
            <a:r>
              <a:rPr lang="ru-RU" sz="7200" b="1" dirty="0">
                <a:solidFill>
                  <a:srgbClr val="002060"/>
                </a:solidFill>
              </a:rPr>
              <a:t>. </a:t>
            </a:r>
          </a:p>
          <a:p>
            <a:r>
              <a:rPr lang="ru-RU" sz="7200" b="1" dirty="0">
                <a:solidFill>
                  <a:srgbClr val="002060"/>
                </a:solidFill>
              </a:rPr>
              <a:t>9. </a:t>
            </a:r>
            <a:r>
              <a:rPr lang="ru-RU" sz="7200" b="1" dirty="0" err="1">
                <a:solidFill>
                  <a:srgbClr val="002060"/>
                </a:solidFill>
              </a:rPr>
              <a:t>Непрохідні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тропічні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ліси</a:t>
            </a:r>
            <a:r>
              <a:rPr lang="ru-RU" sz="7200" b="1" dirty="0">
                <a:solidFill>
                  <a:srgbClr val="002060"/>
                </a:solidFill>
              </a:rPr>
              <a:t>. </a:t>
            </a:r>
          </a:p>
          <a:p>
            <a:r>
              <a:rPr lang="ru-RU" sz="7200" b="1" dirty="0">
                <a:solidFill>
                  <a:srgbClr val="002060"/>
                </a:solidFill>
              </a:rPr>
              <a:t>10. </a:t>
            </a:r>
            <a:r>
              <a:rPr lang="ru-RU" sz="7200" b="1" dirty="0" err="1">
                <a:solidFill>
                  <a:srgbClr val="002060"/>
                </a:solidFill>
              </a:rPr>
              <a:t>Самоназва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держави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китайців</a:t>
            </a:r>
            <a:r>
              <a:rPr lang="ru-RU" sz="7200" b="1" dirty="0">
                <a:solidFill>
                  <a:srgbClr val="002060"/>
                </a:solidFill>
              </a:rPr>
              <a:t> — «</a:t>
            </a:r>
            <a:r>
              <a:rPr lang="ru-RU" sz="7200" b="1" dirty="0" err="1">
                <a:solidFill>
                  <a:srgbClr val="002060"/>
                </a:solidFill>
              </a:rPr>
              <a:t>Піднебесна</a:t>
            </a:r>
            <a:r>
              <a:rPr lang="ru-RU" sz="7200" b="1" dirty="0">
                <a:solidFill>
                  <a:srgbClr val="002060"/>
                </a:solidFill>
              </a:rPr>
              <a:t> ____». </a:t>
            </a:r>
          </a:p>
          <a:p>
            <a:r>
              <a:rPr lang="ru-RU" sz="7200" b="1" dirty="0">
                <a:solidFill>
                  <a:srgbClr val="002060"/>
                </a:solidFill>
              </a:rPr>
              <a:t>11. Чай у </a:t>
            </a:r>
            <a:r>
              <a:rPr lang="ru-RU" sz="7200" b="1" dirty="0" err="1">
                <a:solidFill>
                  <a:srgbClr val="002060"/>
                </a:solidFill>
              </a:rPr>
              <a:t>перекладі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з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китайської</a:t>
            </a:r>
            <a:r>
              <a:rPr lang="ru-RU" sz="7200" b="1" dirty="0">
                <a:solidFill>
                  <a:srgbClr val="002060"/>
                </a:solidFill>
              </a:rPr>
              <a:t> — «</a:t>
            </a:r>
            <a:r>
              <a:rPr lang="ru-RU" sz="7200" b="1" dirty="0" err="1">
                <a:solidFill>
                  <a:srgbClr val="002060"/>
                </a:solidFill>
              </a:rPr>
              <a:t>молодий</a:t>
            </a:r>
            <a:r>
              <a:rPr lang="ru-RU" sz="7200" b="1" dirty="0">
                <a:solidFill>
                  <a:srgbClr val="002060"/>
                </a:solidFill>
              </a:rPr>
              <a:t> ____». </a:t>
            </a:r>
          </a:p>
          <a:p>
            <a:r>
              <a:rPr lang="ru-RU" sz="7200" b="1" dirty="0">
                <a:solidFill>
                  <a:srgbClr val="002060"/>
                </a:solidFill>
              </a:rPr>
              <a:t>12. </a:t>
            </a:r>
            <a:r>
              <a:rPr lang="ru-RU" sz="7200" b="1" dirty="0" err="1">
                <a:solidFill>
                  <a:srgbClr val="002060"/>
                </a:solidFill>
              </a:rPr>
              <a:t>Знаменитий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філософ</a:t>
            </a:r>
            <a:r>
              <a:rPr lang="ru-RU" sz="7200" b="1" dirty="0">
                <a:solidFill>
                  <a:srgbClr val="002060"/>
                </a:solidFill>
              </a:rPr>
              <a:t> Китаю. </a:t>
            </a:r>
          </a:p>
          <a:p>
            <a:r>
              <a:rPr lang="ru-RU" sz="7200" b="1" dirty="0">
                <a:solidFill>
                  <a:srgbClr val="002060"/>
                </a:solidFill>
              </a:rPr>
              <a:t>13. </a:t>
            </a:r>
            <a:r>
              <a:rPr lang="ru-RU" sz="7200" b="1" dirty="0" err="1">
                <a:solidFill>
                  <a:srgbClr val="002060"/>
                </a:solidFill>
              </a:rPr>
              <a:t>Інша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назва</a:t>
            </a:r>
            <a:r>
              <a:rPr lang="ru-RU" sz="7200" b="1" dirty="0">
                <a:solidFill>
                  <a:srgbClr val="002060"/>
                </a:solidFill>
              </a:rPr>
              <a:t> фарфору. </a:t>
            </a:r>
          </a:p>
          <a:p>
            <a:r>
              <a:rPr lang="ru-RU" sz="7200" b="1" dirty="0">
                <a:solidFill>
                  <a:srgbClr val="002060"/>
                </a:solidFill>
              </a:rPr>
              <a:t>14. </a:t>
            </a:r>
            <a:r>
              <a:rPr lang="ru-RU" sz="7200" b="1" dirty="0" err="1">
                <a:solidFill>
                  <a:srgbClr val="002060"/>
                </a:solidFill>
              </a:rPr>
              <a:t>Ім’я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7200" b="1" dirty="0" err="1">
                <a:solidFill>
                  <a:srgbClr val="002060"/>
                </a:solidFill>
              </a:rPr>
              <a:t>відомого</a:t>
            </a:r>
            <a:r>
              <a:rPr lang="ru-RU" sz="7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завойовника</a:t>
            </a:r>
            <a:r>
              <a:rPr lang="ru-RU" sz="4200" b="1" dirty="0">
                <a:solidFill>
                  <a:srgbClr val="002060"/>
                </a:solidFill>
              </a:rPr>
              <a:t>, </a:t>
            </a:r>
            <a:r>
              <a:rPr lang="ru-RU" sz="4200" b="1" dirty="0" err="1">
                <a:solidFill>
                  <a:srgbClr val="002060"/>
                </a:solidFill>
              </a:rPr>
              <a:t>який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вдерся</a:t>
            </a:r>
            <a:r>
              <a:rPr lang="ru-RU" sz="4200" b="1" dirty="0">
                <a:solidFill>
                  <a:srgbClr val="002060"/>
                </a:solidFill>
              </a:rPr>
              <a:t> до </a:t>
            </a:r>
            <a:r>
              <a:rPr lang="ru-RU" sz="4200" b="1" dirty="0" err="1">
                <a:solidFill>
                  <a:srgbClr val="002060"/>
                </a:solidFill>
              </a:rPr>
              <a:t>Індії</a:t>
            </a:r>
            <a:r>
              <a:rPr lang="ru-RU" sz="4200" b="1" dirty="0">
                <a:solidFill>
                  <a:srgbClr val="002060"/>
                </a:solidFill>
              </a:rPr>
              <a:t>. </a:t>
            </a:r>
          </a:p>
          <a:p>
            <a:endParaRPr lang="ru-RU" dirty="0"/>
          </a:p>
        </p:txBody>
      </p:sp>
      <p:pic>
        <p:nvPicPr>
          <p:cNvPr id="4" name="Picutre 6" descr="https://history.vn.ua/lesson/my-conspect-history-of-the-ancient-world-6-class-kagitina/my-conspect-history-of-the-ancient-world-6-class-kagitina.files/image0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435230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604448" cy="1143000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Самоперевірка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980728"/>
            <a:ext cx="4932040" cy="5877272"/>
          </a:xfrm>
        </p:spPr>
        <p:txBody>
          <a:bodyPr>
            <a:normAutofit fontScale="40000" lnSpcReduction="20000"/>
          </a:bodyPr>
          <a:lstStyle/>
          <a:p>
            <a:r>
              <a:rPr lang="ru-RU" sz="4200" b="1" dirty="0">
                <a:solidFill>
                  <a:srgbClr val="002060"/>
                </a:solidFill>
              </a:rPr>
              <a:t>1. </a:t>
            </a:r>
            <a:r>
              <a:rPr lang="ru-RU" sz="4200" b="1" dirty="0" err="1">
                <a:solidFill>
                  <a:srgbClr val="002060"/>
                </a:solidFill>
              </a:rPr>
              <a:t>Ім’я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індійського</a:t>
            </a:r>
            <a:r>
              <a:rPr lang="ru-RU" sz="4200" b="1" dirty="0">
                <a:solidFill>
                  <a:srgbClr val="002060"/>
                </a:solidFill>
              </a:rPr>
              <a:t> царя, </a:t>
            </a:r>
            <a:r>
              <a:rPr lang="ru-RU" sz="4200" b="1" dirty="0" err="1">
                <a:solidFill>
                  <a:srgbClr val="002060"/>
                </a:solidFill>
              </a:rPr>
              <a:t>який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бився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з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Олександром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Македонським</a:t>
            </a:r>
            <a:r>
              <a:rPr lang="ru-RU" sz="4200" b="1" dirty="0">
                <a:solidFill>
                  <a:srgbClr val="002060"/>
                </a:solidFill>
              </a:rPr>
              <a:t>. (Пор)</a:t>
            </a:r>
          </a:p>
          <a:p>
            <a:r>
              <a:rPr lang="ru-RU" sz="4200" b="1" dirty="0">
                <a:solidFill>
                  <a:srgbClr val="002060"/>
                </a:solidFill>
              </a:rPr>
              <a:t>2. </a:t>
            </a:r>
            <a:r>
              <a:rPr lang="ru-RU" sz="4200" b="1" dirty="0" err="1">
                <a:solidFill>
                  <a:srgbClr val="002060"/>
                </a:solidFill>
              </a:rPr>
              <a:t>Основний</a:t>
            </a:r>
            <a:r>
              <a:rPr lang="ru-RU" sz="4200" b="1" dirty="0">
                <a:solidFill>
                  <a:srgbClr val="002060"/>
                </a:solidFill>
              </a:rPr>
              <a:t> продукт </a:t>
            </a:r>
            <a:r>
              <a:rPr lang="ru-RU" sz="4200" b="1" dirty="0" err="1">
                <a:solidFill>
                  <a:srgbClr val="002060"/>
                </a:solidFill>
              </a:rPr>
              <a:t>харчування</a:t>
            </a:r>
            <a:r>
              <a:rPr lang="ru-RU" sz="4200" b="1" dirty="0">
                <a:solidFill>
                  <a:srgbClr val="002060"/>
                </a:solidFill>
              </a:rPr>
              <a:t> в </a:t>
            </a:r>
            <a:r>
              <a:rPr lang="ru-RU" sz="4200" b="1" dirty="0" err="1">
                <a:solidFill>
                  <a:srgbClr val="002060"/>
                </a:solidFill>
              </a:rPr>
              <a:t>китайців</a:t>
            </a:r>
            <a:r>
              <a:rPr lang="ru-RU" sz="4200" b="1" dirty="0">
                <a:solidFill>
                  <a:srgbClr val="002060"/>
                </a:solidFill>
              </a:rPr>
              <a:t>. (Рис)</a:t>
            </a:r>
          </a:p>
          <a:p>
            <a:r>
              <a:rPr lang="ru-RU" sz="4200" b="1" dirty="0">
                <a:solidFill>
                  <a:srgbClr val="002060"/>
                </a:solidFill>
              </a:rPr>
              <a:t>3. Герой, на </a:t>
            </a:r>
            <a:r>
              <a:rPr lang="ru-RU" sz="4200" b="1" dirty="0" err="1">
                <a:solidFill>
                  <a:srgbClr val="002060"/>
                </a:solidFill>
              </a:rPr>
              <a:t>якого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міг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обертатися</a:t>
            </a:r>
            <a:r>
              <a:rPr lang="ru-RU" sz="4200" b="1" dirty="0">
                <a:solidFill>
                  <a:srgbClr val="002060"/>
                </a:solidFill>
              </a:rPr>
              <a:t> бог </a:t>
            </a:r>
            <a:r>
              <a:rPr lang="ru-RU" sz="4200" b="1" dirty="0" err="1">
                <a:solidFill>
                  <a:srgbClr val="002060"/>
                </a:solidFill>
              </a:rPr>
              <a:t>Вішна</a:t>
            </a:r>
            <a:r>
              <a:rPr lang="ru-RU" sz="4200" b="1" dirty="0">
                <a:solidFill>
                  <a:srgbClr val="002060"/>
                </a:solidFill>
              </a:rPr>
              <a:t>. (Рама)</a:t>
            </a:r>
          </a:p>
          <a:p>
            <a:r>
              <a:rPr lang="ru-RU" sz="4200" b="1" dirty="0">
                <a:solidFill>
                  <a:srgbClr val="002060"/>
                </a:solidFill>
              </a:rPr>
              <a:t>4. Бог </a:t>
            </a:r>
            <a:r>
              <a:rPr lang="ru-RU" sz="4200" b="1" dirty="0" err="1">
                <a:solidFill>
                  <a:srgbClr val="002060"/>
                </a:solidFill>
              </a:rPr>
              <a:t>вогню</a:t>
            </a:r>
            <a:r>
              <a:rPr lang="ru-RU" sz="4200" b="1" dirty="0">
                <a:solidFill>
                  <a:srgbClr val="002060"/>
                </a:solidFill>
              </a:rPr>
              <a:t> в </a:t>
            </a:r>
            <a:r>
              <a:rPr lang="ru-RU" sz="4200" b="1" dirty="0" err="1">
                <a:solidFill>
                  <a:srgbClr val="002060"/>
                </a:solidFill>
              </a:rPr>
              <a:t>аріїв</a:t>
            </a:r>
            <a:r>
              <a:rPr lang="ru-RU" sz="4200" b="1" dirty="0">
                <a:solidFill>
                  <a:srgbClr val="002060"/>
                </a:solidFill>
              </a:rPr>
              <a:t>. (</a:t>
            </a:r>
            <a:r>
              <a:rPr lang="ru-RU" sz="4200" b="1" dirty="0" err="1">
                <a:solidFill>
                  <a:srgbClr val="002060"/>
                </a:solidFill>
              </a:rPr>
              <a:t>Агні</a:t>
            </a:r>
            <a:r>
              <a:rPr lang="ru-RU" sz="4200" b="1" dirty="0">
                <a:solidFill>
                  <a:srgbClr val="002060"/>
                </a:solidFill>
              </a:rPr>
              <a:t>)</a:t>
            </a:r>
          </a:p>
          <a:p>
            <a:r>
              <a:rPr lang="ru-RU" sz="4200" b="1" dirty="0">
                <a:solidFill>
                  <a:srgbClr val="002060"/>
                </a:solidFill>
              </a:rPr>
              <a:t>5. </a:t>
            </a:r>
            <a:r>
              <a:rPr lang="ru-RU" sz="4200" b="1" dirty="0" err="1">
                <a:solidFill>
                  <a:srgbClr val="002060"/>
                </a:solidFill>
              </a:rPr>
              <a:t>Матеріал</a:t>
            </a:r>
            <a:r>
              <a:rPr lang="ru-RU" sz="4200" b="1" dirty="0">
                <a:solidFill>
                  <a:srgbClr val="002060"/>
                </a:solidFill>
              </a:rPr>
              <a:t> для письма, </a:t>
            </a:r>
            <a:r>
              <a:rPr lang="ru-RU" sz="4200" b="1" dirty="0" err="1">
                <a:solidFill>
                  <a:srgbClr val="002060"/>
                </a:solidFill>
              </a:rPr>
              <a:t>винайдений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китайцями</a:t>
            </a:r>
            <a:r>
              <a:rPr lang="ru-RU" sz="4200" b="1" dirty="0">
                <a:solidFill>
                  <a:srgbClr val="002060"/>
                </a:solidFill>
              </a:rPr>
              <a:t>. (</a:t>
            </a:r>
            <a:r>
              <a:rPr lang="ru-RU" sz="4200" b="1" dirty="0" err="1">
                <a:solidFill>
                  <a:srgbClr val="002060"/>
                </a:solidFill>
              </a:rPr>
              <a:t>Папір</a:t>
            </a:r>
            <a:r>
              <a:rPr lang="ru-RU" sz="4200" b="1" dirty="0">
                <a:solidFill>
                  <a:srgbClr val="002060"/>
                </a:solidFill>
              </a:rPr>
              <a:t>)</a:t>
            </a:r>
          </a:p>
          <a:p>
            <a:r>
              <a:rPr lang="ru-RU" sz="4200" b="1" dirty="0">
                <a:solidFill>
                  <a:srgbClr val="002060"/>
                </a:solidFill>
              </a:rPr>
              <a:t>6. </a:t>
            </a:r>
            <a:r>
              <a:rPr lang="ru-RU" sz="4200" b="1" dirty="0" err="1">
                <a:solidFill>
                  <a:srgbClr val="002060"/>
                </a:solidFill>
              </a:rPr>
              <a:t>Арійський</a:t>
            </a:r>
            <a:r>
              <a:rPr lang="ru-RU" sz="4200" b="1" dirty="0">
                <a:solidFill>
                  <a:srgbClr val="002060"/>
                </a:solidFill>
              </a:rPr>
              <a:t> бог, </a:t>
            </a:r>
            <a:r>
              <a:rPr lang="ru-RU" sz="4200" b="1" dirty="0" err="1">
                <a:solidFill>
                  <a:srgbClr val="002060"/>
                </a:solidFill>
              </a:rPr>
              <a:t>ім’я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якого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означає</a:t>
            </a:r>
            <a:r>
              <a:rPr lang="ru-RU" sz="4200" b="1" dirty="0">
                <a:solidFill>
                  <a:srgbClr val="002060"/>
                </a:solidFill>
              </a:rPr>
              <a:t> «</a:t>
            </a:r>
            <a:r>
              <a:rPr lang="ru-RU" sz="4200" b="1" dirty="0" err="1">
                <a:solidFill>
                  <a:srgbClr val="002060"/>
                </a:solidFill>
              </a:rPr>
              <a:t>Червоний</a:t>
            </a:r>
            <a:r>
              <a:rPr lang="ru-RU" sz="4200" b="1" dirty="0">
                <a:solidFill>
                  <a:srgbClr val="002060"/>
                </a:solidFill>
              </a:rPr>
              <a:t>». (</a:t>
            </a:r>
            <a:r>
              <a:rPr lang="ru-RU" sz="4200" b="1" dirty="0" err="1">
                <a:solidFill>
                  <a:srgbClr val="002060"/>
                </a:solidFill>
              </a:rPr>
              <a:t>Рудра</a:t>
            </a:r>
            <a:r>
              <a:rPr lang="ru-RU" sz="4200" b="1" dirty="0">
                <a:solidFill>
                  <a:srgbClr val="002060"/>
                </a:solidFill>
              </a:rPr>
              <a:t>)</a:t>
            </a:r>
          </a:p>
          <a:p>
            <a:r>
              <a:rPr lang="ru-RU" sz="4200" b="1" dirty="0">
                <a:solidFill>
                  <a:srgbClr val="002060"/>
                </a:solidFill>
              </a:rPr>
              <a:t>7. З </a:t>
            </a:r>
            <a:r>
              <a:rPr lang="ru-RU" sz="4200" b="1" dirty="0" err="1">
                <a:solidFill>
                  <a:srgbClr val="002060"/>
                </a:solidFill>
              </a:rPr>
              <a:t>цієї</a:t>
            </a:r>
            <a:r>
              <a:rPr lang="ru-RU" sz="4200" b="1" dirty="0">
                <a:solidFill>
                  <a:srgbClr val="002060"/>
                </a:solidFill>
              </a:rPr>
              <a:t> трави в </a:t>
            </a:r>
            <a:r>
              <a:rPr lang="ru-RU" sz="4200" b="1" dirty="0" err="1">
                <a:solidFill>
                  <a:srgbClr val="002060"/>
                </a:solidFill>
              </a:rPr>
              <a:t>Китаї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виготовляли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матеріал</a:t>
            </a:r>
            <a:r>
              <a:rPr lang="ru-RU" sz="4200" b="1" dirty="0">
                <a:solidFill>
                  <a:srgbClr val="002060"/>
                </a:solidFill>
              </a:rPr>
              <a:t> для письма. (Бамбук)</a:t>
            </a:r>
          </a:p>
          <a:p>
            <a:r>
              <a:rPr lang="ru-RU" sz="4200" b="1" dirty="0">
                <a:solidFill>
                  <a:srgbClr val="002060"/>
                </a:solidFill>
              </a:rPr>
              <a:t>8. </a:t>
            </a:r>
            <a:r>
              <a:rPr lang="ru-RU" sz="4200" b="1" dirty="0" err="1">
                <a:solidFill>
                  <a:srgbClr val="002060"/>
                </a:solidFill>
              </a:rPr>
              <a:t>Ім’я</a:t>
            </a:r>
            <a:r>
              <a:rPr lang="ru-RU" sz="4200" b="1" dirty="0">
                <a:solidFill>
                  <a:srgbClr val="002060"/>
                </a:solidFill>
              </a:rPr>
              <a:t> юнака, в </a:t>
            </a:r>
            <a:r>
              <a:rPr lang="ru-RU" sz="4200" b="1" dirty="0" err="1">
                <a:solidFill>
                  <a:srgbClr val="002060"/>
                </a:solidFill>
              </a:rPr>
              <a:t>якого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також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міг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втілюватися</a:t>
            </a:r>
            <a:r>
              <a:rPr lang="ru-RU" sz="4200" b="1" dirty="0">
                <a:solidFill>
                  <a:srgbClr val="002060"/>
                </a:solidFill>
              </a:rPr>
              <a:t> бог </a:t>
            </a:r>
            <a:r>
              <a:rPr lang="ru-RU" sz="4200" b="1" dirty="0" err="1">
                <a:solidFill>
                  <a:srgbClr val="002060"/>
                </a:solidFill>
              </a:rPr>
              <a:t>Вішну</a:t>
            </a:r>
            <a:r>
              <a:rPr lang="ru-RU" sz="4200" b="1" dirty="0">
                <a:solidFill>
                  <a:srgbClr val="002060"/>
                </a:solidFill>
              </a:rPr>
              <a:t>. (</a:t>
            </a:r>
            <a:r>
              <a:rPr lang="ru-RU" sz="4200" b="1" dirty="0" err="1">
                <a:solidFill>
                  <a:srgbClr val="002060"/>
                </a:solidFill>
              </a:rPr>
              <a:t>Крішна</a:t>
            </a:r>
            <a:r>
              <a:rPr lang="ru-RU" sz="4200" b="1" dirty="0">
                <a:solidFill>
                  <a:srgbClr val="002060"/>
                </a:solidFill>
              </a:rPr>
              <a:t>)</a:t>
            </a:r>
          </a:p>
          <a:p>
            <a:r>
              <a:rPr lang="ru-RU" sz="4200" b="1" dirty="0">
                <a:solidFill>
                  <a:srgbClr val="002060"/>
                </a:solidFill>
              </a:rPr>
              <a:t>9. </a:t>
            </a:r>
            <a:r>
              <a:rPr lang="ru-RU" sz="4200" b="1" dirty="0" err="1">
                <a:solidFill>
                  <a:srgbClr val="002060"/>
                </a:solidFill>
              </a:rPr>
              <a:t>Непрохідні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тропічні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ліси</a:t>
            </a:r>
            <a:r>
              <a:rPr lang="ru-RU" sz="4200" b="1" dirty="0">
                <a:solidFill>
                  <a:srgbClr val="002060"/>
                </a:solidFill>
              </a:rPr>
              <a:t>. (</a:t>
            </a:r>
            <a:r>
              <a:rPr lang="ru-RU" sz="4200" b="1" dirty="0" err="1">
                <a:solidFill>
                  <a:srgbClr val="002060"/>
                </a:solidFill>
              </a:rPr>
              <a:t>Джунглі</a:t>
            </a:r>
            <a:r>
              <a:rPr lang="ru-RU" sz="4200" b="1" dirty="0">
                <a:solidFill>
                  <a:srgbClr val="002060"/>
                </a:solidFill>
              </a:rPr>
              <a:t>)</a:t>
            </a:r>
          </a:p>
          <a:p>
            <a:r>
              <a:rPr lang="ru-RU" sz="4200" b="1" dirty="0">
                <a:solidFill>
                  <a:srgbClr val="002060"/>
                </a:solidFill>
              </a:rPr>
              <a:t>10. </a:t>
            </a:r>
            <a:r>
              <a:rPr lang="ru-RU" sz="4200" b="1" dirty="0" err="1">
                <a:solidFill>
                  <a:srgbClr val="002060"/>
                </a:solidFill>
              </a:rPr>
              <a:t>Самоназва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держави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китайців</a:t>
            </a:r>
            <a:r>
              <a:rPr lang="ru-RU" sz="4200" b="1" dirty="0">
                <a:solidFill>
                  <a:srgbClr val="002060"/>
                </a:solidFill>
              </a:rPr>
              <a:t> — «</a:t>
            </a:r>
            <a:r>
              <a:rPr lang="ru-RU" sz="4200" b="1" dirty="0" err="1">
                <a:solidFill>
                  <a:srgbClr val="002060"/>
                </a:solidFill>
              </a:rPr>
              <a:t>Піднебесна</a:t>
            </a:r>
            <a:r>
              <a:rPr lang="ru-RU" sz="4200" b="1" dirty="0">
                <a:solidFill>
                  <a:srgbClr val="002060"/>
                </a:solidFill>
              </a:rPr>
              <a:t> ____». (</a:t>
            </a:r>
            <a:r>
              <a:rPr lang="ru-RU" sz="4200" b="1" dirty="0" err="1">
                <a:solidFill>
                  <a:srgbClr val="002060"/>
                </a:solidFill>
              </a:rPr>
              <a:t>Імперія</a:t>
            </a:r>
            <a:r>
              <a:rPr lang="ru-RU" sz="4200" b="1" dirty="0">
                <a:solidFill>
                  <a:srgbClr val="002060"/>
                </a:solidFill>
              </a:rPr>
              <a:t>)</a:t>
            </a:r>
          </a:p>
          <a:p>
            <a:r>
              <a:rPr lang="ru-RU" sz="4200" b="1" dirty="0">
                <a:solidFill>
                  <a:srgbClr val="002060"/>
                </a:solidFill>
              </a:rPr>
              <a:t>11. Чай у </a:t>
            </a:r>
            <a:r>
              <a:rPr lang="ru-RU" sz="4200" b="1" dirty="0" err="1">
                <a:solidFill>
                  <a:srgbClr val="002060"/>
                </a:solidFill>
              </a:rPr>
              <a:t>перекладі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з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китайської</a:t>
            </a:r>
            <a:r>
              <a:rPr lang="ru-RU" sz="4200" b="1" dirty="0">
                <a:solidFill>
                  <a:srgbClr val="002060"/>
                </a:solidFill>
              </a:rPr>
              <a:t> — «</a:t>
            </a:r>
            <a:r>
              <a:rPr lang="ru-RU" sz="4200" b="1" dirty="0" err="1">
                <a:solidFill>
                  <a:srgbClr val="002060"/>
                </a:solidFill>
              </a:rPr>
              <a:t>молодий</a:t>
            </a:r>
            <a:r>
              <a:rPr lang="ru-RU" sz="4200" b="1" dirty="0">
                <a:solidFill>
                  <a:srgbClr val="002060"/>
                </a:solidFill>
              </a:rPr>
              <a:t> ____». (</a:t>
            </a:r>
            <a:r>
              <a:rPr lang="ru-RU" sz="4200" b="1" dirty="0" err="1">
                <a:solidFill>
                  <a:srgbClr val="002060"/>
                </a:solidFill>
              </a:rPr>
              <a:t>Листочок</a:t>
            </a:r>
            <a:r>
              <a:rPr lang="ru-RU" sz="4200" b="1" dirty="0">
                <a:solidFill>
                  <a:srgbClr val="002060"/>
                </a:solidFill>
              </a:rPr>
              <a:t>)</a:t>
            </a:r>
          </a:p>
          <a:p>
            <a:r>
              <a:rPr lang="ru-RU" sz="4200" b="1" dirty="0">
                <a:solidFill>
                  <a:srgbClr val="002060"/>
                </a:solidFill>
              </a:rPr>
              <a:t>12. </a:t>
            </a:r>
            <a:r>
              <a:rPr lang="ru-RU" sz="4200" b="1" dirty="0" err="1">
                <a:solidFill>
                  <a:srgbClr val="002060"/>
                </a:solidFill>
              </a:rPr>
              <a:t>Знаменитий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філософ</a:t>
            </a:r>
            <a:r>
              <a:rPr lang="ru-RU" sz="4200" b="1" dirty="0">
                <a:solidFill>
                  <a:srgbClr val="002060"/>
                </a:solidFill>
              </a:rPr>
              <a:t> Китаю. (</a:t>
            </a:r>
            <a:r>
              <a:rPr lang="ru-RU" sz="4200" b="1" dirty="0" err="1">
                <a:solidFill>
                  <a:srgbClr val="002060"/>
                </a:solidFill>
              </a:rPr>
              <a:t>Конфуцій</a:t>
            </a:r>
            <a:r>
              <a:rPr lang="ru-RU" sz="4200" b="1" dirty="0">
                <a:solidFill>
                  <a:srgbClr val="002060"/>
                </a:solidFill>
              </a:rPr>
              <a:t>)</a:t>
            </a:r>
          </a:p>
          <a:p>
            <a:r>
              <a:rPr lang="ru-RU" sz="4200" b="1" dirty="0">
                <a:solidFill>
                  <a:srgbClr val="002060"/>
                </a:solidFill>
              </a:rPr>
              <a:t>13. </a:t>
            </a:r>
            <a:r>
              <a:rPr lang="ru-RU" sz="4200" b="1" dirty="0" err="1">
                <a:solidFill>
                  <a:srgbClr val="002060"/>
                </a:solidFill>
              </a:rPr>
              <a:t>Інша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назва</a:t>
            </a:r>
            <a:r>
              <a:rPr lang="ru-RU" sz="4200" b="1" dirty="0">
                <a:solidFill>
                  <a:srgbClr val="002060"/>
                </a:solidFill>
              </a:rPr>
              <a:t> фарфору. (</a:t>
            </a:r>
            <a:r>
              <a:rPr lang="ru-RU" sz="4200" b="1" dirty="0" err="1">
                <a:solidFill>
                  <a:srgbClr val="002060"/>
                </a:solidFill>
              </a:rPr>
              <a:t>Порцеляна</a:t>
            </a:r>
            <a:r>
              <a:rPr lang="ru-RU" sz="4200" b="1" dirty="0">
                <a:solidFill>
                  <a:srgbClr val="002060"/>
                </a:solidFill>
              </a:rPr>
              <a:t>)</a:t>
            </a:r>
          </a:p>
          <a:p>
            <a:r>
              <a:rPr lang="ru-RU" sz="4200" b="1" dirty="0">
                <a:solidFill>
                  <a:srgbClr val="002060"/>
                </a:solidFill>
              </a:rPr>
              <a:t>14. </a:t>
            </a:r>
            <a:r>
              <a:rPr lang="ru-RU" sz="4200" b="1" dirty="0" err="1">
                <a:solidFill>
                  <a:srgbClr val="002060"/>
                </a:solidFill>
              </a:rPr>
              <a:t>Ім’я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відомого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завойовника</a:t>
            </a:r>
            <a:r>
              <a:rPr lang="ru-RU" sz="4200" b="1" dirty="0">
                <a:solidFill>
                  <a:srgbClr val="002060"/>
                </a:solidFill>
              </a:rPr>
              <a:t>, </a:t>
            </a:r>
            <a:r>
              <a:rPr lang="ru-RU" sz="4200" b="1" dirty="0" err="1">
                <a:solidFill>
                  <a:srgbClr val="002060"/>
                </a:solidFill>
              </a:rPr>
              <a:t>який</a:t>
            </a:r>
            <a:r>
              <a:rPr lang="ru-RU" sz="4200" b="1" dirty="0">
                <a:solidFill>
                  <a:srgbClr val="002060"/>
                </a:solidFill>
              </a:rPr>
              <a:t> </a:t>
            </a:r>
            <a:r>
              <a:rPr lang="ru-RU" sz="4200" b="1" dirty="0" err="1">
                <a:solidFill>
                  <a:srgbClr val="002060"/>
                </a:solidFill>
              </a:rPr>
              <a:t>вдерся</a:t>
            </a:r>
            <a:r>
              <a:rPr lang="ru-RU" sz="4200" b="1" dirty="0">
                <a:solidFill>
                  <a:srgbClr val="002060"/>
                </a:solidFill>
              </a:rPr>
              <a:t> до </a:t>
            </a:r>
            <a:r>
              <a:rPr lang="ru-RU" sz="4200" b="1" dirty="0" err="1">
                <a:solidFill>
                  <a:srgbClr val="002060"/>
                </a:solidFill>
              </a:rPr>
              <a:t>Індії</a:t>
            </a:r>
            <a:r>
              <a:rPr lang="ru-RU" sz="4200" b="1" dirty="0">
                <a:solidFill>
                  <a:srgbClr val="002060"/>
                </a:solidFill>
              </a:rPr>
              <a:t>. (Александр)</a:t>
            </a:r>
            <a:r>
              <a:rPr lang="uk-UA" sz="4200" b="1" dirty="0">
                <a:solidFill>
                  <a:srgbClr val="002060"/>
                </a:solidFill>
              </a:rPr>
              <a:t>.</a:t>
            </a:r>
            <a:endParaRPr lang="ru-RU" sz="42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4" name="Picutre 6" descr="https://history.vn.ua/lesson/my-conspect-history-of-the-ancient-world-6-class-kagitina/my-conspect-history-of-the-ancient-world-6-class-kagitina.files/image0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435230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672" y="332147"/>
            <a:ext cx="8488392" cy="1143000"/>
          </a:xfrm>
        </p:spPr>
        <p:txBody>
          <a:bodyPr>
            <a:normAutofit fontScale="90000"/>
          </a:bodyPr>
          <a:lstStyle/>
          <a:p>
            <a:pPr lvl="0"/>
            <a:r>
              <a:rPr lang="uk-UA" sz="3600" b="1" dirty="0">
                <a:solidFill>
                  <a:srgbClr val="C00000"/>
                </a:solidFill>
              </a:rPr>
              <a:t>1. Як називався індійський цар, верховний розпорядник всієї землі?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96752"/>
            <a:ext cx="8100392" cy="4525963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Брахман;</a:t>
            </a:r>
          </a:p>
          <a:p>
            <a:r>
              <a:rPr lang="ru-RU" b="1" dirty="0" err="1"/>
              <a:t>аватар</a:t>
            </a:r>
            <a:r>
              <a:rPr lang="ru-RU" b="1" dirty="0"/>
              <a:t>;</a:t>
            </a:r>
          </a:p>
          <a:p>
            <a:r>
              <a:rPr lang="ru-RU" b="1" dirty="0"/>
              <a:t>шудра;</a:t>
            </a:r>
          </a:p>
          <a:p>
            <a:r>
              <a:rPr lang="ru-RU" b="1" dirty="0"/>
              <a:t>раджа.</a:t>
            </a:r>
          </a:p>
          <a:p>
            <a:pPr lvl="0"/>
            <a:r>
              <a:rPr lang="ru-RU" b="1" dirty="0">
                <a:solidFill>
                  <a:srgbClr val="C00000"/>
                </a:solidFill>
              </a:rPr>
              <a:t>2.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означають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терміни</a:t>
            </a:r>
            <a:r>
              <a:rPr lang="ru-RU" b="1" dirty="0">
                <a:solidFill>
                  <a:srgbClr val="C00000"/>
                </a:solidFill>
              </a:rPr>
              <a:t> «</a:t>
            </a:r>
            <a:r>
              <a:rPr lang="ru-RU" b="1" dirty="0" err="1">
                <a:solidFill>
                  <a:srgbClr val="C00000"/>
                </a:solidFill>
              </a:rPr>
              <a:t>інь</a:t>
            </a:r>
            <a:r>
              <a:rPr lang="ru-RU" b="1" dirty="0">
                <a:solidFill>
                  <a:srgbClr val="C00000"/>
                </a:solidFill>
              </a:rPr>
              <a:t>» </a:t>
            </a:r>
            <a:r>
              <a:rPr lang="ru-RU" b="1" dirty="0" err="1">
                <a:solidFill>
                  <a:srgbClr val="C00000"/>
                </a:solidFill>
              </a:rPr>
              <a:t>і</a:t>
            </a:r>
            <a:r>
              <a:rPr lang="ru-RU" b="1" dirty="0">
                <a:solidFill>
                  <a:srgbClr val="C00000"/>
                </a:solidFill>
              </a:rPr>
              <a:t> «</a:t>
            </a:r>
            <a:r>
              <a:rPr lang="ru-RU" b="1" dirty="0" err="1">
                <a:solidFill>
                  <a:srgbClr val="C00000"/>
                </a:solidFill>
              </a:rPr>
              <a:t>янь</a:t>
            </a:r>
            <a:r>
              <a:rPr lang="ru-RU" b="1" dirty="0">
                <a:solidFill>
                  <a:srgbClr val="C00000"/>
                </a:solidFill>
              </a:rPr>
              <a:t>» у </a:t>
            </a:r>
            <a:r>
              <a:rPr lang="ru-RU" b="1" dirty="0" err="1">
                <a:solidFill>
                  <a:srgbClr val="C00000"/>
                </a:solidFill>
              </a:rPr>
              <a:t>культурі</a:t>
            </a:r>
            <a:r>
              <a:rPr lang="ru-RU" b="1" dirty="0">
                <a:solidFill>
                  <a:srgbClr val="C00000"/>
                </a:solidFill>
              </a:rPr>
              <a:t> Китаю?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 err="1"/>
              <a:t>Дві</a:t>
            </a:r>
            <a:r>
              <a:rPr lang="ru-RU" b="1" dirty="0"/>
              <a:t> </a:t>
            </a:r>
            <a:r>
              <a:rPr lang="ru-RU" b="1" dirty="0" err="1"/>
              <a:t>загублені</a:t>
            </a:r>
            <a:r>
              <a:rPr lang="ru-RU" b="1" dirty="0"/>
              <a:t> </a:t>
            </a:r>
            <a:r>
              <a:rPr lang="ru-RU" b="1" dirty="0" err="1"/>
              <a:t>китайські</a:t>
            </a:r>
            <a:r>
              <a:rPr lang="ru-RU" b="1" dirty="0"/>
              <a:t> </a:t>
            </a:r>
            <a:r>
              <a:rPr lang="ru-RU" b="1" dirty="0" err="1"/>
              <a:t>цивілізації</a:t>
            </a:r>
            <a:r>
              <a:rPr lang="ru-RU" b="1" dirty="0"/>
              <a:t>;</a:t>
            </a:r>
          </a:p>
          <a:p>
            <a:r>
              <a:rPr lang="ru-RU" b="1" dirty="0" err="1"/>
              <a:t>дві</a:t>
            </a:r>
            <a:r>
              <a:rPr lang="ru-RU" b="1" dirty="0"/>
              <a:t> </a:t>
            </a:r>
            <a:r>
              <a:rPr lang="ru-RU" b="1" dirty="0" err="1"/>
              <a:t>протилежні</a:t>
            </a:r>
            <a:r>
              <a:rPr lang="ru-RU" b="1" dirty="0"/>
              <a:t> </a:t>
            </a:r>
            <a:r>
              <a:rPr lang="ru-RU" b="1" dirty="0" err="1"/>
              <a:t>сили</a:t>
            </a:r>
            <a:r>
              <a:rPr lang="ru-RU" b="1" dirty="0"/>
              <a:t>, </a:t>
            </a:r>
            <a:r>
              <a:rPr lang="ru-RU" b="1" dirty="0" err="1"/>
              <a:t>які</a:t>
            </a:r>
            <a:r>
              <a:rPr lang="ru-RU" b="1" dirty="0"/>
              <a:t> </a:t>
            </a:r>
            <a:r>
              <a:rPr lang="ru-RU" b="1" dirty="0" err="1"/>
              <a:t>забезпечують</a:t>
            </a:r>
            <a:r>
              <a:rPr lang="ru-RU" b="1" dirty="0"/>
              <a:t> </a:t>
            </a:r>
            <a:r>
              <a:rPr lang="ru-RU" b="1" dirty="0" err="1"/>
              <a:t>гармонію</a:t>
            </a:r>
            <a:r>
              <a:rPr lang="ru-RU" b="1" dirty="0"/>
              <a:t>;</a:t>
            </a:r>
          </a:p>
          <a:p>
            <a:r>
              <a:rPr lang="ru-RU" b="1" dirty="0"/>
              <a:t>два </a:t>
            </a:r>
            <a:r>
              <a:rPr lang="ru-RU" b="1" dirty="0" err="1"/>
              <a:t>вчення</a:t>
            </a:r>
            <a:r>
              <a:rPr lang="ru-RU" b="1" dirty="0"/>
              <a:t> — </a:t>
            </a:r>
            <a:r>
              <a:rPr lang="ru-RU" b="1" dirty="0" err="1"/>
              <a:t>конфуціанство</a:t>
            </a:r>
            <a:r>
              <a:rPr lang="ru-RU" b="1" dirty="0"/>
              <a:t> </a:t>
            </a:r>
            <a:r>
              <a:rPr lang="ru-RU" b="1" dirty="0" err="1"/>
              <a:t>і</a:t>
            </a:r>
            <a:r>
              <a:rPr lang="ru-RU" b="1" dirty="0"/>
              <a:t> даосизм;</a:t>
            </a:r>
          </a:p>
          <a:p>
            <a:r>
              <a:rPr lang="ru-RU" b="1" dirty="0" err="1"/>
              <a:t>дві</a:t>
            </a:r>
            <a:r>
              <a:rPr lang="ru-RU" b="1" dirty="0"/>
              <a:t> </a:t>
            </a:r>
            <a:r>
              <a:rPr lang="ru-RU" b="1" dirty="0" err="1"/>
              <a:t>найголовніші</a:t>
            </a:r>
            <a:r>
              <a:rPr lang="ru-RU" b="1" dirty="0"/>
              <a:t> </a:t>
            </a:r>
            <a:r>
              <a:rPr lang="ru-RU" b="1" dirty="0" err="1"/>
              <a:t>ріки</a:t>
            </a:r>
            <a:r>
              <a:rPr lang="ru-RU" b="1" dirty="0"/>
              <a:t> Китаю — </a:t>
            </a:r>
            <a:r>
              <a:rPr lang="ru-RU" b="1" dirty="0" err="1"/>
              <a:t>Хуанхе</a:t>
            </a:r>
            <a:r>
              <a:rPr lang="ru-RU" b="1" dirty="0"/>
              <a:t> </a:t>
            </a:r>
            <a:r>
              <a:rPr lang="ru-RU" b="1" dirty="0" err="1"/>
              <a:t>і</a:t>
            </a:r>
            <a:r>
              <a:rPr lang="ru-RU" b="1" dirty="0"/>
              <a:t> </a:t>
            </a:r>
            <a:r>
              <a:rPr lang="ru-RU" b="1" dirty="0" err="1"/>
              <a:t>Янцзи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143000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Заповни таблицю 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969264"/>
          <a:ext cx="9144000" cy="5748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96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4766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Країна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Географічне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розташування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Річки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гори, </a:t>
                      </a: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пустелі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Клімат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Природні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FF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ресурси</a:t>
                      </a:r>
                      <a:endParaRPr lang="ru-RU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Єгипет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Річка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—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Ніл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пустеля</a:t>
                      </a:r>
                      <a:r>
                        <a:rPr lang="ru-RU" sz="1600" b="1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Сахара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Камінь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Дворіччя</a:t>
                      </a: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Передня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Азія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півночі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в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Аккаді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—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спека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дощі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йшли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нерегулярно, температура в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затінку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— +50°C;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півдні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в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Шумері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—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часті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повені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Індія</a:t>
                      </a: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Річки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—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Інд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і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Ганг, на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півночі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— гори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Гімалаї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Залізна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руда,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камінь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Китай</a:t>
                      </a: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 північний схід від Індії, за Гімалаями. Омивається Жовтим морем, Східнокитайським морем</a:t>
                      </a:r>
                      <a:endParaRPr lang="ru-RU" sz="16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заході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він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дуже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сухий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чим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далі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схід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—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стає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вологішим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м’якшим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тут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випадає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більше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опадів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143000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Самоперевірка 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969264"/>
          <a:ext cx="9144000" cy="60639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6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316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C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Країна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C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Географічне</a:t>
                      </a:r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C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розташування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C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Річки</a:t>
                      </a:r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гори, </a:t>
                      </a:r>
                      <a:r>
                        <a:rPr lang="ru-RU" sz="1200" b="1" dirty="0" err="1">
                          <a:solidFill>
                            <a:srgbClr val="C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пустелі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C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Клімат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C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Природні</a:t>
                      </a:r>
                      <a:r>
                        <a:rPr lang="ru-RU" sz="1200" b="1" dirty="0">
                          <a:solidFill>
                            <a:srgbClr val="C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rgbClr val="C00000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ресурси</a:t>
                      </a:r>
                      <a:endParaRPr lang="ru-RU" sz="12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Єгипет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Північний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схід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Африки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Річка — Ніл, пустеля</a:t>
                      </a: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Сахара</a:t>
                      </a: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Спекотне, сухе повітря, гарячі вітри, відсутність дощів</a:t>
                      </a: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Камінь</a:t>
                      </a: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Дворіччя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Передня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Азія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Річки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— Тигр,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Євфрат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пустелі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півночі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в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Аккаді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—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спека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дощі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йшли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нерегулярно, температура в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затінку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— +50°C;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півдні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в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Шумері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—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часті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повені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Глина</a:t>
                      </a: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Індія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Південна Азія, півострів Індостан, що омивається Індійським океаном, Бенгальською затокою, Аравійським морем</a:t>
                      </a: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Річки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—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Інд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і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Ганг, на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півночі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— гори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Гімалаї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Сухий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на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північному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заході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Теплий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і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вологий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— на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півдні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Залізна руда, камінь</a:t>
                      </a: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Китай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 північний схід від Індії, за Гімалаями. Омивається Жовтим морем, Східнокитайським морем</a:t>
                      </a: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Річки — Хуанхе, Янцзи. Гори — Тибет.</a:t>
                      </a: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Китай — гірська країна</a:t>
                      </a:r>
                      <a:endParaRPr lang="ru-RU" sz="1400" b="1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заході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він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дуже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сухий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чим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далі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на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схід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—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стає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вологішим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м’якшим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тут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випадає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більше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опадів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Камінь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залізна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руда, глина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Працюємо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з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поняттями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4713387"/>
          </a:xfrm>
        </p:spPr>
        <p:txBody>
          <a:bodyPr>
            <a:normAutofit/>
          </a:bodyPr>
          <a:lstStyle/>
          <a:p>
            <a:r>
              <a:rPr lang="ru-RU" sz="3600" b="1" dirty="0" err="1"/>
              <a:t>Філософія</a:t>
            </a:r>
            <a:r>
              <a:rPr lang="ru-RU" sz="3600" b="1" dirty="0"/>
              <a:t> (</a:t>
            </a:r>
            <a:r>
              <a:rPr lang="ru-RU" sz="3600" b="1" dirty="0" err="1"/>
              <a:t>від</a:t>
            </a:r>
            <a:r>
              <a:rPr lang="ru-RU" sz="3600" b="1" dirty="0"/>
              <a:t> </a:t>
            </a:r>
            <a:r>
              <a:rPr lang="ru-RU" sz="3600" b="1" dirty="0" err="1"/>
              <a:t>грец</a:t>
            </a:r>
            <a:r>
              <a:rPr lang="ru-RU" sz="3600" b="1" dirty="0"/>
              <a:t>. — </a:t>
            </a:r>
            <a:r>
              <a:rPr lang="ru-RU" sz="3600" b="1" dirty="0" err="1"/>
              <a:t>любов</a:t>
            </a:r>
            <a:r>
              <a:rPr lang="ru-RU" sz="3600" b="1" dirty="0"/>
              <a:t> до </a:t>
            </a:r>
            <a:r>
              <a:rPr lang="ru-RU" sz="3600" b="1" dirty="0" err="1"/>
              <a:t>мудрості</a:t>
            </a:r>
            <a:r>
              <a:rPr lang="ru-RU" sz="3600" b="1" dirty="0"/>
              <a:t>) — ... .</a:t>
            </a:r>
          </a:p>
          <a:p>
            <a:r>
              <a:rPr lang="ru-RU" sz="3600" b="1" dirty="0" err="1"/>
              <a:t>Конфуціанство</a:t>
            </a:r>
            <a:r>
              <a:rPr lang="ru-RU" sz="3600" b="1" dirty="0"/>
              <a:t> — </a:t>
            </a:r>
            <a:r>
              <a:rPr lang="ru-RU" sz="3600" b="1" dirty="0" err="1"/>
              <a:t>філософське</a:t>
            </a:r>
            <a:r>
              <a:rPr lang="ru-RU" sz="3600" b="1" dirty="0"/>
              <a:t> </a:t>
            </a:r>
            <a:r>
              <a:rPr lang="ru-RU" sz="3600" b="1" dirty="0" err="1"/>
              <a:t>вчення</a:t>
            </a:r>
            <a:r>
              <a:rPr lang="ru-RU" sz="3600" b="1" dirty="0"/>
              <a:t>, </a:t>
            </a:r>
            <a:r>
              <a:rPr lang="ru-RU" sz="3600" b="1" dirty="0" err="1"/>
              <a:t>згодом</a:t>
            </a:r>
            <a:r>
              <a:rPr lang="ru-RU" sz="3600" b="1" dirty="0"/>
              <a:t> — </a:t>
            </a:r>
            <a:r>
              <a:rPr lang="ru-RU" sz="3600" b="1" dirty="0" err="1"/>
              <a:t>релігія</a:t>
            </a:r>
            <a:r>
              <a:rPr lang="ru-RU" sz="3600" b="1" dirty="0"/>
              <a:t>, яка ... .</a:t>
            </a:r>
          </a:p>
          <a:p>
            <a:r>
              <a:rPr lang="ru-RU" sz="3600" b="1" dirty="0"/>
              <a:t>Даосизм — </a:t>
            </a:r>
            <a:r>
              <a:rPr lang="ru-RU" sz="3600" b="1" dirty="0" err="1"/>
              <a:t>філософське</a:t>
            </a:r>
            <a:r>
              <a:rPr lang="ru-RU" sz="3600" b="1" dirty="0"/>
              <a:t> </a:t>
            </a:r>
            <a:r>
              <a:rPr lang="ru-RU" sz="3600" b="1" dirty="0" err="1"/>
              <a:t>вчення</a:t>
            </a:r>
            <a:r>
              <a:rPr lang="ru-RU" sz="3600" b="1" dirty="0"/>
              <a:t> …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Заповніть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порівняльну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таблицю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«</a:t>
            </a:r>
            <a:r>
              <a:rPr lang="ru-RU" b="1" dirty="0" err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Виникнення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писемності</a:t>
            </a:r>
            <a:r>
              <a:rPr lang="ru-RU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844824"/>
          <a:ext cx="8964486" cy="2453640"/>
        </p:xfrm>
        <a:graphic>
          <a:graphicData uri="http://schemas.openxmlformats.org/drawingml/2006/table">
            <a:tbl>
              <a:tblPr/>
              <a:tblGrid>
                <a:gridCol w="19442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307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298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298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8298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Запитання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для </a:t>
                      </a:r>
                      <a:r>
                        <a:rPr lang="ru-RU" sz="2000" b="1" dirty="0" err="1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порівняння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2000" b="1" dirty="0" err="1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Єгипет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ru-RU" sz="2000" b="1" dirty="0" err="1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Межиріччя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2000" b="1" dirty="0" err="1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Фінікія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Китай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Характер </a:t>
                      </a:r>
                      <a:r>
                        <a:rPr lang="ru-RU" sz="2000" b="1" dirty="0" err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писемності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Матеріал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000" b="1" dirty="0" err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який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використовували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для письма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Самоперевірка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1844824"/>
          <a:ext cx="8784976" cy="2804160"/>
        </p:xfrm>
        <a:graphic>
          <a:graphicData uri="http://schemas.openxmlformats.org/drawingml/2006/table">
            <a:tbl>
              <a:tblPr/>
              <a:tblGrid>
                <a:gridCol w="19442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52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784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7849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7849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Запитання</a:t>
                      </a: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для </a:t>
                      </a:r>
                      <a:r>
                        <a:rPr lang="ru-RU" sz="2000" b="1" dirty="0" err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порівняння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2000" b="1" dirty="0" err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Єгипет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ru-RU" sz="2000" b="1" dirty="0" err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Межиріччя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ru-RU" sz="2000" b="1" dirty="0" err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Фінікія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Китай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baseline="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Х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арактер </a:t>
                      </a:r>
                      <a:r>
                        <a:rPr lang="ru-RU" sz="2000" b="1" dirty="0" err="1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писемності</a:t>
                      </a:r>
                      <a:endParaRPr lang="ru-RU" sz="20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latin typeface="Calibri"/>
                          <a:ea typeface="Calibri"/>
                          <a:cs typeface="Times New Roman"/>
                        </a:rPr>
                        <a:t>Ієрогліфи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latin typeface="Calibri"/>
                          <a:ea typeface="Calibri"/>
                          <a:cs typeface="Times New Roman"/>
                        </a:rPr>
                        <a:t>Клинопис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Calibri"/>
                          <a:cs typeface="Times New Roman"/>
                        </a:rPr>
                        <a:t>Звукове (абетка з 22 приголосних)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Calibri"/>
                          <a:cs typeface="Times New Roman"/>
                        </a:rPr>
                        <a:t>Ієрогліфи (18 тисяч)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baseline="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baseline="0" dirty="0" err="1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М</a:t>
                      </a:r>
                      <a:r>
                        <a:rPr lang="ru-RU" sz="2000" b="1" dirty="0" err="1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атеріал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000" b="1" dirty="0" err="1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який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використовували</a:t>
                      </a:r>
                      <a:r>
                        <a:rPr lang="ru-RU" sz="2000" b="1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для письма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alibri"/>
                          <a:ea typeface="Calibri"/>
                          <a:cs typeface="Times New Roman"/>
                        </a:rPr>
                        <a:t>Камінь, папірус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latin typeface="Calibri"/>
                          <a:ea typeface="Calibri"/>
                          <a:cs typeface="Times New Roman"/>
                        </a:rPr>
                        <a:t>Глиняні</a:t>
                      </a: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 таблички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latin typeface="Calibri"/>
                          <a:ea typeface="Calibri"/>
                          <a:cs typeface="Times New Roman"/>
                        </a:rPr>
                        <a:t>Папірус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latin typeface="Calibri"/>
                          <a:ea typeface="Calibri"/>
                          <a:cs typeface="Times New Roman"/>
                        </a:rPr>
                        <a:t>Кістка</a:t>
                      </a: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000" b="1" dirty="0" err="1">
                          <a:latin typeface="Calibri"/>
                          <a:ea typeface="Calibri"/>
                          <a:cs typeface="Times New Roman"/>
                        </a:rPr>
                        <a:t>шовк</a:t>
                      </a:r>
                      <a:r>
                        <a:rPr lang="ru-RU" sz="2000" b="1" dirty="0">
                          <a:latin typeface="Calibri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2000" b="1" dirty="0" err="1">
                          <a:latin typeface="Calibri"/>
                          <a:ea typeface="Calibri"/>
                          <a:cs typeface="Times New Roman"/>
                        </a:rPr>
                        <a:t>папір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6868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C00000"/>
                </a:solidFill>
              </a:rPr>
              <a:t>3. </a:t>
            </a:r>
            <a:r>
              <a:rPr lang="ru-RU" b="1" dirty="0" err="1">
                <a:solidFill>
                  <a:srgbClr val="C00000"/>
                </a:solidFill>
              </a:rPr>
              <a:t>Позначте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пам'ятку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індійської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цивілізації</a:t>
            </a:r>
            <a:r>
              <a:rPr lang="ru-RU" b="1" dirty="0">
                <a:solidFill>
                  <a:srgbClr val="C00000"/>
                </a:solidFill>
              </a:rPr>
              <a:t>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Вар</a:t>
            </a:r>
            <a:r>
              <a:rPr lang="uk-UA" dirty="0"/>
              <a:t>і</a:t>
            </a:r>
            <a:r>
              <a:rPr lang="ru-RU" dirty="0"/>
              <a:t>ант 1</a:t>
            </a:r>
            <a:r>
              <a:rPr lang="uk-UA" dirty="0"/>
              <a:t>                                                            </a:t>
            </a:r>
            <a:r>
              <a:rPr lang="ru-RU" dirty="0"/>
              <a:t>Вар</a:t>
            </a:r>
            <a:r>
              <a:rPr lang="uk-UA" dirty="0"/>
              <a:t>і</a:t>
            </a:r>
            <a:r>
              <a:rPr lang="ru-RU" dirty="0"/>
              <a:t>ант 2</a:t>
            </a:r>
          </a:p>
          <a:p>
            <a:endParaRPr lang="uk-UA" dirty="0"/>
          </a:p>
          <a:p>
            <a:endParaRPr lang="uk-UA" dirty="0"/>
          </a:p>
          <a:p>
            <a:endParaRPr lang="ru-RU" dirty="0"/>
          </a:p>
        </p:txBody>
      </p:sp>
      <p:pic>
        <p:nvPicPr>
          <p:cNvPr id="4" name="Рисунок 3" descr="https://lh5.googleusercontent.com/dAuHZzW-VOAVCyzlsCwnJZBh1uBvH7RJPOOybZqMaLeD01XHQDMILFuw-6CUvgJXuXCXS422JA=w26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259228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lh5.googleusercontent.com/n8irjh52MowN1ePd9BzrDDtT3TWZ9Y3mhsggUo_IZHfFmJDMiu87KQLXA2jSIlnpjRKrgO7gxA=w26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628800"/>
            <a:ext cx="288032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11560" y="3485619"/>
            <a:ext cx="74168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Вар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ант 1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Вар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ант 2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s://lh3.googleusercontent.com/Tik7akKjyv3ILerpIMFszCZhJPcr-7VvGN7Mn3Xm3RLzaV87EW8_Bocz3leq-NAu1SuJDo1pkQ=w25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933056"/>
            <a:ext cx="244827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lh6.googleusercontent.com/qr3WlyAxVB8IjBVEK-y0BkHBihiH1sriKo8T3_ZprrWf2yqNKjuJ_HHC2NSaY44F0Uzy4vyt1w=w26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933056"/>
            <a:ext cx="266429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971600" y="5733256"/>
            <a:ext cx="56829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Вар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ант 3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charset="-52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charset="-52"/>
                <a:ea typeface="Calibri" pitchFamily="34" charset="0"/>
                <a:cs typeface="Times New Roman" pitchFamily="18" charset="0"/>
              </a:rPr>
              <a:t>Вар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і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Helvetica" charset="-52"/>
                <a:ea typeface="Calibri" pitchFamily="34" charset="0"/>
                <a:cs typeface="Times New Roman" pitchFamily="18" charset="0"/>
              </a:rPr>
              <a:t>ант 4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964488" cy="573325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>
                <a:solidFill>
                  <a:srgbClr val="C00000"/>
                </a:solidFill>
              </a:rPr>
              <a:t>4. Початок </a:t>
            </a:r>
            <a:r>
              <a:rPr lang="ru-RU" b="1" dirty="0" err="1">
                <a:solidFill>
                  <a:srgbClr val="C00000"/>
                </a:solidFill>
              </a:rPr>
              <a:t>правління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династії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Маур’їв</a:t>
            </a:r>
            <a:r>
              <a:rPr lang="ru-RU" b="1" dirty="0">
                <a:solidFill>
                  <a:srgbClr val="C00000"/>
                </a:solidFill>
              </a:rPr>
              <a:t> в </a:t>
            </a:r>
            <a:r>
              <a:rPr lang="ru-RU" b="1" dirty="0" err="1">
                <a:solidFill>
                  <a:srgbClr val="C00000"/>
                </a:solidFill>
              </a:rPr>
              <a:t>Індії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датується</a:t>
            </a:r>
            <a:r>
              <a:rPr lang="ru-RU" b="1" dirty="0">
                <a:solidFill>
                  <a:srgbClr val="C00000"/>
                </a:solidFill>
              </a:rPr>
              <a:t>: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/>
              <a:t>І ст. до н. е.;</a:t>
            </a:r>
          </a:p>
          <a:p>
            <a:r>
              <a:rPr lang="ru-RU" b="1" dirty="0"/>
              <a:t>V ст. до н. е.;</a:t>
            </a:r>
          </a:p>
          <a:p>
            <a:r>
              <a:rPr lang="ru-RU" b="1" dirty="0"/>
              <a:t>VIII ст. до н. е.;</a:t>
            </a:r>
          </a:p>
          <a:p>
            <a:r>
              <a:rPr lang="uk-UA" b="1" dirty="0"/>
              <a:t>  </a:t>
            </a:r>
            <a:r>
              <a:rPr lang="ru-RU" b="1" dirty="0"/>
              <a:t>IV ст. до н. е</a:t>
            </a:r>
          </a:p>
          <a:p>
            <a:pPr lvl="0"/>
            <a:r>
              <a:rPr lang="ru-RU" b="1" dirty="0">
                <a:solidFill>
                  <a:srgbClr val="C00000"/>
                </a:solidFill>
              </a:rPr>
              <a:t>5. Коли </a:t>
            </a:r>
            <a:r>
              <a:rPr lang="ru-RU" b="1" dirty="0" err="1">
                <a:solidFill>
                  <a:srgbClr val="C00000"/>
                </a:solidFill>
              </a:rPr>
              <a:t>династія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Цінь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прийшла</a:t>
            </a:r>
            <a:r>
              <a:rPr lang="ru-RU" b="1" dirty="0">
                <a:solidFill>
                  <a:srgbClr val="C00000"/>
                </a:solidFill>
              </a:rPr>
              <a:t> до </a:t>
            </a:r>
            <a:r>
              <a:rPr lang="ru-RU" b="1" dirty="0" err="1">
                <a:solidFill>
                  <a:srgbClr val="C00000"/>
                </a:solidFill>
              </a:rPr>
              <a:t>влади</a:t>
            </a:r>
            <a:r>
              <a:rPr lang="ru-RU" b="1" dirty="0">
                <a:solidFill>
                  <a:srgbClr val="C00000"/>
                </a:solidFill>
              </a:rPr>
              <a:t> в </a:t>
            </a:r>
            <a:r>
              <a:rPr lang="ru-RU" b="1" dirty="0" err="1">
                <a:solidFill>
                  <a:srgbClr val="C00000"/>
                </a:solidFill>
              </a:rPr>
              <a:t>Китаї</a:t>
            </a:r>
            <a:r>
              <a:rPr lang="ru-RU" b="1" dirty="0">
                <a:solidFill>
                  <a:srgbClr val="C00000"/>
                </a:solidFill>
              </a:rPr>
              <a:t>?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/>
              <a:t>221 р. до н. е.; </a:t>
            </a:r>
          </a:p>
          <a:p>
            <a:r>
              <a:rPr lang="ru-RU" b="1" dirty="0"/>
              <a:t>316 р. до н. е.;</a:t>
            </a:r>
          </a:p>
          <a:p>
            <a:r>
              <a:rPr lang="ru-RU" b="1" dirty="0"/>
              <a:t>196 р. до н. е.;</a:t>
            </a:r>
          </a:p>
          <a:p>
            <a:r>
              <a:rPr lang="ru-RU" b="1" dirty="0"/>
              <a:t>400 </a:t>
            </a:r>
            <a:r>
              <a:rPr lang="ru-RU" b="1" dirty="0" err="1"/>
              <a:t>р</a:t>
            </a:r>
            <a:r>
              <a:rPr lang="ru-RU" b="1" dirty="0"/>
              <a:t> до н. 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>
                <a:solidFill>
                  <a:srgbClr val="C00000"/>
                </a:solidFill>
              </a:rPr>
              <a:t>6. Яку </a:t>
            </a:r>
            <a:r>
              <a:rPr lang="ru-RU" b="1" dirty="0" err="1">
                <a:solidFill>
                  <a:srgbClr val="C00000"/>
                </a:solidFill>
              </a:rPr>
              <a:t>назву</a:t>
            </a:r>
            <a:r>
              <a:rPr lang="ru-RU" b="1" dirty="0">
                <a:solidFill>
                  <a:srgbClr val="C00000"/>
                </a:solidFill>
              </a:rPr>
              <a:t> мало </a:t>
            </a:r>
            <a:r>
              <a:rPr lang="ru-RU" b="1" dirty="0" err="1">
                <a:solidFill>
                  <a:srgbClr val="C00000"/>
                </a:solidFill>
              </a:rPr>
              <a:t>стародавнє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поселення</a:t>
            </a:r>
            <a:r>
              <a:rPr lang="ru-RU" b="1" dirty="0">
                <a:solidFill>
                  <a:srgbClr val="C00000"/>
                </a:solidFill>
              </a:rPr>
              <a:t> на </a:t>
            </a:r>
            <a:r>
              <a:rPr lang="ru-RU" b="1" dirty="0" err="1">
                <a:solidFill>
                  <a:srgbClr val="C00000"/>
                </a:solidFill>
              </a:rPr>
              <a:t>річці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Інд</a:t>
            </a:r>
            <a:r>
              <a:rPr lang="ru-RU" b="1" dirty="0">
                <a:solidFill>
                  <a:srgbClr val="C00000"/>
                </a:solidFill>
              </a:rPr>
              <a:t>?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 err="1"/>
              <a:t>Паталіпутра</a:t>
            </a:r>
            <a:r>
              <a:rPr lang="ru-RU" b="1" dirty="0"/>
              <a:t>;</a:t>
            </a:r>
          </a:p>
          <a:p>
            <a:r>
              <a:rPr lang="ru-RU" b="1" dirty="0" err="1"/>
              <a:t>Мохеджо-Даро</a:t>
            </a:r>
            <a:r>
              <a:rPr lang="ru-RU" b="1" dirty="0"/>
              <a:t>;</a:t>
            </a:r>
          </a:p>
          <a:p>
            <a:r>
              <a:rPr lang="ru-RU" b="1" dirty="0" err="1"/>
              <a:t>Аджанта</a:t>
            </a:r>
            <a:r>
              <a:rPr lang="ru-RU" b="1" dirty="0"/>
              <a:t>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8028384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rgbClr val="C00000"/>
                </a:solidFill>
              </a:rPr>
              <a:t>7. </a:t>
            </a:r>
            <a:r>
              <a:rPr lang="ru-RU" b="1" dirty="0" err="1">
                <a:solidFill>
                  <a:srgbClr val="C00000"/>
                </a:solidFill>
              </a:rPr>
              <a:t>Позначте</a:t>
            </a:r>
            <a:r>
              <a:rPr lang="ru-RU" b="1" dirty="0">
                <a:solidFill>
                  <a:srgbClr val="C00000"/>
                </a:solidFill>
              </a:rPr>
              <a:t> тип </a:t>
            </a:r>
            <a:r>
              <a:rPr lang="ru-RU" b="1" dirty="0" err="1">
                <a:solidFill>
                  <a:srgbClr val="C00000"/>
                </a:solidFill>
              </a:rPr>
              <a:t>писемності</a:t>
            </a:r>
            <a:r>
              <a:rPr lang="ru-RU" b="1" dirty="0">
                <a:solidFill>
                  <a:srgbClr val="C00000"/>
                </a:solidFill>
              </a:rPr>
              <a:t>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набув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поширення</a:t>
            </a:r>
            <a:r>
              <a:rPr lang="ru-RU" b="1" dirty="0">
                <a:solidFill>
                  <a:srgbClr val="C00000"/>
                </a:solidFill>
              </a:rPr>
              <a:t> у </a:t>
            </a:r>
            <a:r>
              <a:rPr lang="ru-RU" b="1" dirty="0" err="1">
                <a:solidFill>
                  <a:srgbClr val="C00000"/>
                </a:solidFill>
              </a:rPr>
              <a:t>Китаї</a:t>
            </a:r>
            <a:r>
              <a:rPr lang="ru-RU" b="1" dirty="0">
                <a:solidFill>
                  <a:srgbClr val="C00000"/>
                </a:solidFill>
              </a:rPr>
              <a:t>.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https://lh6.googleusercontent.com/EQwadfFR61C1DhZEo8hgZbLxpkBL1Hwduo9Rwn4XtOkmtm0UnetXeCHay2VtrTX-0lH2aC8Afw=w26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259228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lh3.googleusercontent.com/xzC964nms2t5nMjZA6FqsTvc39nPkLX4eiS0I0PI4yEg9c_4CTH7GyyvO5j_5Riqg3JK7myI5w=w26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340768"/>
            <a:ext cx="309634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lh5.googleusercontent.com/x1vEFUbWLgffnb8Mo6CI4WUrQVRUYZspcP0uPi4CxJRTUL5P2lbhYgL38iBjfcECrlL71E-80w=w26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077072"/>
            <a:ext cx="2620516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lh6.googleusercontent.com/fXtfB2MB8MjFwfqztkhCEP75nDZefjF6Cuc5rI4RREe1WMRJaox6HAPRnQg94ZCoN88_H-aM4g=w26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4149080"/>
            <a:ext cx="288032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23528" y="3429000"/>
            <a:ext cx="756084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Вар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ант 1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Вар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ант 2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288607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395536" y="5905817"/>
            <a:ext cx="61574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Вар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ант 3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Вар</a:t>
            </a:r>
            <a:r>
              <a:rPr kumimoji="0" lang="uk-UA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ант 4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1143000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C00000"/>
                </a:solidFill>
              </a:rPr>
              <a:t>8. </a:t>
            </a:r>
            <a:r>
              <a:rPr lang="ru-RU" b="1" dirty="0">
                <a:solidFill>
                  <a:srgbClr val="C00000"/>
                </a:solidFill>
              </a:rPr>
              <a:t>У  </a:t>
            </a:r>
            <a:r>
              <a:rPr lang="ru-RU" b="1" dirty="0" err="1">
                <a:solidFill>
                  <a:srgbClr val="C00000"/>
                </a:solidFill>
              </a:rPr>
              <a:t>наведеному</a:t>
            </a:r>
            <a:r>
              <a:rPr lang="ru-RU" b="1" dirty="0">
                <a:solidFill>
                  <a:srgbClr val="C00000"/>
                </a:solidFill>
              </a:rPr>
              <a:t> списку </a:t>
            </a:r>
            <a:r>
              <a:rPr lang="ru-RU" b="1" dirty="0" err="1">
                <a:solidFill>
                  <a:srgbClr val="C00000"/>
                </a:solidFill>
              </a:rPr>
              <a:t>позначте</a:t>
            </a:r>
            <a:r>
              <a:rPr lang="ru-RU" b="1" dirty="0">
                <a:solidFill>
                  <a:srgbClr val="C00000"/>
                </a:solidFill>
              </a:rPr>
              <a:t> те, </a:t>
            </a:r>
            <a:r>
              <a:rPr lang="ru-RU" b="1" dirty="0" err="1">
                <a:solidFill>
                  <a:srgbClr val="C00000"/>
                </a:solidFill>
              </a:rPr>
              <a:t>що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стосується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Індії</a:t>
            </a:r>
            <a:r>
              <a:rPr lang="ru-RU" b="1" dirty="0">
                <a:solidFill>
                  <a:srgbClr val="C0000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7500" lnSpcReduction="20000"/>
          </a:bodyPr>
          <a:lstStyle/>
          <a:p>
            <a:r>
              <a:rPr lang="uk-UA" b="1" dirty="0">
                <a:solidFill>
                  <a:srgbClr val="002060"/>
                </a:solidFill>
              </a:rPr>
              <a:t>А) </a:t>
            </a:r>
            <a:r>
              <a:rPr lang="ru-RU" b="1" dirty="0">
                <a:solidFill>
                  <a:srgbClr val="002060"/>
                </a:solidFill>
              </a:rPr>
              <a:t>Брахма</a:t>
            </a:r>
          </a:p>
          <a:p>
            <a:r>
              <a:rPr lang="uk-UA" b="1" dirty="0">
                <a:solidFill>
                  <a:srgbClr val="002060"/>
                </a:solidFill>
              </a:rPr>
              <a:t>Б) </a:t>
            </a:r>
            <a:r>
              <a:rPr lang="ru-RU" b="1" dirty="0">
                <a:solidFill>
                  <a:srgbClr val="002060"/>
                </a:solidFill>
              </a:rPr>
              <a:t>«Рамаяна»</a:t>
            </a:r>
          </a:p>
          <a:p>
            <a:r>
              <a:rPr lang="uk-UA" b="1" dirty="0">
                <a:solidFill>
                  <a:srgbClr val="002060"/>
                </a:solidFill>
              </a:rPr>
              <a:t>В) </a:t>
            </a:r>
            <a:r>
              <a:rPr lang="ru-RU" b="1" dirty="0">
                <a:solidFill>
                  <a:srgbClr val="002060"/>
                </a:solidFill>
              </a:rPr>
              <a:t>Йога</a:t>
            </a:r>
          </a:p>
          <a:p>
            <a:r>
              <a:rPr lang="uk-UA" b="1" dirty="0">
                <a:solidFill>
                  <a:srgbClr val="002060"/>
                </a:solidFill>
              </a:rPr>
              <a:t>Г) </a:t>
            </a:r>
            <a:r>
              <a:rPr lang="ru-RU" b="1" dirty="0">
                <a:solidFill>
                  <a:srgbClr val="002060"/>
                </a:solidFill>
              </a:rPr>
              <a:t>Великий </a:t>
            </a:r>
            <a:r>
              <a:rPr lang="ru-RU" b="1" dirty="0" err="1">
                <a:solidFill>
                  <a:srgbClr val="002060"/>
                </a:solidFill>
              </a:rPr>
              <a:t>шовковий</a:t>
            </a:r>
            <a:r>
              <a:rPr lang="ru-RU" b="1" dirty="0">
                <a:solidFill>
                  <a:srgbClr val="002060"/>
                </a:solidFill>
              </a:rPr>
              <a:t> шлях</a:t>
            </a:r>
          </a:p>
          <a:p>
            <a:r>
              <a:rPr lang="uk-UA" b="1" dirty="0">
                <a:solidFill>
                  <a:srgbClr val="002060"/>
                </a:solidFill>
              </a:rPr>
              <a:t>Д) </a:t>
            </a:r>
            <a:r>
              <a:rPr lang="ru-RU" b="1" dirty="0" err="1">
                <a:solidFill>
                  <a:srgbClr val="002060"/>
                </a:solidFill>
              </a:rPr>
              <a:t>Лао-Цзи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Е) </a:t>
            </a:r>
            <a:r>
              <a:rPr lang="ru-RU" b="1" dirty="0" err="1">
                <a:solidFill>
                  <a:srgbClr val="002060"/>
                </a:solidFill>
              </a:rPr>
              <a:t>Індостан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Є) </a:t>
            </a:r>
            <a:r>
              <a:rPr lang="ru-RU" b="1" dirty="0" err="1">
                <a:solidFill>
                  <a:srgbClr val="002060"/>
                </a:solidFill>
              </a:rPr>
              <a:t>Конфуціанство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Ж) </a:t>
            </a:r>
            <a:r>
              <a:rPr lang="ru-RU" b="1" dirty="0" err="1">
                <a:solidFill>
                  <a:srgbClr val="002060"/>
                </a:solidFill>
              </a:rPr>
              <a:t>Ашока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З) </a:t>
            </a:r>
            <a:r>
              <a:rPr lang="ru-RU" b="1" dirty="0">
                <a:solidFill>
                  <a:srgbClr val="002060"/>
                </a:solidFill>
              </a:rPr>
              <a:t>Будда</a:t>
            </a:r>
          </a:p>
          <a:p>
            <a:r>
              <a:rPr lang="uk-UA" b="1" dirty="0">
                <a:solidFill>
                  <a:srgbClr val="002060"/>
                </a:solidFill>
              </a:rPr>
              <a:t>И) </a:t>
            </a:r>
            <a:r>
              <a:rPr lang="ru-RU" b="1" dirty="0" err="1">
                <a:solidFill>
                  <a:srgbClr val="002060"/>
                </a:solidFill>
              </a:rPr>
              <a:t>Цінь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Шихуанді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І) </a:t>
            </a:r>
            <a:r>
              <a:rPr lang="ru-RU" b="1" dirty="0" err="1">
                <a:solidFill>
                  <a:srgbClr val="002060"/>
                </a:solidFill>
              </a:rPr>
              <a:t>Янцзи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Ї) </a:t>
            </a:r>
            <a:r>
              <a:rPr lang="ru-RU" b="1" dirty="0" err="1">
                <a:solidFill>
                  <a:srgbClr val="002060"/>
                </a:solidFill>
              </a:rPr>
              <a:t>Ієрогліфи</a:t>
            </a:r>
            <a:endParaRPr lang="ru-RU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661248"/>
          </a:xfrm>
        </p:spPr>
        <p:txBody>
          <a:bodyPr>
            <a:normAutofit fontScale="92500" lnSpcReduction="10000"/>
          </a:bodyPr>
          <a:lstStyle/>
          <a:p>
            <a:r>
              <a:rPr lang="uk-UA" b="1" dirty="0">
                <a:solidFill>
                  <a:srgbClr val="C00000"/>
                </a:solidFill>
              </a:rPr>
              <a:t>9. </a:t>
            </a:r>
            <a:r>
              <a:rPr lang="ru-RU" b="1" dirty="0">
                <a:solidFill>
                  <a:srgbClr val="C00000"/>
                </a:solidFill>
              </a:rPr>
              <a:t>У </a:t>
            </a:r>
            <a:r>
              <a:rPr lang="ru-RU" b="1" dirty="0" err="1">
                <a:solidFill>
                  <a:srgbClr val="C00000"/>
                </a:solidFill>
              </a:rPr>
              <a:t>долині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яких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річок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знаходиться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Індія</a:t>
            </a:r>
            <a:r>
              <a:rPr lang="ru-RU" b="1" dirty="0">
                <a:solidFill>
                  <a:srgbClr val="C00000"/>
                </a:solidFill>
              </a:rPr>
              <a:t>?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Інд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і</a:t>
            </a:r>
            <a:r>
              <a:rPr lang="ru-RU" b="1" dirty="0">
                <a:solidFill>
                  <a:srgbClr val="002060"/>
                </a:solidFill>
              </a:rPr>
              <a:t> Ганг</a:t>
            </a:r>
          </a:p>
          <a:p>
            <a:r>
              <a:rPr lang="ru-RU" b="1" dirty="0">
                <a:solidFill>
                  <a:srgbClr val="002060"/>
                </a:solidFill>
              </a:rPr>
              <a:t>Тигр </a:t>
            </a:r>
            <a:r>
              <a:rPr lang="ru-RU" b="1" dirty="0" err="1">
                <a:solidFill>
                  <a:srgbClr val="002060"/>
                </a:solidFill>
              </a:rPr>
              <a:t>і</a:t>
            </a:r>
            <a:r>
              <a:rPr lang="ru-RU" b="1" dirty="0">
                <a:solidFill>
                  <a:srgbClr val="002060"/>
                </a:solidFill>
              </a:rPr>
              <a:t> Евфрат</a:t>
            </a:r>
          </a:p>
          <a:p>
            <a:r>
              <a:rPr lang="ru-RU" b="1" dirty="0">
                <a:solidFill>
                  <a:srgbClr val="002060"/>
                </a:solidFill>
              </a:rPr>
              <a:t>Амударья </a:t>
            </a:r>
            <a:r>
              <a:rPr lang="ru-RU" b="1" dirty="0" err="1">
                <a:solidFill>
                  <a:srgbClr val="002060"/>
                </a:solidFill>
              </a:rPr>
              <a:t>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Сирдарья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Хуанхе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і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err="1">
                <a:solidFill>
                  <a:srgbClr val="002060"/>
                </a:solidFill>
              </a:rPr>
              <a:t>Янцзи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C00000"/>
                </a:solidFill>
              </a:rPr>
              <a:t>10. </a:t>
            </a:r>
            <a:r>
              <a:rPr lang="ru-RU" b="1" dirty="0" err="1">
                <a:solidFill>
                  <a:srgbClr val="C00000"/>
                </a:solidFill>
              </a:rPr>
              <a:t>Які</a:t>
            </a:r>
            <a:r>
              <a:rPr lang="ru-RU" b="1" dirty="0">
                <a:solidFill>
                  <a:srgbClr val="C00000"/>
                </a:solidFill>
              </a:rPr>
              <a:t> гори служили </a:t>
            </a:r>
            <a:r>
              <a:rPr lang="ru-RU" b="1" dirty="0" err="1">
                <a:solidFill>
                  <a:srgbClr val="C00000"/>
                </a:solidFill>
              </a:rPr>
              <a:t>захистом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Індії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північного</a:t>
            </a:r>
            <a:r>
              <a:rPr lang="ru-RU" b="1" dirty="0">
                <a:solidFill>
                  <a:srgbClr val="C00000"/>
                </a:solidFill>
              </a:rPr>
              <a:t> сходу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Тібет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Тянь-Шань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Гімалаї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err="1">
                <a:solidFill>
                  <a:srgbClr val="002060"/>
                </a:solidFill>
              </a:rPr>
              <a:t>Памір</a:t>
            </a:r>
            <a:endParaRPr lang="ru-RU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472608"/>
          </a:xfrm>
        </p:spPr>
        <p:txBody>
          <a:bodyPr>
            <a:normAutofit fontScale="92500" lnSpcReduction="10000"/>
          </a:bodyPr>
          <a:lstStyle/>
          <a:p>
            <a:r>
              <a:rPr lang="uk-UA" b="1" dirty="0">
                <a:solidFill>
                  <a:srgbClr val="C00000"/>
                </a:solidFill>
              </a:rPr>
              <a:t>11. </a:t>
            </a:r>
            <a:r>
              <a:rPr lang="ru-RU" b="1" dirty="0">
                <a:solidFill>
                  <a:srgbClr val="C00000"/>
                </a:solidFill>
              </a:rPr>
              <a:t>Як </a:t>
            </a:r>
            <a:r>
              <a:rPr lang="ru-RU" b="1" dirty="0" err="1">
                <a:solidFill>
                  <a:srgbClr val="C00000"/>
                </a:solidFill>
              </a:rPr>
              <a:t>називалися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труднопрохідні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райони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Індії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багаті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рослинністю</a:t>
            </a:r>
            <a:r>
              <a:rPr lang="ru-RU" b="1" dirty="0">
                <a:solidFill>
                  <a:srgbClr val="C00000"/>
                </a:solidFill>
              </a:rPr>
              <a:t>?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савана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джунглі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тундра</a:t>
            </a:r>
          </a:p>
          <a:p>
            <a:r>
              <a:rPr lang="ru-RU" b="1" dirty="0" err="1">
                <a:solidFill>
                  <a:srgbClr val="002060"/>
                </a:solidFill>
              </a:rPr>
              <a:t>пустеля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C00000"/>
                </a:solidFill>
              </a:rPr>
              <a:t>12. </a:t>
            </a:r>
            <a:r>
              <a:rPr lang="ru-RU" b="1" dirty="0">
                <a:solidFill>
                  <a:srgbClr val="C00000"/>
                </a:solidFill>
              </a:rPr>
              <a:t>Коли на </a:t>
            </a:r>
            <a:r>
              <a:rPr lang="ru-RU" b="1" dirty="0" err="1">
                <a:solidFill>
                  <a:srgbClr val="C00000"/>
                </a:solidFill>
              </a:rPr>
              <a:t>території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Індії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з'явилися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перші</a:t>
            </a: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dirty="0" err="1">
                <a:solidFill>
                  <a:srgbClr val="C00000"/>
                </a:solidFill>
              </a:rPr>
              <a:t>міста</a:t>
            </a:r>
            <a:r>
              <a:rPr lang="ru-RU" b="1" dirty="0">
                <a:solidFill>
                  <a:srgbClr val="C00000"/>
                </a:solidFill>
              </a:rPr>
              <a:t>?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4 </a:t>
            </a:r>
            <a:r>
              <a:rPr lang="ru-RU" b="1" dirty="0" err="1">
                <a:solidFill>
                  <a:srgbClr val="002060"/>
                </a:solidFill>
              </a:rPr>
              <a:t>тисячоліття</a:t>
            </a:r>
            <a:r>
              <a:rPr lang="ru-RU" b="1" dirty="0">
                <a:solidFill>
                  <a:srgbClr val="002060"/>
                </a:solidFill>
              </a:rPr>
              <a:t> до н.е.</a:t>
            </a:r>
          </a:p>
          <a:p>
            <a:r>
              <a:rPr lang="ru-RU" b="1" dirty="0">
                <a:solidFill>
                  <a:srgbClr val="002060"/>
                </a:solidFill>
              </a:rPr>
              <a:t>3 </a:t>
            </a:r>
            <a:r>
              <a:rPr lang="ru-RU" b="1" dirty="0" err="1">
                <a:solidFill>
                  <a:srgbClr val="002060"/>
                </a:solidFill>
              </a:rPr>
              <a:t>тисячоліття</a:t>
            </a:r>
            <a:r>
              <a:rPr lang="ru-RU" b="1" dirty="0">
                <a:solidFill>
                  <a:srgbClr val="002060"/>
                </a:solidFill>
              </a:rPr>
              <a:t> до н.е.</a:t>
            </a:r>
          </a:p>
          <a:p>
            <a:r>
              <a:rPr lang="ru-RU" b="1" dirty="0">
                <a:solidFill>
                  <a:srgbClr val="002060"/>
                </a:solidFill>
              </a:rPr>
              <a:t>2 </a:t>
            </a:r>
            <a:r>
              <a:rPr lang="ru-RU" b="1" dirty="0" err="1">
                <a:solidFill>
                  <a:srgbClr val="002060"/>
                </a:solidFill>
              </a:rPr>
              <a:t>тисячоліття</a:t>
            </a:r>
            <a:r>
              <a:rPr lang="ru-RU" b="1" dirty="0">
                <a:solidFill>
                  <a:srgbClr val="002060"/>
                </a:solidFill>
              </a:rPr>
              <a:t> до н.е.</a:t>
            </a:r>
          </a:p>
          <a:p>
            <a:r>
              <a:rPr lang="ru-RU" b="1" dirty="0">
                <a:solidFill>
                  <a:srgbClr val="002060"/>
                </a:solidFill>
              </a:rPr>
              <a:t>1 </a:t>
            </a:r>
            <a:r>
              <a:rPr lang="ru-RU" b="1" dirty="0" err="1">
                <a:solidFill>
                  <a:srgbClr val="002060"/>
                </a:solidFill>
              </a:rPr>
              <a:t>тисячоліття</a:t>
            </a:r>
            <a:r>
              <a:rPr lang="ru-RU" b="1" dirty="0">
                <a:solidFill>
                  <a:srgbClr val="002060"/>
                </a:solidFill>
              </a:rPr>
              <a:t> до н.е.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1514</Words>
  <Application>Microsoft Office PowerPoint</Application>
  <PresentationFormat>Экран (4:3)</PresentationFormat>
  <Paragraphs>260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Тема Office</vt:lpstr>
      <vt:lpstr>Специальное оформление</vt:lpstr>
      <vt:lpstr>Давня Індія.  Китайські імперії. </vt:lpstr>
      <vt:lpstr>1. Як називався індійський цар, верховний розпорядник всієї землі? </vt:lpstr>
      <vt:lpstr>3. Позначте пам'ятку індійської цивілізації.  </vt:lpstr>
      <vt:lpstr>Слайд 4</vt:lpstr>
      <vt:lpstr>Слайд 5</vt:lpstr>
      <vt:lpstr>7. Позначте тип писемності, що набув поширення у Китаї. </vt:lpstr>
      <vt:lpstr>8. У  наведеному списку позначте те, що стосується Індії.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Бліц опитування №1</vt:lpstr>
      <vt:lpstr>Бліц опитування №2</vt:lpstr>
      <vt:lpstr>Кросворд</vt:lpstr>
      <vt:lpstr>Самоперевірка</vt:lpstr>
      <vt:lpstr>Заповни таблицю </vt:lpstr>
      <vt:lpstr>Самоперевірка </vt:lpstr>
      <vt:lpstr>Працюємо з поняттями </vt:lpstr>
      <vt:lpstr>Заповніть порівняльну таблицю «Виникнення писемності»</vt:lpstr>
      <vt:lpstr> Самоперевірка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User</cp:lastModifiedBy>
  <cp:revision>30</cp:revision>
  <dcterms:created xsi:type="dcterms:W3CDTF">2009-01-08T12:15:48Z</dcterms:created>
  <dcterms:modified xsi:type="dcterms:W3CDTF">2019-06-29T01:56:00Z</dcterms:modified>
</cp:coreProperties>
</file>