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Любовь Чумаченко" userId="e8474a653f604572" providerId="Windows Live" clId="Web-{CB4179DE-14F5-4ADF-AF6F-3A8F5A9EB18A}"/>
    <pc:docChg chg="modSld">
      <pc:chgData name="Любовь Чумаченко" userId="e8474a653f604572" providerId="Windows Live" clId="Web-{CB4179DE-14F5-4ADF-AF6F-3A8F5A9EB18A}" dt="2019-06-27T11:24:52.463" v="11" actId="20577"/>
      <pc:docMkLst>
        <pc:docMk/>
      </pc:docMkLst>
      <pc:sldChg chg="modSp">
        <pc:chgData name="Любовь Чумаченко" userId="e8474a653f604572" providerId="Windows Live" clId="Web-{CB4179DE-14F5-4ADF-AF6F-3A8F5A9EB18A}" dt="2019-06-27T11:24:52.463" v="10" actId="20577"/>
        <pc:sldMkLst>
          <pc:docMk/>
          <pc:sldMk cId="0" sldId="261"/>
        </pc:sldMkLst>
        <pc:spChg chg="mod">
          <ac:chgData name="Любовь Чумаченко" userId="e8474a653f604572" providerId="Windows Live" clId="Web-{CB4179DE-14F5-4ADF-AF6F-3A8F5A9EB18A}" dt="2019-06-27T11:24:52.463" v="10" actId="20577"/>
          <ac:spMkLst>
            <pc:docMk/>
            <pc:sldMk cId="0" sldId="261"/>
            <ac:spMk id="3" creationId="{00000000-0000-0000-0000-000000000000}"/>
          </ac:spMkLst>
        </pc:spChg>
      </pc:sldChg>
    </pc:docChg>
  </pc:docChgLst>
  <pc:docChgLst>
    <pc:chgData name="Любовь Чумаченко" userId="e8474a653f604572" providerId="Windows Live" clId="Web-{DEBBDF54-8D42-4A7F-A4A2-0C96E5E49057}"/>
    <pc:docChg chg="modSld">
      <pc:chgData name="Любовь Чумаченко" userId="e8474a653f604572" providerId="Windows Live" clId="Web-{DEBBDF54-8D42-4A7F-A4A2-0C96E5E49057}" dt="2019-06-23T19:40:52.696" v="0" actId="14100"/>
      <pc:docMkLst>
        <pc:docMk/>
      </pc:docMkLst>
      <pc:sldChg chg="modSp">
        <pc:chgData name="Любовь Чумаченко" userId="e8474a653f604572" providerId="Windows Live" clId="Web-{DEBBDF54-8D42-4A7F-A4A2-0C96E5E49057}" dt="2019-06-23T19:40:52.696" v="0" actId="14100"/>
        <pc:sldMkLst>
          <pc:docMk/>
          <pc:sldMk cId="0" sldId="269"/>
        </pc:sldMkLst>
        <pc:spChg chg="mod">
          <ac:chgData name="Любовь Чумаченко" userId="e8474a653f604572" providerId="Windows Live" clId="Web-{DEBBDF54-8D42-4A7F-A4A2-0C96E5E49057}" dt="2019-06-23T19:40:52.696" v="0" actId="14100"/>
          <ac:spMkLst>
            <pc:docMk/>
            <pc:sldMk cId="0" sldId="269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4582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/>
              <a:t>ІСТОРІЯ УКРАЇНИ</a:t>
            </a:r>
            <a:br>
              <a:rPr lang="ru-RU" dirty="0"/>
            </a:br>
            <a:r>
              <a:rPr lang="uk-UA" b="1" dirty="0"/>
              <a:t>(ХІХ СТОЛІТТЯ)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err="1">
                <a:solidFill>
                  <a:srgbClr val="FF0000"/>
                </a:solidFill>
              </a:rPr>
              <a:t>Дидактичні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err="1">
                <a:solidFill>
                  <a:srgbClr val="FF0000"/>
                </a:solidFill>
              </a:rPr>
              <a:t>матеріали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3" name="Рисунок 5" descr="Василий Караз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149080"/>
            <a:ext cx="1771650" cy="1971675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044451" y="424190"/>
            <a:ext cx="10550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9 КЛ.</a:t>
            </a:r>
            <a:endParaRPr kumimoji="0" lang="uk-UA" sz="1800" b="0" i="0" u="none" strike="noStrike" cap="none" normalizeH="0" baseline="0" dirty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E:\підручник\картинки\АНТОНОВИЧ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437112"/>
            <a:ext cx="20097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підручник\картинки\chubynsk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4509120"/>
            <a:ext cx="1905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Документи та матеріали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 lnSpcReduction="20000"/>
          </a:bodyPr>
          <a:lstStyle/>
          <a:p>
            <a:r>
              <a:rPr lang="uk-UA" b="1" dirty="0"/>
              <a:t>			</a:t>
            </a:r>
            <a:r>
              <a:rPr lang="uk-UA" b="1" dirty="0">
                <a:solidFill>
                  <a:srgbClr val="FF0000"/>
                </a:solidFill>
              </a:rPr>
              <a:t>М. Грушевський про греко-католицьке духовенство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uk-UA" dirty="0"/>
              <a:t>		</a:t>
            </a:r>
            <a:r>
              <a:rPr lang="uk-UA" b="1" dirty="0">
                <a:solidFill>
                  <a:srgbClr val="002060"/>
                </a:solidFill>
              </a:rPr>
              <a:t>	Вже на початку ХІХ ст. серед нового уніатського духовенства, вихованого в більш кращих культурних та матеріальних умовах, з’являються освічені люди, які захищали інтереси не тільки своєї церкви, але й інтереси народної освіченості, економічного підйому, розвитку національної культури. 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dirty="0"/>
              <a:t>	</a:t>
            </a:r>
            <a:r>
              <a:rPr lang="uk-UA" b="1" i="1" dirty="0">
                <a:solidFill>
                  <a:srgbClr val="FF0000"/>
                </a:solidFill>
              </a:rPr>
              <a:t>Завдання.</a:t>
            </a:r>
            <a:endParaRPr lang="ru-RU" i="1" dirty="0">
              <a:solidFill>
                <a:srgbClr val="FF0000"/>
              </a:solidFill>
            </a:endParaRPr>
          </a:p>
          <a:p>
            <a:r>
              <a:rPr lang="uk-UA" dirty="0"/>
              <a:t>	</a:t>
            </a:r>
            <a:r>
              <a:rPr lang="uk-UA" i="1" dirty="0"/>
              <a:t>1</a:t>
            </a:r>
            <a:r>
              <a:rPr lang="uk-UA" b="1" i="1" dirty="0">
                <a:solidFill>
                  <a:srgbClr val="002060"/>
                </a:solidFill>
              </a:rPr>
              <a:t>) Прочитайте документ.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	2) Спробуйте продовжити текст документу спрогнозувавши методи якими греко-католицьке духовенство могло б стати на захисті інтересів народу.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140364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І. Історичний тренінг.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>
            <a:normAutofit fontScale="70000" lnSpcReduction="20000"/>
          </a:bodyPr>
          <a:lstStyle/>
          <a:p>
            <a:r>
              <a:rPr lang="uk-UA" dirty="0"/>
              <a:t>	</a:t>
            </a:r>
            <a:r>
              <a:rPr lang="uk-UA" b="1" dirty="0">
                <a:solidFill>
                  <a:srgbClr val="002060"/>
                </a:solidFill>
              </a:rPr>
              <a:t>1. Під владою яких держав перебували українські землі на початку ХІХ ст.?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2. Що таке «російський проект»?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3. Кого називають </a:t>
            </a:r>
            <a:r>
              <a:rPr lang="uk-UA" b="1" dirty="0" err="1">
                <a:solidFill>
                  <a:srgbClr val="002060"/>
                </a:solidFill>
              </a:rPr>
              <a:t>староукраїнцями</a:t>
            </a:r>
            <a:r>
              <a:rPr lang="uk-UA" b="1" dirty="0">
                <a:solidFill>
                  <a:srgbClr val="002060"/>
                </a:solidFill>
              </a:rPr>
              <a:t>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4. В чому полягала суть «польського проекту»?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5. Про кого йде мова: «Заради користі, заради чинів вони відреклися від рідних братів»?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6. Які події призвели до становлення української етнографії?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7. Хто є автором праці «Малоросійські пісні»?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8. Хто називав Україну новою Грецією?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9. В чому полягають основні ідеї слов’янофілів?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10.  Продовжить  речення: «Об’єднання в одне державне ціле всіх земель, які заселяє конкретна нація на суцільній території  ….».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11. Що проголошував «Акт злуки» 1839 року?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12. Яке значення відігравало духовенство в культурному та національному житті українських земель?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 descr="C:\Documents and Settings\Admin\Мои документы\заставки к учебнику\J0241037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133164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</a:rPr>
              <a:t>ІІ. Яке із наведених визначень помилкове?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5301208"/>
          </a:xfrm>
        </p:spPr>
        <p:txBody>
          <a:bodyPr>
            <a:normAutofit fontScale="92500" lnSpcReduction="10000"/>
          </a:bodyPr>
          <a:lstStyle/>
          <a:p>
            <a:r>
              <a:rPr lang="uk-UA" dirty="0"/>
              <a:t>	</a:t>
            </a:r>
            <a:r>
              <a:rPr lang="uk-UA" b="1" dirty="0">
                <a:solidFill>
                  <a:srgbClr val="FF0000"/>
                </a:solidFill>
              </a:rPr>
              <a:t>1. Етнографія </a:t>
            </a:r>
            <a:r>
              <a:rPr lang="uk-UA" b="1" dirty="0">
                <a:solidFill>
                  <a:srgbClr val="002060"/>
                </a:solidFill>
              </a:rPr>
              <a:t>– це наука, яка вивчає минуле людства та його розвиток від виникнення й до сьогодення.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</a:t>
            </a:r>
            <a:r>
              <a:rPr lang="uk-UA" b="1" dirty="0">
                <a:solidFill>
                  <a:srgbClr val="FF0000"/>
                </a:solidFill>
              </a:rPr>
              <a:t>2. Нація </a:t>
            </a:r>
            <a:r>
              <a:rPr lang="uk-UA" b="1" dirty="0">
                <a:solidFill>
                  <a:srgbClr val="002060"/>
                </a:solidFill>
              </a:rPr>
              <a:t>– історична спільність людей на основі спільності території, яку вони населяють, мови, особливостей культури і характеру, економічних зв’язків.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</a:t>
            </a:r>
            <a:r>
              <a:rPr lang="uk-UA" b="1" dirty="0">
                <a:solidFill>
                  <a:srgbClr val="FF0000"/>
                </a:solidFill>
              </a:rPr>
              <a:t>3. Панславізм </a:t>
            </a:r>
            <a:r>
              <a:rPr lang="uk-UA" b="1" dirty="0">
                <a:solidFill>
                  <a:srgbClr val="002060"/>
                </a:solidFill>
              </a:rPr>
              <a:t>– об’єднання всіх етнічних українських територій у складі єдиної національної держави.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</a:t>
            </a:r>
            <a:r>
              <a:rPr lang="uk-UA" b="1" dirty="0">
                <a:solidFill>
                  <a:srgbClr val="FF0000"/>
                </a:solidFill>
              </a:rPr>
              <a:t>4. Етнос </a:t>
            </a:r>
            <a:r>
              <a:rPr lang="uk-UA" b="1" dirty="0">
                <a:solidFill>
                  <a:srgbClr val="002060"/>
                </a:solidFill>
              </a:rPr>
              <a:t>– поняття, яким можна </a:t>
            </a:r>
            <a:r>
              <a:rPr lang="uk-UA" b="1" dirty="0" err="1">
                <a:solidFill>
                  <a:srgbClr val="002060"/>
                </a:solidFill>
              </a:rPr>
              <a:t>різноманітніти</a:t>
            </a:r>
            <a:r>
              <a:rPr lang="uk-UA" b="1" dirty="0">
                <a:solidFill>
                  <a:srgbClr val="002060"/>
                </a:solidFill>
              </a:rPr>
              <a:t>  прояви інтеграції слов’янських народів на основі їх етнічної, культурної та історичної спорідненості.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</a:rPr>
              <a:t>ІІІ. Так чи ні.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85000" lnSpcReduction="1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	1) Русифікація корінного населення, вилучення української мови з державних та освітніх установ – усе це елементи так званого «російського проекту».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2) Перші праці з української етнографії з’явилися наприкінці ХVІІ століття.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3) Характеристику українцям Я.Маркович дав у своїй праці «Книга буття українського народу».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4) </a:t>
            </a:r>
            <a:r>
              <a:rPr lang="uk-UA" b="1" dirty="0" err="1">
                <a:solidFill>
                  <a:srgbClr val="002060"/>
                </a:solidFill>
              </a:rPr>
              <a:t>Історико-етнографічними</a:t>
            </a:r>
            <a:r>
              <a:rPr lang="uk-UA" b="1" dirty="0">
                <a:solidFill>
                  <a:srgbClr val="002060"/>
                </a:solidFill>
              </a:rPr>
              <a:t> організаціями в першій половині ХІХ ст., які відіграли важливу роль у формуванні української етнографії були: «Музей старожитностей», «Київська тимчасова комісія для розгляду давніх актів» та ін.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5) Головною ідеєю «Історії </a:t>
            </a:r>
            <a:r>
              <a:rPr lang="uk-UA" b="1" dirty="0" err="1">
                <a:solidFill>
                  <a:srgbClr val="002060"/>
                </a:solidFill>
              </a:rPr>
              <a:t>Русів</a:t>
            </a:r>
            <a:r>
              <a:rPr lang="uk-UA" b="1" dirty="0">
                <a:solidFill>
                  <a:srgbClr val="002060"/>
                </a:solidFill>
              </a:rPr>
              <a:t>» було відновлення незалежності України.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6) Уперше термін «панславізм» вжитий Й.</a:t>
            </a:r>
            <a:r>
              <a:rPr lang="uk-UA" b="1" dirty="0" err="1">
                <a:solidFill>
                  <a:srgbClr val="002060"/>
                </a:solidFill>
              </a:rPr>
              <a:t>Гердером</a:t>
            </a:r>
            <a:r>
              <a:rPr lang="uk-UA" b="1" dirty="0">
                <a:solidFill>
                  <a:srgbClr val="002060"/>
                </a:solidFill>
              </a:rPr>
              <a:t> у 1826 році.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rgbClr val="C00000"/>
                </a:solidFill>
              </a:rPr>
              <a:t>ІV. Тестові завдання.</a:t>
            </a:r>
            <a:br>
              <a:rPr lang="ru-RU" dirty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9482"/>
            <a:ext cx="9028982" cy="6064542"/>
          </a:xfrm>
        </p:spPr>
        <p:txBody>
          <a:bodyPr>
            <a:normAutofit fontScale="70000" lnSpcReduction="2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1) Народознавчі мандрівки здійснював гурток: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«Руська трійця», 	б) «</a:t>
            </a:r>
            <a:r>
              <a:rPr lang="uk-UA" b="1" dirty="0" err="1">
                <a:solidFill>
                  <a:srgbClr val="002060"/>
                </a:solidFill>
              </a:rPr>
              <a:t>Кирило-мефодіївці</a:t>
            </a:r>
            <a:r>
              <a:rPr lang="uk-UA" b="1" dirty="0">
                <a:solidFill>
                  <a:srgbClr val="002060"/>
                </a:solidFill>
              </a:rPr>
              <a:t>»,	</a:t>
            </a:r>
          </a:p>
          <a:p>
            <a:r>
              <a:rPr lang="uk-UA" b="1" dirty="0">
                <a:solidFill>
                  <a:srgbClr val="002060"/>
                </a:solidFill>
              </a:rPr>
              <a:t>в) слов’янофілів.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2) «Акт злуки» 1839 р. було проголошено в межах: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Речі Посполитої, 	б) Австрійської імперії, 	</a:t>
            </a:r>
          </a:p>
          <a:p>
            <a:r>
              <a:rPr lang="uk-UA" b="1" dirty="0">
                <a:solidFill>
                  <a:srgbClr val="002060"/>
                </a:solidFill>
              </a:rPr>
              <a:t>в) Російської імперії.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3) Відомим представником греко-католицької церкви в Галичині першої половини ХІХ ст. був: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Іраклій Лісовський, 	б) Михайло Левицький, 	</a:t>
            </a:r>
          </a:p>
          <a:p>
            <a:r>
              <a:rPr lang="uk-UA" b="1" dirty="0">
                <a:solidFill>
                  <a:srgbClr val="002060"/>
                </a:solidFill>
              </a:rPr>
              <a:t>в) Михайло Максимович.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4) Автором виразу «Як приємно працювати для слави і добра батьківщини!» був: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Василь </a:t>
            </a:r>
            <a:r>
              <a:rPr lang="uk-UA" b="1" dirty="0" err="1">
                <a:solidFill>
                  <a:srgbClr val="002060"/>
                </a:solidFill>
              </a:rPr>
              <a:t>Полетика</a:t>
            </a:r>
            <a:r>
              <a:rPr lang="uk-UA" b="1" dirty="0">
                <a:solidFill>
                  <a:srgbClr val="002060"/>
                </a:solidFill>
              </a:rPr>
              <a:t>,      б) </a:t>
            </a:r>
            <a:r>
              <a:rPr lang="uk-UA" b="1" dirty="0" err="1">
                <a:solidFill>
                  <a:srgbClr val="002060"/>
                </a:solidFill>
              </a:rPr>
              <a:t>Адріян</a:t>
            </a:r>
            <a:r>
              <a:rPr lang="uk-UA" b="1" dirty="0">
                <a:solidFill>
                  <a:srgbClr val="002060"/>
                </a:solidFill>
              </a:rPr>
              <a:t> </a:t>
            </a:r>
            <a:r>
              <a:rPr lang="uk-UA" b="1" dirty="0" err="1">
                <a:solidFill>
                  <a:srgbClr val="002060"/>
                </a:solidFill>
              </a:rPr>
              <a:t>Чепа</a:t>
            </a:r>
            <a:r>
              <a:rPr lang="uk-UA" b="1" dirty="0">
                <a:solidFill>
                  <a:srgbClr val="002060"/>
                </a:solidFill>
              </a:rPr>
              <a:t>, 	</a:t>
            </a:r>
          </a:p>
          <a:p>
            <a:r>
              <a:rPr lang="uk-UA" b="1" dirty="0">
                <a:solidFill>
                  <a:srgbClr val="002060"/>
                </a:solidFill>
              </a:rPr>
              <a:t>в) Василь </a:t>
            </a:r>
            <a:r>
              <a:rPr lang="uk-UA" b="1" dirty="0" err="1">
                <a:solidFill>
                  <a:srgbClr val="002060"/>
                </a:solidFill>
              </a:rPr>
              <a:t>Чарниш</a:t>
            </a:r>
            <a:r>
              <a:rPr lang="uk-UA" b="1" dirty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5) До шанування і вивчення рідної мови українців закликали автори: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«Закону божого», 	б) «Зорі Галицької», 	в) «Історії </a:t>
            </a:r>
            <a:r>
              <a:rPr lang="uk-UA" b="1" dirty="0" err="1">
                <a:solidFill>
                  <a:srgbClr val="002060"/>
                </a:solidFill>
              </a:rPr>
              <a:t>Русів</a:t>
            </a:r>
            <a:r>
              <a:rPr lang="uk-UA" b="1" dirty="0">
                <a:solidFill>
                  <a:srgbClr val="002060"/>
                </a:solidFill>
              </a:rPr>
              <a:t>».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6) Одним із лідерів автономістського руху був: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а) Микола Костомаров, 	б) Тарас Шевченко, 	</a:t>
            </a:r>
          </a:p>
          <a:p>
            <a:r>
              <a:rPr lang="uk-UA" b="1" dirty="0">
                <a:solidFill>
                  <a:srgbClr val="002060"/>
                </a:solidFill>
              </a:rPr>
              <a:t>в) Федір </a:t>
            </a:r>
            <a:r>
              <a:rPr lang="uk-UA" b="1" dirty="0" err="1">
                <a:solidFill>
                  <a:srgbClr val="002060"/>
                </a:solidFill>
              </a:rPr>
              <a:t>Туманський</a:t>
            </a:r>
            <a:r>
              <a:rPr lang="uk-UA" b="1" dirty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700" b="1" dirty="0" err="1">
                <a:solidFill>
                  <a:srgbClr val="FF0000"/>
                </a:solidFill>
              </a:rPr>
              <a:t>Розділ.ФОРМУВАННЯ</a:t>
            </a:r>
            <a:r>
              <a:rPr lang="uk-UA" sz="2700" b="1" dirty="0">
                <a:solidFill>
                  <a:srgbClr val="FF0000"/>
                </a:solidFill>
              </a:rPr>
              <a:t> МОДЕРНОЇ УКРАЇНСЬКОЇ НАЦІЇ. ТЕОРІЯ ТА</a:t>
            </a:r>
            <a:br>
              <a:rPr lang="ru-RU" sz="2700" b="1" dirty="0">
                <a:solidFill>
                  <a:srgbClr val="FF0000"/>
                </a:solidFill>
              </a:rPr>
            </a:br>
            <a:r>
              <a:rPr lang="uk-UA" sz="2700" b="1" dirty="0">
                <a:solidFill>
                  <a:srgbClr val="FF0000"/>
                </a:solidFill>
              </a:rPr>
              <a:t>СУСПІЛЬНІ ВИКЛИКИ ПЕРШОЇ ПОЛОВИНИ ХІХ СТ.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marcevich2"/>
          <p:cNvPicPr/>
          <p:nvPr/>
        </p:nvPicPr>
        <p:blipFill>
          <a:blip r:embed="rId2" cstate="print">
            <a:lum bright="-20000" contrast="10000"/>
          </a:blip>
          <a:srcRect/>
          <a:stretch>
            <a:fillRect/>
          </a:stretch>
        </p:blipFill>
        <p:spPr bwMode="auto">
          <a:xfrm>
            <a:off x="7092280" y="1700808"/>
            <a:ext cx="1905000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erb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22002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0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095750"/>
            <a:ext cx="2514600" cy="27622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700808"/>
            <a:ext cx="22383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962400"/>
            <a:ext cx="2428875" cy="2895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pPr algn="ctr"/>
            <a:r>
              <a:rPr lang="uk-UA" b="1" dirty="0"/>
              <a:t>Хто ці історичні діячі?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E:\підручник\картинки\АНТОНОВИЧ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212976"/>
            <a:ext cx="2009775" cy="260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підручник\картинки\chubynsk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772816"/>
            <a:ext cx="1905000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Василий Карази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149080"/>
            <a:ext cx="1771650" cy="1971675"/>
          </a:xfrm>
          <a:prstGeom prst="rect">
            <a:avLst/>
          </a:prstGeom>
          <a:noFill/>
        </p:spPr>
      </p:pic>
      <p:pic>
        <p:nvPicPr>
          <p:cNvPr id="7" name="Рисунок 6" descr="E:\підручник\Гердер.bmp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509120"/>
            <a:ext cx="17716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Овал 7"/>
          <p:cNvSpPr/>
          <p:nvPr/>
        </p:nvSpPr>
        <p:spPr>
          <a:xfrm>
            <a:off x="251520" y="5805264"/>
            <a:ext cx="662880" cy="6263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347864" y="3645024"/>
            <a:ext cx="662880" cy="6263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Б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47864" y="6231632"/>
            <a:ext cx="662880" cy="6263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В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04248" y="6231632"/>
            <a:ext cx="662880" cy="62636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>
                <a:solidFill>
                  <a:srgbClr val="FF0000"/>
                </a:solidFill>
              </a:rPr>
              <a:t>Г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uk-UA" b="1" dirty="0">
                <a:solidFill>
                  <a:srgbClr val="FF0000"/>
                </a:solidFill>
              </a:rPr>
              <a:t>Основні дати розділу. Вставте пропущене: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uk-UA" b="1" i="1" dirty="0"/>
              <a:t>1798 р.</a:t>
            </a:r>
            <a:r>
              <a:rPr lang="uk-UA" dirty="0"/>
              <a:t> –…</a:t>
            </a:r>
            <a:endParaRPr lang="ru-RU" dirty="0"/>
          </a:p>
          <a:p>
            <a:r>
              <a:rPr lang="uk-UA" b="1" i="1" dirty="0"/>
              <a:t>… </a:t>
            </a:r>
            <a:r>
              <a:rPr lang="uk-UA" dirty="0"/>
              <a:t> – уперше вжито термін «панславізм» Й.</a:t>
            </a:r>
            <a:r>
              <a:rPr lang="uk-UA" dirty="0" err="1"/>
              <a:t>Геркелем</a:t>
            </a:r>
            <a:endParaRPr lang="ru-RU" dirty="0"/>
          </a:p>
          <a:p>
            <a:r>
              <a:rPr lang="uk-UA" b="1" i="1" dirty="0"/>
              <a:t>1827 р.</a:t>
            </a:r>
            <a:r>
              <a:rPr lang="uk-UA" dirty="0"/>
              <a:t> – перше видання ліричних народних пісень … автор…</a:t>
            </a:r>
            <a:endParaRPr lang="ru-RU" dirty="0"/>
          </a:p>
          <a:p>
            <a:r>
              <a:rPr lang="uk-UA" dirty="0"/>
              <a:t>… – «Акт злуки» уніатів із православними, яким скасовувалися умови Берестейської унії в межах Російської імперії.</a:t>
            </a:r>
            <a:endParaRPr lang="ru-RU" dirty="0"/>
          </a:p>
          <a:p>
            <a:r>
              <a:rPr lang="uk-UA" b="1" i="1" dirty="0"/>
              <a:t>1860 р.</a:t>
            </a:r>
            <a:r>
              <a:rPr lang="uk-UA" dirty="0"/>
              <a:t> – …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D:\малюнки\PUB60COR\J0295069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72816"/>
            <a:ext cx="10001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solidFill>
                  <a:srgbClr val="FF0000"/>
                </a:solidFill>
              </a:rPr>
              <a:t>Питання для самоконтролю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945736"/>
          </a:xfrm>
        </p:spPr>
        <p:txBody>
          <a:bodyPr>
            <a:normAutofit fontScale="85000" lnSpcReduction="10000"/>
          </a:bodyPr>
          <a:lstStyle/>
          <a:p>
            <a:r>
              <a:rPr lang="uk-UA" i="1" dirty="0"/>
              <a:t>1</a:t>
            </a:r>
            <a:r>
              <a:rPr lang="uk-UA" b="1" i="1" dirty="0">
                <a:solidFill>
                  <a:srgbClr val="002060"/>
                </a:solidFill>
              </a:rPr>
              <a:t>) В чому полягала суть «українського питання»?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2) Що таке «російський проект» та «польський проект»? В чому ви вбачаєте їх спільну мету.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3) Завдяки чому відбувається процес формування української етнографії?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	    4) Назвіть відомих діячів української культури, що займалися збором та поширенням етнографічних відомостей про історію та звичаї українського народу. Перелічите їх праці.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	    5) Заповніть схему: «</a:t>
            </a:r>
            <a:r>
              <a:rPr lang="uk-UA" b="1" i="1" dirty="0" err="1">
                <a:solidFill>
                  <a:srgbClr val="002060"/>
                </a:solidFill>
              </a:rPr>
              <a:t>Історико-етнографічні</a:t>
            </a:r>
            <a:r>
              <a:rPr lang="uk-UA" b="1" i="1" dirty="0">
                <a:solidFill>
                  <a:srgbClr val="002060"/>
                </a:solidFill>
              </a:rPr>
              <a:t> організації»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dirty="0"/>
              <a:t> 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Documents and Settings\Admin\Мои документы\заставки к учебнику\HH00625_.WMF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79512" y="620688"/>
            <a:ext cx="7920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915816" y="5517232"/>
            <a:ext cx="3384376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>
                <a:solidFill>
                  <a:srgbClr val="C00000"/>
                </a:solidFill>
              </a:rPr>
              <a:t>ІСТОРИКО-ЕТНОГРАФІЧНІ ОРГАНІЗАЦІЇ</a:t>
            </a:r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6516216" y="5661248"/>
            <a:ext cx="12961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588224" y="6237312"/>
            <a:ext cx="129614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1403648" y="5733256"/>
            <a:ext cx="122413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403648" y="6309320"/>
            <a:ext cx="122413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8229600" cy="773832"/>
          </a:xfrm>
        </p:spPr>
        <p:txBody>
          <a:bodyPr/>
          <a:lstStyle/>
          <a:p>
            <a:r>
              <a:rPr lang="uk-UA" i="1" dirty="0"/>
              <a:t> </a:t>
            </a:r>
            <a:r>
              <a:rPr lang="uk-UA" b="1" i="1" u="sng" dirty="0">
                <a:solidFill>
                  <a:srgbClr val="C00000"/>
                </a:solidFill>
              </a:rPr>
              <a:t>Попрацюйте з документом</a:t>
            </a:r>
            <a:r>
              <a:rPr lang="uk-UA" b="1" i="1" dirty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62500" lnSpcReduction="20000"/>
          </a:bodyPr>
          <a:lstStyle/>
          <a:p>
            <a:r>
              <a:rPr lang="uk-UA" b="1" dirty="0">
                <a:solidFill>
                  <a:srgbClr val="002060"/>
                </a:solidFill>
              </a:rPr>
              <a:t>М. Костомаров про відношення його сучасників до української мови.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uk-UA" dirty="0"/>
              <a:t>		</a:t>
            </a:r>
            <a:r>
              <a:rPr lang="uk-UA" b="1" dirty="0"/>
              <a:t> </a:t>
            </a:r>
          </a:p>
          <a:p>
            <a:r>
              <a:rPr lang="uk-UA" b="1" dirty="0"/>
              <a:t>   Любов до малоросійського слова все більше і більше захоплювала мене; мені було прикро, що така прекрасна мова залишається без жодної літературної обробки і понад те піддається абсолютно незаслуженому презирству. Я всюди чув грубі витівки і насмішки над </a:t>
            </a:r>
            <a:r>
              <a:rPr lang="uk-UA" b="1" dirty="0" err="1"/>
              <a:t>хохлами</a:t>
            </a:r>
            <a:r>
              <a:rPr lang="uk-UA" b="1" dirty="0"/>
              <a:t> не тільки від великоросів, але навіть і від малоросів вищого класу, що вважали дозволенним глумитися над мужиком і його способом виразу. Таке відношення до народу і його мови мені здавалося приниженням людської гідності, і чим частіший зустрічав я подібні витівки, тим сильніше вподобав до малоросійської народності. </a:t>
            </a:r>
            <a:r>
              <a:rPr lang="uk-UA" b="1" dirty="0" err="1"/>
              <a:t>Їздивши</a:t>
            </a:r>
            <a:r>
              <a:rPr lang="uk-UA" b="1" dirty="0"/>
              <a:t> з Харкова в свій маєток і назад в Харків, я по дорозі завів собі в різних місцях знайомих поселян, до яких заїжджав і при їх допомозі сходився з народом. При цьому я записував безліч пісень і відомостей про народні обряди і звичаї.</a:t>
            </a:r>
            <a:endParaRPr lang="ru-RU" b="1" dirty="0"/>
          </a:p>
          <a:p>
            <a:r>
              <a:rPr lang="uk-UA" b="1" dirty="0"/>
              <a:t>	</a:t>
            </a:r>
          </a:p>
          <a:p>
            <a:r>
              <a:rPr lang="uk-UA" b="1" i="1" dirty="0">
                <a:solidFill>
                  <a:srgbClr val="002060"/>
                </a:solidFill>
              </a:rPr>
              <a:t>        1) В чому ви бачите негативне ставлення до українців з боку російського уряду та </a:t>
            </a:r>
            <a:r>
              <a:rPr lang="uk-UA" b="1" i="1" dirty="0" err="1">
                <a:solidFill>
                  <a:srgbClr val="002060"/>
                </a:solidFill>
              </a:rPr>
              <a:t>зросійщеного</a:t>
            </a:r>
            <a:r>
              <a:rPr lang="uk-UA" b="1" i="1" dirty="0">
                <a:solidFill>
                  <a:srgbClr val="002060"/>
                </a:solidFill>
              </a:rPr>
              <a:t> українського дворянства?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i="1" dirty="0">
                <a:solidFill>
                  <a:srgbClr val="002060"/>
                </a:solidFill>
              </a:rPr>
              <a:t>	2) Яким видом наукової діяльності займався М.Костомаров подорожуючи по Україні?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uk-UA" b="1" dirty="0">
                <a:solidFill>
                  <a:srgbClr val="002060"/>
                </a:solidFill>
              </a:rPr>
              <a:t>	</a:t>
            </a:r>
            <a:r>
              <a:rPr lang="uk-UA" b="1" i="1" dirty="0">
                <a:solidFill>
                  <a:srgbClr val="002060"/>
                </a:solidFill>
              </a:rPr>
              <a:t>7) Що саме слугувало початком формування української модерної нації?</a:t>
            </a:r>
            <a:endParaRPr lang="ru-RU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i="1" dirty="0">
                <a:solidFill>
                  <a:srgbClr val="FF0000"/>
                </a:solidFill>
              </a:rPr>
              <a:t>Словник термінів.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 vert="horz" anchor="t">
            <a:normAutofit lnSpcReduction="10000"/>
          </a:bodyPr>
          <a:lstStyle/>
          <a:p>
            <a:pPr indent="-255905"/>
            <a:r>
              <a:rPr lang="uk-UA" b="1" dirty="0">
                <a:solidFill>
                  <a:srgbClr val="FF0000"/>
                </a:solidFill>
              </a:rPr>
              <a:t>Етнос</a:t>
            </a:r>
            <a:r>
              <a:rPr lang="uk-UA" b="1" dirty="0"/>
              <a:t> – це…</a:t>
            </a:r>
            <a:endParaRPr lang="ru-RU" dirty="0"/>
          </a:p>
          <a:p>
            <a:pPr indent="-255905"/>
            <a:r>
              <a:rPr lang="uk-UA" b="1" dirty="0">
                <a:solidFill>
                  <a:srgbClr val="002060"/>
                </a:solidFill>
              </a:rPr>
              <a:t>…  – історична наука, яка вивчає шляхом прямого спостереження культурні та побутові особливості різних народів світу, досліджує історичні зміни, проблеми походження, розселення та культурно-етнографічної взаємодії народів.</a:t>
            </a:r>
            <a:endParaRPr lang="ru-RU" b="1" dirty="0">
              <a:solidFill>
                <a:srgbClr val="002060"/>
              </a:solidFill>
            </a:endParaRPr>
          </a:p>
          <a:p>
            <a:pPr indent="-255905"/>
            <a:r>
              <a:rPr lang="uk-UA" b="1" dirty="0">
                <a:solidFill>
                  <a:srgbClr val="FF0000"/>
                </a:solidFill>
              </a:rPr>
              <a:t>Нація</a:t>
            </a:r>
            <a:r>
              <a:rPr lang="uk-UA" b="1" dirty="0"/>
              <a:t> – це … </a:t>
            </a:r>
          </a:p>
          <a:p>
            <a:pPr indent="-255905"/>
            <a:r>
              <a:rPr lang="uk-UA" b="1" dirty="0">
                <a:solidFill>
                  <a:srgbClr val="002060"/>
                </a:solidFill>
              </a:rPr>
              <a:t>… – поняття, яким можна </a:t>
            </a:r>
            <a:r>
              <a:rPr lang="uk-UA" b="1" dirty="0" err="1">
                <a:solidFill>
                  <a:srgbClr val="002060"/>
                </a:solidFill>
              </a:rPr>
              <a:t>різноманітніти</a:t>
            </a:r>
            <a:r>
              <a:rPr lang="uk-UA" b="1" dirty="0">
                <a:solidFill>
                  <a:srgbClr val="002060"/>
                </a:solidFill>
              </a:rPr>
              <a:t> прояви інтеграції слов’янських народів на основі їх етнічної, культурної та історичної спорідненості.</a:t>
            </a:r>
            <a:endParaRPr lang="ru-RU" b="1" dirty="0">
              <a:solidFill>
                <a:srgbClr val="002060"/>
              </a:solidFill>
            </a:endParaRPr>
          </a:p>
          <a:p>
            <a:pPr indent="-255905"/>
            <a:r>
              <a:rPr lang="uk-UA" b="1" dirty="0">
                <a:solidFill>
                  <a:srgbClr val="FF0000"/>
                </a:solidFill>
              </a:rPr>
              <a:t>Соборність українських земель</a:t>
            </a:r>
            <a:r>
              <a:rPr lang="uk-UA" dirty="0">
                <a:solidFill>
                  <a:srgbClr val="FF0000"/>
                </a:solidFill>
              </a:rPr>
              <a:t> </a:t>
            </a:r>
            <a:r>
              <a:rPr lang="uk-UA" b="1" dirty="0"/>
              <a:t>– це…</a:t>
            </a:r>
            <a:endParaRPr lang="ru-RU" b="1" dirty="0"/>
          </a:p>
          <a:p>
            <a:pPr indent="-255905"/>
            <a:endParaRPr lang="ru-RU" dirty="0"/>
          </a:p>
          <a:p>
            <a:pPr indent="-255905"/>
            <a:endParaRPr lang="ru-RU" dirty="0"/>
          </a:p>
        </p:txBody>
      </p:sp>
      <p:pic>
        <p:nvPicPr>
          <p:cNvPr id="4" name="Рисунок 3" descr="PH02736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008300">
            <a:off x="272572" y="530552"/>
            <a:ext cx="1238532" cy="10692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6" name="AutoShape 2"/>
          <p:cNvSpPr>
            <a:spLocks noChangeArrowheads="1"/>
          </p:cNvSpPr>
          <p:nvPr/>
        </p:nvSpPr>
        <p:spPr bwMode="auto">
          <a:xfrm>
            <a:off x="0" y="-387425"/>
            <a:ext cx="9396536" cy="7245425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 w="12700">
            <a:solidFill>
              <a:srgbClr val="C0504D"/>
            </a:solidFill>
            <a:round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Пишемо есе на тему «Українське відродження»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Перед тим, як написати есе,необхідно: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1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Вивчити необхідний теоретичний матеріал;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2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З’ясувати для себе особливості теми;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3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Подумати, у чому може полягати актуальність заявленої теми;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4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 Виділити ключову тезу й визначити свою позицію щодо неї;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5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Скласти тезисний план, сформулювати думки та ідеї, що виникли з приводу теми.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При написанні есе слід дотримуватись таких правил: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а) актуальність теми;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б) </a:t>
            </a:r>
            <a:r>
              <a:rPr kumimoji="0" lang="uk-UA" b="1" i="0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тесиз</a:t>
            </a: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 містить  три аргументовані докази (заперечення), що виражають вашу власну думку (позицію), яка має у своїй основі науковий підхід;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в) висновок, який містить заключне судження (умовивід)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	</a:t>
            </a:r>
            <a:r>
              <a:rPr kumimoji="0" lang="uk-UA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Вимоги до есе: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1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Есе повинне сприйматися як єдине ціле. Ідея повинна бути ясною і зрозумілою.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2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Есе не повинно містити нічого зайвого, лише ту інформацію, яка необхідна для розкриття вашої позиції, ідеї.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3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Есе повинне мати грамотну композиційну побудову, бути логічним, чітким по структурі.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4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Кожен абзац есе повинен містити лише одну основну думку.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5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Есе повинен показувати, що його автор  знає і осмислено використовує теоретичні поняття, терміни, узагальнення, світоглядні проблеми.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Calibri" pitchFamily="34" charset="0"/>
              <a:buChar char="6"/>
              <a:tabLst/>
            </a:pPr>
            <a:r>
              <a:rPr kumimoji="0" lang="uk-UA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. Есе повинне містити переконливі аргументи заявленої позиції з проблеми, що висвітлюється.</a:t>
            </a:r>
            <a:endParaRPr kumimoji="0" lang="uk-UA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b="1" dirty="0">
                <a:solidFill>
                  <a:srgbClr val="FF0000"/>
                </a:solidFill>
              </a:rPr>
              <a:t>Питання для самоконтролю</a:t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616624"/>
          </a:xfrm>
        </p:spPr>
        <p:txBody>
          <a:bodyPr>
            <a:normAutofit fontScale="55000" lnSpcReduction="20000"/>
          </a:bodyPr>
          <a:lstStyle/>
          <a:p>
            <a:r>
              <a:rPr lang="uk-UA" sz="3200" b="1" i="1" dirty="0">
                <a:solidFill>
                  <a:srgbClr val="002060"/>
                </a:solidFill>
              </a:rPr>
              <a:t>1.  Яка соціальна верства населення була покликана захищати національні інтереси українців?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b="1" i="1" dirty="0">
                <a:solidFill>
                  <a:srgbClr val="002060"/>
                </a:solidFill>
              </a:rPr>
              <a:t>2.  Продовжить речення:  Михайло </a:t>
            </a:r>
            <a:r>
              <a:rPr lang="uk-UA" sz="3200" b="1" i="1" dirty="0" err="1">
                <a:solidFill>
                  <a:srgbClr val="002060"/>
                </a:solidFill>
              </a:rPr>
              <a:t>Милорадович</a:t>
            </a:r>
            <a:r>
              <a:rPr lang="uk-UA" sz="3200" b="1" i="1" dirty="0">
                <a:solidFill>
                  <a:srgbClr val="002060"/>
                </a:solidFill>
              </a:rPr>
              <a:t>, Василь </a:t>
            </a:r>
            <a:r>
              <a:rPr lang="uk-UA" sz="3200" b="1" i="1" dirty="0" err="1">
                <a:solidFill>
                  <a:srgbClr val="002060"/>
                </a:solidFill>
              </a:rPr>
              <a:t>Полетика</a:t>
            </a:r>
            <a:r>
              <a:rPr lang="uk-UA" sz="3200" b="1" i="1" dirty="0">
                <a:solidFill>
                  <a:srgbClr val="002060"/>
                </a:solidFill>
              </a:rPr>
              <a:t>, </a:t>
            </a:r>
            <a:r>
              <a:rPr lang="uk-UA" sz="3200" b="1" i="1" dirty="0" err="1">
                <a:solidFill>
                  <a:srgbClr val="002060"/>
                </a:solidFill>
              </a:rPr>
              <a:t>Адріян</a:t>
            </a:r>
            <a:r>
              <a:rPr lang="uk-UA" sz="3200" b="1" i="1" dirty="0">
                <a:solidFill>
                  <a:srgbClr val="002060"/>
                </a:solidFill>
              </a:rPr>
              <a:t> </a:t>
            </a:r>
            <a:r>
              <a:rPr lang="uk-UA" sz="3200" b="1" i="1" dirty="0" err="1">
                <a:solidFill>
                  <a:srgbClr val="002060"/>
                </a:solidFill>
              </a:rPr>
              <a:t>Чепа</a:t>
            </a:r>
            <a:r>
              <a:rPr lang="uk-UA" sz="3200" b="1" i="1" dirty="0">
                <a:solidFill>
                  <a:srgbClr val="002060"/>
                </a:solidFill>
              </a:rPr>
              <a:t>, Василь </a:t>
            </a:r>
            <a:r>
              <a:rPr lang="uk-UA" sz="3200" b="1" i="1" dirty="0" err="1">
                <a:solidFill>
                  <a:srgbClr val="002060"/>
                </a:solidFill>
              </a:rPr>
              <a:t>Чарниш</a:t>
            </a:r>
            <a:r>
              <a:rPr lang="uk-UA" sz="3200" b="1" i="1" dirty="0">
                <a:solidFill>
                  <a:srgbClr val="002060"/>
                </a:solidFill>
              </a:rPr>
              <a:t> – це представники …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i="1" dirty="0"/>
              <a:t>	3.   Кому належать слова: </a:t>
            </a:r>
            <a:r>
              <a:rPr lang="uk-UA" sz="3200" b="1" i="1" dirty="0">
                <a:solidFill>
                  <a:srgbClr val="FF0000"/>
                </a:solidFill>
              </a:rPr>
              <a:t>«Україна стане новою Грецією – в цій країні чудовий клімат, щедра земля, і її великий музично обдарований народ прокинеться колись для нового життя».</a:t>
            </a:r>
            <a:endParaRPr lang="ru-RU" sz="3200" dirty="0">
              <a:solidFill>
                <a:srgbClr val="FF0000"/>
              </a:solidFill>
            </a:endParaRPr>
          </a:p>
          <a:p>
            <a:r>
              <a:rPr lang="uk-UA" sz="3200" i="1" dirty="0"/>
              <a:t>	</a:t>
            </a:r>
            <a:r>
              <a:rPr lang="uk-UA" sz="3200" b="1" i="1" dirty="0">
                <a:solidFill>
                  <a:srgbClr val="002060"/>
                </a:solidFill>
              </a:rPr>
              <a:t>4.   Заповніть схему: «Формування української нації»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dirty="0"/>
              <a:t>				          </a:t>
            </a:r>
          </a:p>
          <a:p>
            <a:endParaRPr lang="uk-UA" sz="3200" dirty="0"/>
          </a:p>
          <a:p>
            <a:r>
              <a:rPr lang="uk-UA" sz="3200" dirty="0"/>
              <a:t>  </a:t>
            </a:r>
            <a:r>
              <a:rPr lang="uk-UA" sz="3200" b="1" dirty="0">
                <a:solidFill>
                  <a:srgbClr val="FF0000"/>
                </a:solidFill>
              </a:rPr>
              <a:t>???</a:t>
            </a:r>
            <a:r>
              <a:rPr lang="uk-UA" sz="3200" dirty="0"/>
              <a:t>					</a:t>
            </a:r>
            <a:r>
              <a:rPr lang="uk-UA" sz="3200" b="1" dirty="0">
                <a:solidFill>
                  <a:srgbClr val="FF0000"/>
                </a:solidFill>
              </a:rPr>
              <a:t>                                                 ???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uk-UA" sz="3200" b="1" dirty="0">
                <a:solidFill>
                  <a:srgbClr val="FF0000"/>
                </a:solidFill>
              </a:rPr>
              <a:t> </a:t>
            </a:r>
            <a:endParaRPr lang="ru-RU" sz="3200" b="1" dirty="0">
              <a:solidFill>
                <a:srgbClr val="FF0000"/>
              </a:solidFill>
            </a:endParaRPr>
          </a:p>
          <a:p>
            <a:endParaRPr lang="uk-UA" sz="3200" dirty="0"/>
          </a:p>
          <a:p>
            <a:r>
              <a:rPr lang="uk-UA" sz="3200" dirty="0"/>
              <a:t> </a:t>
            </a:r>
          </a:p>
          <a:p>
            <a:endParaRPr lang="uk-UA" sz="3200" i="1" dirty="0"/>
          </a:p>
          <a:p>
            <a:endParaRPr lang="uk-UA" sz="3200" i="1" dirty="0"/>
          </a:p>
          <a:p>
            <a:r>
              <a:rPr lang="uk-UA" sz="3200" b="1" i="1" dirty="0">
                <a:solidFill>
                  <a:srgbClr val="002060"/>
                </a:solidFill>
              </a:rPr>
              <a:t>5.   Яка головна ідея «Історії </a:t>
            </a:r>
            <a:r>
              <a:rPr lang="uk-UA" sz="3200" b="1" i="1" dirty="0" err="1">
                <a:solidFill>
                  <a:srgbClr val="002060"/>
                </a:solidFill>
              </a:rPr>
              <a:t>Русів</a:t>
            </a:r>
            <a:r>
              <a:rPr lang="uk-UA" sz="3200" b="1" i="1" dirty="0">
                <a:solidFill>
                  <a:srgbClr val="002060"/>
                </a:solidFill>
              </a:rPr>
              <a:t>»? Назвіть її автора.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b="1" i="1" dirty="0">
                <a:solidFill>
                  <a:srgbClr val="002060"/>
                </a:solidFill>
              </a:rPr>
              <a:t>	6.   Що таке слов’янофільство? Які воно мало форми вияву?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b="1" i="1" dirty="0">
                <a:solidFill>
                  <a:srgbClr val="002060"/>
                </a:solidFill>
              </a:rPr>
              <a:t>	7.   Що таке панславізм? Які його напрямки ви знаєте?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b="1" i="1" dirty="0">
                <a:solidFill>
                  <a:srgbClr val="002060"/>
                </a:solidFill>
              </a:rPr>
              <a:t>	8.   В чому полягає ідея «соборності» українських земель?</a:t>
            </a:r>
            <a:endParaRPr lang="ru-RU" sz="3200" b="1" dirty="0">
              <a:solidFill>
                <a:srgbClr val="002060"/>
              </a:solidFill>
            </a:endParaRPr>
          </a:p>
          <a:p>
            <a:r>
              <a:rPr lang="uk-UA" sz="3200" b="1" i="1" dirty="0">
                <a:solidFill>
                  <a:srgbClr val="002060"/>
                </a:solidFill>
              </a:rPr>
              <a:t>	9.   Яким чином духовенство могло сприяти реалізації національної ідеї українців?</a:t>
            </a:r>
            <a:endParaRPr lang="ru-RU" sz="3200" b="1" dirty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Documents and Settings\Admin\Мои документы\заставки к учебнику\HH00625_.WMF"/>
          <p:cNvPicPr/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0" y="188640"/>
            <a:ext cx="1187624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вал 4"/>
          <p:cNvSpPr/>
          <p:nvPr/>
        </p:nvSpPr>
        <p:spPr>
          <a:xfrm>
            <a:off x="2627784" y="3573016"/>
            <a:ext cx="3528392" cy="93610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>
                <a:solidFill>
                  <a:srgbClr val="C00000"/>
                </a:solidFill>
              </a:rPr>
              <a:t>УКРАЇНСЬКА НАЦІЯ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228184" y="4005064"/>
            <a:ext cx="122413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1187624" y="4005064"/>
            <a:ext cx="1461864" cy="217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77</TotalTime>
  <Words>396</Words>
  <Application>Microsoft Office PowerPoint</Application>
  <PresentationFormat>On-screen Show (4:3)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Городская</vt:lpstr>
      <vt:lpstr>ІСТОРІЯ УКРАЇНИ (ХІХ СТОЛІТТЯ) </vt:lpstr>
      <vt:lpstr>Розділ.ФОРМУВАННЯ МОДЕРНОЇ УКРАЇНСЬКОЇ НАЦІЇ. ТЕОРІЯ ТА СУСПІЛЬНІ ВИКЛИКИ ПЕРШОЇ ПОЛОВИНИ ХІХ СТ. </vt:lpstr>
      <vt:lpstr>Хто ці історичні діячі?</vt:lpstr>
      <vt:lpstr>Основні дати розділу. Вставте пропущене:</vt:lpstr>
      <vt:lpstr>Питання для самоконтролю </vt:lpstr>
      <vt:lpstr> Попрацюйте з документом.</vt:lpstr>
      <vt:lpstr>Словник термінів. </vt:lpstr>
      <vt:lpstr>PowerPoint Presentation</vt:lpstr>
      <vt:lpstr>Питання для самоконтролю </vt:lpstr>
      <vt:lpstr>Документи та матеріали </vt:lpstr>
      <vt:lpstr>І. Історичний тренінг. </vt:lpstr>
      <vt:lpstr>ІІ. Яке із наведених визначень помилкове? </vt:lpstr>
      <vt:lpstr>ІІІ. Так чи ні. </vt:lpstr>
      <vt:lpstr>ІV. Тестові завдання.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ІСТОРІЯ УКРАЇНИ (ХІХ СТОЛІТТЯ) </dc:title>
  <dc:creator>User</dc:creator>
  <cp:lastModifiedBy>User</cp:lastModifiedBy>
  <cp:revision>17</cp:revision>
  <dcterms:created xsi:type="dcterms:W3CDTF">2019-06-23T17:10:10Z</dcterms:created>
  <dcterms:modified xsi:type="dcterms:W3CDTF">2019-06-27T11:24:57Z</dcterms:modified>
</cp:coreProperties>
</file>