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804" r:id="rId1"/>
  </p:sldMasterIdLst>
  <p:notesMasterIdLst>
    <p:notesMasterId r:id="rId28"/>
  </p:notesMasterIdLst>
  <p:handoutMasterIdLst>
    <p:handoutMasterId r:id="rId29"/>
  </p:handoutMasterIdLst>
  <p:sldIdLst>
    <p:sldId id="308" r:id="rId2"/>
    <p:sldId id="292" r:id="rId3"/>
    <p:sldId id="298" r:id="rId4"/>
    <p:sldId id="299" r:id="rId5"/>
    <p:sldId id="300" r:id="rId6"/>
    <p:sldId id="301" r:id="rId7"/>
    <p:sldId id="302" r:id="rId8"/>
    <p:sldId id="304" r:id="rId9"/>
    <p:sldId id="305" r:id="rId10"/>
    <p:sldId id="306" r:id="rId11"/>
    <p:sldId id="319" r:id="rId12"/>
    <p:sldId id="307" r:id="rId13"/>
    <p:sldId id="309" r:id="rId14"/>
    <p:sldId id="335" r:id="rId15"/>
    <p:sldId id="336" r:id="rId16"/>
    <p:sldId id="337" r:id="rId17"/>
    <p:sldId id="338" r:id="rId18"/>
    <p:sldId id="310" r:id="rId19"/>
    <p:sldId id="320" r:id="rId20"/>
    <p:sldId id="321" r:id="rId21"/>
    <p:sldId id="322" r:id="rId22"/>
    <p:sldId id="323" r:id="rId23"/>
    <p:sldId id="324" r:id="rId24"/>
    <p:sldId id="325" r:id="rId25"/>
    <p:sldId id="315" r:id="rId26"/>
    <p:sldId id="316" r:id="rId27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717" autoAdjust="0"/>
  </p:normalViewPr>
  <p:slideViewPr>
    <p:cSldViewPr>
      <p:cViewPr>
        <p:scale>
          <a:sx n="70" d="100"/>
          <a:sy n="70" d="100"/>
        </p:scale>
        <p:origin x="-1662" y="-300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892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F715BF-2068-40E5-8B67-C93778FBD173}" type="datetimeFigureOut">
              <a:rPr lang="ru-RU" smtClean="0"/>
              <a:pPr/>
              <a:t>15.07.2019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753B56-4308-4308-9072-0CF62871DE1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212617-3D8D-4A77-AE7D-ABBFCADBC70A}" type="datetimeFigureOut">
              <a:rPr lang="ru-RU" smtClean="0"/>
              <a:pPr/>
              <a:t>15.07.2019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0E1F4D-7F1C-488D-B62F-A7550EABD43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...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 формирование здорового образа жизни.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0E1F4D-7F1C-488D-B62F-A7550EABD43B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...Мои дети такие разные, такие неповторимые...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0E1F4D-7F1C-488D-B62F-A7550EABD43B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...Моё становление, как личности, неразрывно связано именно с работой с детьми...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0E1F4D-7F1C-488D-B62F-A7550EABD43B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...Порой эти дети воспитывали, понимали, ободряли меня ничуть не меньше, чем я  - их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0E1F4D-7F1C-488D-B62F-A7550EABD43B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Целенаправленное, планомерное, активное восприятие детьми явлений окружающего мира.</a:t>
            </a:r>
            <a:endParaRPr lang="ru-RU" sz="1200" b="1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0E1F4D-7F1C-488D-B62F-A7550EABD43B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Самообразование. «Знакомство со свойствами воды»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0E1F4D-7F1C-488D-B62F-A7550EABD43B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72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27F7B-83D7-4FD9-9F03-3E14146F06A6}" type="datetimeFigureOut">
              <a:rPr lang="ru-RU" smtClean="0"/>
              <a:pPr/>
              <a:t>15.07.2019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02E9F-B71B-4E82-B2AC-30D590A32D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27F7B-83D7-4FD9-9F03-3E14146F06A6}" type="datetimeFigureOut">
              <a:rPr lang="ru-RU" smtClean="0"/>
              <a:pPr/>
              <a:t>15.07.2019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02E9F-B71B-4E82-B2AC-30D590A32D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7178" y="488951"/>
            <a:ext cx="3357563" cy="10401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27F7B-83D7-4FD9-9F03-3E14146F06A6}" type="datetimeFigureOut">
              <a:rPr lang="ru-RU" smtClean="0"/>
              <a:pPr/>
              <a:t>15.07.2019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02E9F-B71B-4E82-B2AC-30D590A32D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27F7B-83D7-4FD9-9F03-3E14146F06A6}" type="datetimeFigureOut">
              <a:rPr lang="ru-RU" smtClean="0"/>
              <a:pPr/>
              <a:t>15.07.2019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02E9F-B71B-4E82-B2AC-30D590A32D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22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27F7B-83D7-4FD9-9F03-3E14146F06A6}" type="datetimeFigureOut">
              <a:rPr lang="ru-RU" smtClean="0"/>
              <a:pPr/>
              <a:t>15.07.2019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02E9F-B71B-4E82-B2AC-30D590A32D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7177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628902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27F7B-83D7-4FD9-9F03-3E14146F06A6}" type="datetimeFigureOut">
              <a:rPr lang="ru-RU" smtClean="0"/>
              <a:pPr/>
              <a:t>15.07.2019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02E9F-B71B-4E82-B2AC-30D590A32D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2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2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72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72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27F7B-83D7-4FD9-9F03-3E14146F06A6}" type="datetimeFigureOut">
              <a:rPr lang="ru-RU" smtClean="0"/>
              <a:pPr/>
              <a:t>15.07.2019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02E9F-B71B-4E82-B2AC-30D590A32D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27F7B-83D7-4FD9-9F03-3E14146F06A6}" type="datetimeFigureOut">
              <a:rPr lang="ru-RU" smtClean="0"/>
              <a:pPr/>
              <a:t>15.07.2019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02E9F-B71B-4E82-B2AC-30D590A32D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27F7B-83D7-4FD9-9F03-3E14146F06A6}" type="datetimeFigureOut">
              <a:rPr lang="ru-RU" smtClean="0"/>
              <a:pPr/>
              <a:t>15.07.2019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02E9F-B71B-4E82-B2AC-30D590A32D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3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90" y="364071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3" y="1913471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27F7B-83D7-4FD9-9F03-3E14146F06A6}" type="datetimeFigureOut">
              <a:rPr lang="ru-RU" smtClean="0"/>
              <a:pPr/>
              <a:t>15.07.2019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02E9F-B71B-4E82-B2AC-30D590A32D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27F7B-83D7-4FD9-9F03-3E14146F06A6}" type="datetimeFigureOut">
              <a:rPr lang="ru-RU" smtClean="0"/>
              <a:pPr/>
              <a:t>15.07.2019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02E9F-B71B-4E82-B2AC-30D590A32D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5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8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727F7B-83D7-4FD9-9F03-3E14146F06A6}" type="datetimeFigureOut">
              <a:rPr lang="ru-RU" smtClean="0"/>
              <a:pPr/>
              <a:t>15.07.2019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8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8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202E9F-B71B-4E82-B2AC-30D590A32D7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zagadochki.ru/zagadka-lyubitel-gryzt-morkovku.html" TargetMode="Externa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Slide1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pic>
        <p:nvPicPr>
          <p:cNvPr id="7" name="Picture 3" descr="d:\sys\Рабочий стол\Работа\DSCN904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867437" y="1372922"/>
            <a:ext cx="5184576" cy="40939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1" name="Прямоугольник 10"/>
          <p:cNvSpPr/>
          <p:nvPr/>
        </p:nvSpPr>
        <p:spPr>
          <a:xfrm>
            <a:off x="1196752" y="6156176"/>
            <a:ext cx="417646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Кириллова Светлана Николаевна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Воспитатель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МБДОУ детский сад  «Голубой вагон»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республика Татарстан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Тукаевский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район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Поселок Круглое </a:t>
            </a:r>
            <a:r>
              <a:rPr lang="tt-RU" b="1" dirty="0" smtClean="0">
                <a:latin typeface="Times New Roman" pitchFamily="18" charset="0"/>
                <a:cs typeface="Times New Roman" pitchFamily="18" charset="0"/>
              </a:rPr>
              <a:t>Пол</a:t>
            </a:r>
            <a:r>
              <a:rPr lang="tt-RU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advClick="0" advTm="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Slide1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916832" y="611560"/>
            <a:ext cx="3429000" cy="1231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/>
              <a:t>Целенаправленное, планомерное, активное восприятие детьми явлений окружающего мира.</a:t>
            </a:r>
            <a:endParaRPr lang="ru-RU" b="1" dirty="0"/>
          </a:p>
        </p:txBody>
      </p:sp>
      <p:pic>
        <p:nvPicPr>
          <p:cNvPr id="5" name="Picture 4" descr="G:\садик\труд и игры в августе\Фото042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772816" y="5364088"/>
            <a:ext cx="3479527" cy="31683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Picture 3" descr="G:\садик\труд и игры в августе\Фото043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flipH="1">
            <a:off x="260648" y="1979712"/>
            <a:ext cx="3096345" cy="30420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Picture 2" descr="G:\садик\труд и игры в августе\Фото0468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flipH="1">
            <a:off x="3429000" y="2051720"/>
            <a:ext cx="3107949" cy="29875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advClick="0" advTm="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Slide1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996952" y="755576"/>
            <a:ext cx="3429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/>
              <a:t>Учить детей - дело необходимое, следует понять, что весьма полезно и нам самим учиться у детей. </a:t>
            </a:r>
            <a:endParaRPr lang="ru-RU" b="1" dirty="0"/>
          </a:p>
        </p:txBody>
      </p:sp>
      <p:pic>
        <p:nvPicPr>
          <p:cNvPr id="1026" name="Picture 2" descr="d:\sys\Рабочий стол\Работа\SAM_001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32656" y="5580112"/>
            <a:ext cx="3513262" cy="26642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7" name="Picture 3" descr="d:\sys\Рабочий стол\Работа\SAM_002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32656" y="2123728"/>
            <a:ext cx="3275281" cy="25922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8" name="Picture 4" descr="d:\sys\Рабочий стол\Работа\SAM_002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5400000">
            <a:off x="3145054" y="3271770"/>
            <a:ext cx="3999757" cy="29998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Click="0" advTm="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Slide1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pic>
        <p:nvPicPr>
          <p:cNvPr id="3" name="Рисунок 2" descr="Фото038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88640" y="1907704"/>
            <a:ext cx="3302367" cy="30483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Фото0388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573016" y="2483768"/>
            <a:ext cx="3087342" cy="30243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Фото0393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04664" y="5508104"/>
            <a:ext cx="4148475" cy="30963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1556792" y="827584"/>
            <a:ext cx="3429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i="1" dirty="0" smtClean="0"/>
              <a:t>Работа в детском саду — это вторая «половинка» моей жизни...</a:t>
            </a:r>
            <a:endParaRPr lang="ru-RU" b="1" dirty="0"/>
          </a:p>
        </p:txBody>
      </p:sp>
    </p:spTree>
  </p:cSld>
  <p:clrMapOvr>
    <a:masterClrMapping/>
  </p:clrMapOvr>
  <p:transition advClick="0" advTm="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84784" y="3275858"/>
            <a:ext cx="381642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Моя научно-методическая работа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 descr="Slide1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76673" y="1331640"/>
          <a:ext cx="5904656" cy="2019400"/>
        </p:xfrm>
        <a:graphic>
          <a:graphicData uri="http://schemas.openxmlformats.org/drawingml/2006/table">
            <a:tbl>
              <a:tblPr/>
              <a:tblGrid>
                <a:gridCol w="1967850"/>
                <a:gridCol w="1968403"/>
                <a:gridCol w="1968403"/>
              </a:tblGrid>
              <a:tr h="365760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Вид </a:t>
                      </a: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мероприятия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225" marR="462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75"/>
                        </a:lnSpc>
                        <a:spcBef>
                          <a:spcPts val="1200"/>
                        </a:spcBef>
                        <a:spcAft>
                          <a:spcPts val="100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Тема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225" marR="462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75"/>
                        </a:lnSpc>
                        <a:spcBef>
                          <a:spcPts val="1200"/>
                        </a:spcBef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Место проведения</a:t>
                      </a:r>
                      <a:endParaRPr lang="ru-RU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225" marR="462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5364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Открытое комплексное  занятие по развитию  речи</a:t>
                      </a:r>
                      <a:r>
                        <a:rPr lang="ru-RU" sz="19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/>
                      </a:r>
                      <a:br>
                        <a:rPr lang="ru-RU" sz="19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lang="ru-RU" sz="19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endParaRPr lang="ru-RU" sz="190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ts val="1575"/>
                        </a:lnSpc>
                        <a:spcBef>
                          <a:spcPts val="1200"/>
                        </a:spcBef>
                        <a:spcAft>
                          <a:spcPts val="1000"/>
                        </a:spcAft>
                      </a:pP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ts val="1575"/>
                        </a:lnSpc>
                        <a:spcBef>
                          <a:spcPts val="1200"/>
                        </a:spcBef>
                        <a:spcAft>
                          <a:spcPts val="100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225" marR="462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Составление рассказа на тему «Защитники отечества».</a:t>
                      </a:r>
                    </a:p>
                    <a:p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Иллюстрирование сказки</a:t>
                      </a:r>
                      <a:r>
                        <a:rPr lang="ru-RU" sz="12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«Лиса и заяц»</a:t>
                      </a:r>
                      <a:endParaRPr lang="ru-RU" sz="1200" b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ts val="1575"/>
                        </a:lnSpc>
                        <a:spcBef>
                          <a:spcPts val="1200"/>
                        </a:spcBef>
                        <a:spcAft>
                          <a:spcPts val="1000"/>
                        </a:spcAft>
                      </a:pPr>
                      <a:r>
                        <a:rPr lang="ru-RU" sz="1200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225" marR="462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575"/>
                        </a:lnSpc>
                        <a:spcBef>
                          <a:spcPts val="1200"/>
                        </a:spcBef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МБДОУ </a:t>
                      </a: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детский сад «Голубой вагон»</a:t>
                      </a:r>
                      <a:endParaRPr lang="ru-RU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6225" marR="462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476673" y="4499992"/>
          <a:ext cx="5976664" cy="3626712"/>
        </p:xfrm>
        <a:graphic>
          <a:graphicData uri="http://schemas.openxmlformats.org/drawingml/2006/table">
            <a:tbl>
              <a:tblPr/>
              <a:tblGrid>
                <a:gridCol w="1964930"/>
                <a:gridCol w="2217363"/>
                <a:gridCol w="1794371"/>
              </a:tblGrid>
              <a:tr h="42062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Вид 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мероприятия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1591" marR="515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Тема</a:t>
                      </a:r>
                      <a:endParaRPr lang="ru-RU" sz="120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1591" marR="515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Место проведения</a:t>
                      </a:r>
                      <a:endParaRPr lang="ru-RU" sz="120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1591" marR="515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08583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 Консультация  для воспитателей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1591" marR="515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«Формирование двигательных навыков и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умений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у детей дошкольного возраста</a:t>
                      </a: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»</a:t>
                      </a:r>
                    </a:p>
                  </a:txBody>
                  <a:tcPr marL="51591" marR="515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МБДОУ детский сад «Голубой вагон»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1591" marR="515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 algn="just">
                        <a:lnSpc>
                          <a:spcPts val="1575"/>
                        </a:lnSpc>
                        <a:spcBef>
                          <a:spcPts val="1200"/>
                        </a:spcBef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2. Консультация  для 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воспитателей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1591" marR="515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</a:t>
                      </a: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Методы и приемы развития речи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»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1591" marR="515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МБДОУ детский сад «Голубой вагон»</a:t>
                      </a:r>
                      <a:endParaRPr lang="ru-RU" sz="120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1591" marR="515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3093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3. Консультация  для воспитателей</a:t>
                      </a:r>
                      <a:endParaRPr lang="ru-RU" sz="120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1591" marR="515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"Формирование взаимоотношений детей в сюжетно-ролевой игре"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1591" marR="515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МБДОУ детский сад «Голубой вагон»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1591" marR="515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4124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00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4.  Работа по самообразованию</a:t>
                      </a:r>
                      <a:endParaRPr lang="ru-RU" sz="120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1591" marR="515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«Детское экспериментирование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как метод развития познавательной активности дошкольника»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1591" marR="515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МБДОУ детский сад «Голубой вагон»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1591" marR="515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914398" y="467546"/>
            <a:ext cx="266489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Мои открытые занятия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0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76672" y="1979712"/>
          <a:ext cx="6048672" cy="4023360"/>
        </p:xfrm>
        <a:graphic>
          <a:graphicData uri="http://schemas.openxmlformats.org/drawingml/2006/table">
            <a:tbl>
              <a:tblPr/>
              <a:tblGrid>
                <a:gridCol w="1314956"/>
                <a:gridCol w="1400270"/>
                <a:gridCol w="2457428"/>
                <a:gridCol w="876018"/>
              </a:tblGrid>
              <a:tr h="74307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Тема (название), вид публикации,  количество страниц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42" marR="46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Уровень  (образовательное учреждение, муниципальный, республиканский, федеральный)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42" marR="46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Где напечатана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(наименование научно-методического издания, учреждения, осуществлявшего издание методической публикации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42" marR="46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Год издания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42" marR="46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3079"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«</a:t>
                      </a:r>
                      <a:r>
                        <a:rPr lang="tt-RU" sz="1200" dirty="0">
                          <a:latin typeface="Times New Roman"/>
                          <a:ea typeface="Calibri"/>
                          <a:cs typeface="Times New Roman"/>
                        </a:rPr>
                        <a:t>Үткәнен белмәгән халыкның киләчәге юк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»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5 страниц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42" marR="46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Районный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42" marR="46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 dirty="0">
                          <a:latin typeface="Times New Roman"/>
                          <a:ea typeface="Calibri"/>
                          <a:cs typeface="Times New Roman"/>
                        </a:rPr>
                        <a:t>Публика</a:t>
                      </a:r>
                      <a:r>
                        <a:rPr lang="ru-RU" sz="1200" dirty="0" err="1">
                          <a:latin typeface="Times New Roman"/>
                          <a:ea typeface="Calibri"/>
                          <a:cs typeface="Times New Roman"/>
                        </a:rPr>
                        <a:t>ция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 в методическом сборнике  Республиканского семинара-практикума «Традиции и инновации сельского детского сада в рамках реализации ФГОС дошкольного образования»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42" marR="46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2016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42" marR="46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307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Конспект занятия подготовительной группы Тема: «Загадочная вселенная»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5 страниц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42" marR="46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>
                          <a:latin typeface="Times New Roman"/>
                          <a:ea typeface="Calibri"/>
                          <a:cs typeface="Times New Roman"/>
                        </a:rPr>
                        <a:t>Всероссийский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42" marR="46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Публикация в электронном журнале «</a:t>
                      </a:r>
                      <a:r>
                        <a:rPr lang="ru-RU" sz="1200" dirty="0" err="1">
                          <a:latin typeface="Times New Roman"/>
                          <a:ea typeface="Calibri"/>
                          <a:cs typeface="Times New Roman"/>
                        </a:rPr>
                        <a:t>Педмастерство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», сертификат Серия АБ № 3731 от 08.06.19г.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42" marR="46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2019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42" marR="46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538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Презентация «Наша группа»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18 слайдов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42" marR="46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tt-RU" sz="1200">
                          <a:latin typeface="Times New Roman"/>
                          <a:ea typeface="Calibri"/>
                          <a:cs typeface="Times New Roman"/>
                        </a:rPr>
                        <a:t>Всероссийский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42" marR="46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Публикация в образовательном СМИ «Педагогический альманах»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Сертификат №4 102 от 5 июня 2019 года, СМИ </a:t>
                      </a:r>
                      <a:r>
                        <a:rPr lang="ru-RU" sz="1200" dirty="0" err="1">
                          <a:latin typeface="Times New Roman"/>
                          <a:ea typeface="Calibri"/>
                          <a:cs typeface="Times New Roman"/>
                        </a:rPr>
                        <a:t>эл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. № ФС 77-75245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42" marR="46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2019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442" marR="464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628800" y="1038822"/>
            <a:ext cx="403244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Методические публикации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Tm="0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76672" y="1835696"/>
          <a:ext cx="5976665" cy="6146180"/>
        </p:xfrm>
        <a:graphic>
          <a:graphicData uri="http://schemas.openxmlformats.org/drawingml/2006/table">
            <a:tbl>
              <a:tblPr/>
              <a:tblGrid>
                <a:gridCol w="2817579"/>
                <a:gridCol w="1214869"/>
                <a:gridCol w="1114844"/>
                <a:gridCol w="829373"/>
              </a:tblGrid>
              <a:tr h="1872208"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Название конкурса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821" marR="408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720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Уровень (образовательное учреждение, район, город, республиканский, федеральный)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821" marR="408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7200"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Результат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821" marR="408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720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Год участия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821" marR="408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977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Конкурс «Организация развивающей предметно-пространственной среды ДОУ» в номинации «Уголок театрализованной деятельности»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821" marR="408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всероссийский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821" marR="408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Диплом </a:t>
                      </a:r>
                      <a:r>
                        <a:rPr lang="ru-RU" sz="1200" baseline="0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200" dirty="0" smtClean="0">
                          <a:latin typeface="Times New Roman"/>
                          <a:ea typeface="Calibri"/>
                          <a:cs typeface="Times New Roman"/>
                        </a:rPr>
                        <a:t>I</a:t>
                      </a: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степени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821" marR="408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7200"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2015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821" marR="408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9772"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Лучшая дидактическая игра </a:t>
                      </a:r>
                      <a:r>
                        <a:rPr lang="ru-RU" sz="1200" dirty="0" err="1">
                          <a:latin typeface="Times New Roman"/>
                          <a:ea typeface="Calibri"/>
                          <a:cs typeface="Times New Roman"/>
                        </a:rPr>
                        <a:t>лепбук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 по обучению детей двум государственным языкам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821" marR="408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7200" algn="l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район</a:t>
                      </a:r>
                      <a:r>
                        <a:rPr lang="tt-RU" sz="1200" dirty="0">
                          <a:latin typeface="Times New Roman"/>
                          <a:ea typeface="Calibri"/>
                          <a:cs typeface="Times New Roman"/>
                        </a:rPr>
                        <a:t>ный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821" marR="408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7200" algn="l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Грамота</a:t>
                      </a:r>
                      <a:r>
                        <a:rPr lang="ru-RU" sz="12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821" marR="408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7200"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2016 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821" marR="408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4885"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Конкурс поделок  «Осенние фантазии»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821" marR="408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7200" algn="l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районный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821" marR="408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7200"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Сертификат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821" marR="408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7200"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2016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821" marR="408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7215"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Конкурс снежных построек «Зимняя фантазия»  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821" marR="408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районный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821" marR="408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7200" algn="l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Грамота 1</a:t>
                      </a:r>
                      <a:r>
                        <a:rPr lang="ru-RU" sz="12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место</a:t>
                      </a:r>
                      <a:endParaRPr lang="ru-RU" sz="1200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0821" marR="408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7200"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2017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821" marR="408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2328">
                <a:tc>
                  <a:txBody>
                    <a:bodyPr/>
                    <a:lstStyle/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Лучший участок детского сада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821" marR="408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образовательное учреждение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821" marR="408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7200"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Грамота  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indent="-457200"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1 место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821" marR="408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7200"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2017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821" marR="408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4273" name="Rectangle 1"/>
          <p:cNvSpPr>
            <a:spLocks noChangeArrowheads="1"/>
          </p:cNvSpPr>
          <p:nvPr/>
        </p:nvSpPr>
        <p:spPr bwMode="auto">
          <a:xfrm>
            <a:off x="332656" y="1134854"/>
            <a:ext cx="590465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Результаты участия в конкурсах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Tm="0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350" y="22118"/>
            <a:ext cx="6858000" cy="9121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04664" y="1475656"/>
          <a:ext cx="6048673" cy="6576602"/>
        </p:xfrm>
        <a:graphic>
          <a:graphicData uri="http://schemas.openxmlformats.org/drawingml/2006/table">
            <a:tbl>
              <a:tblPr/>
              <a:tblGrid>
                <a:gridCol w="1383094"/>
                <a:gridCol w="1287867"/>
                <a:gridCol w="947687"/>
                <a:gridCol w="819760"/>
                <a:gridCol w="1610265"/>
              </a:tblGrid>
              <a:tr h="2371689">
                <a:tc>
                  <a:txBody>
                    <a:bodyPr/>
                    <a:lstStyle/>
                    <a:p>
                      <a:pPr marL="457200" indent="-457200"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Вид, название мероприятия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57" marR="326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720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Уровень (образовательное учреждение, район, город, республиканский, федеральный, международный уровень)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57" marR="326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7200"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Результат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57" marR="326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7200"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Дата </a:t>
                      </a: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я 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57" marR="326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7200"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 Документы (материалы), подтверждающие результаты (при наличии  высоких результатов)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57" marR="326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7313">
                <a:tc>
                  <a:txBody>
                    <a:bodyPr/>
                    <a:lstStyle/>
                    <a:p>
                      <a:pPr marL="457200" indent="-457200"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Конкурс 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indent="-457200"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«</a:t>
                      </a:r>
                      <a:r>
                        <a:rPr lang="tt-RU" sz="1200">
                          <a:latin typeface="Times New Roman"/>
                          <a:ea typeface="Calibri"/>
                          <a:cs typeface="Times New Roman"/>
                        </a:rPr>
                        <a:t>Балкыш</a:t>
                      </a: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»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57" marR="326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7200"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Муниципальный 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57" marR="326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7200"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tt-RU" sz="1200" dirty="0">
                          <a:latin typeface="Times New Roman"/>
                          <a:ea typeface="Calibri"/>
                          <a:cs typeface="Times New Roman"/>
                        </a:rPr>
                        <a:t>3 место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57" marR="326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7200"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11.03.201</a:t>
                      </a:r>
                      <a:r>
                        <a:rPr lang="tt-RU" sz="1200">
                          <a:latin typeface="Times New Roman"/>
                          <a:ea typeface="Calibri"/>
                          <a:cs typeface="Times New Roman"/>
                        </a:rPr>
                        <a:t>5 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57" marR="326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7200" algn="just">
                        <a:spcAft>
                          <a:spcPts val="0"/>
                        </a:spcAft>
                      </a:pPr>
                      <a:r>
                        <a:rPr lang="tt-RU" sz="1200">
                          <a:latin typeface="Times New Roman"/>
                          <a:ea typeface="Calibri"/>
                          <a:cs typeface="Times New Roman"/>
                        </a:rPr>
                        <a:t>Почетная грамота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57" marR="326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7313">
                <a:tc>
                  <a:txBody>
                    <a:bodyPr/>
                    <a:lstStyle/>
                    <a:p>
                      <a:pPr indent="-457200"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Творческий конкурс «ВТаланте»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57" marR="326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457200" algn="just">
                        <a:spcAft>
                          <a:spcPts val="0"/>
                        </a:spcAft>
                        <a:tabLst>
                          <a:tab pos="1402080" algn="r"/>
                        </a:tabLs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Международный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57" marR="326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457200"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2 место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57" marR="326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7200"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15.04.2016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57" marR="326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7200"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Диплом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57" marR="326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9750">
                <a:tc>
                  <a:txBody>
                    <a:bodyPr/>
                    <a:lstStyle/>
                    <a:p>
                      <a:pPr indent="-457200"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Интеллектуальный конкурс «Всезнайка»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57" marR="326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457200" algn="just">
                        <a:spcAft>
                          <a:spcPts val="0"/>
                        </a:spcAft>
                        <a:tabLst>
                          <a:tab pos="1402080" algn="r"/>
                        </a:tabLs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Городской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57" marR="326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457200"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1, 3 места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57" marR="326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7200"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01.11. 2017 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57" marR="326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7200"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Диплом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57" marR="326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7313">
                <a:tc>
                  <a:txBody>
                    <a:bodyPr/>
                    <a:lstStyle/>
                    <a:p>
                      <a:pPr indent="-457200"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Конкурс «Буду бдительным на льду и на воде»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57" marR="326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457200" algn="just">
                        <a:spcAft>
                          <a:spcPts val="0"/>
                        </a:spcAft>
                        <a:tabLst>
                          <a:tab pos="1402080" algn="r"/>
                        </a:tabLs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Всероссийский 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57" marR="326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457200"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Участие 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57" marR="326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7200"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10.10.2018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57" marR="326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7200"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Сертификат 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57" marR="326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4626">
                <a:tc>
                  <a:txBody>
                    <a:bodyPr/>
                    <a:lstStyle/>
                    <a:p>
                      <a:pPr marL="457200" indent="-457200" algn="just">
                        <a:spcAft>
                          <a:spcPts val="0"/>
                        </a:spcAft>
                        <a:tabLst>
                          <a:tab pos="1303655" algn="r"/>
                        </a:tabLs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Конкурс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indent="-457200" algn="just">
                        <a:spcAft>
                          <a:spcPts val="0"/>
                        </a:spcAft>
                        <a:tabLst>
                          <a:tab pos="1303655" algn="r"/>
                        </a:tabLs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«РостОК– S</a:t>
                      </a:r>
                      <a:r>
                        <a:rPr lang="en-US" sz="1200">
                          <a:latin typeface="Times New Roman"/>
                          <a:ea typeface="Calibri"/>
                          <a:cs typeface="Times New Roman"/>
                        </a:rPr>
                        <a:t>upe</a:t>
                      </a: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rУм»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57" marR="326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7200"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Всероссийский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57" marR="326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7200" algn="just">
                        <a:spcAft>
                          <a:spcPts val="0"/>
                        </a:spcAft>
                      </a:pPr>
                      <a:r>
                        <a:rPr lang="tt-RU" sz="1200">
                          <a:latin typeface="Times New Roman"/>
                          <a:ea typeface="Calibri"/>
                          <a:cs typeface="Times New Roman"/>
                        </a:rPr>
                        <a:t>1 место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-457200" algn="just">
                        <a:spcAft>
                          <a:spcPts val="0"/>
                        </a:spcAft>
                      </a:pPr>
                      <a:r>
                        <a:rPr lang="tt-RU" sz="1200">
                          <a:latin typeface="Times New Roman"/>
                          <a:ea typeface="Calibri"/>
                          <a:cs typeface="Times New Roman"/>
                        </a:rPr>
                        <a:t>2 место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-457200" algn="just">
                        <a:spcAft>
                          <a:spcPts val="0"/>
                        </a:spcAft>
                      </a:pPr>
                      <a:r>
                        <a:rPr lang="tt-RU" sz="1200">
                          <a:latin typeface="Times New Roman"/>
                          <a:ea typeface="Calibri"/>
                          <a:cs typeface="Times New Roman"/>
                        </a:rPr>
                        <a:t>3 место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57" marR="326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7200"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2017, 2018, 2019 г.г.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57" marR="326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7200" algn="just">
                        <a:spcAft>
                          <a:spcPts val="0"/>
                        </a:spcAft>
                      </a:pPr>
                      <a:r>
                        <a:rPr lang="tt-RU" sz="1200" dirty="0">
                          <a:latin typeface="Times New Roman"/>
                          <a:ea typeface="Calibri"/>
                          <a:cs typeface="Times New Roman"/>
                        </a:rPr>
                        <a:t>Диплом 1,2, 3 степени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57" marR="326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9750">
                <a:tc>
                  <a:txBody>
                    <a:bodyPr/>
                    <a:lstStyle/>
                    <a:p>
                      <a:pPr marL="457200" indent="-457200"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Турнир способностей «РостОК-IntellectУм»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57" marR="326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7200"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Всероссийский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57" marR="326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7200" algn="just">
                        <a:spcAft>
                          <a:spcPts val="0"/>
                        </a:spcAft>
                      </a:pPr>
                      <a:r>
                        <a:rPr lang="tt-RU" sz="1200">
                          <a:latin typeface="Times New Roman"/>
                          <a:ea typeface="Calibri"/>
                          <a:cs typeface="Times New Roman"/>
                        </a:rPr>
                        <a:t>1 место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-457200" algn="just">
                        <a:spcAft>
                          <a:spcPts val="0"/>
                        </a:spcAft>
                      </a:pPr>
                      <a:r>
                        <a:rPr lang="tt-RU" sz="1200">
                          <a:latin typeface="Times New Roman"/>
                          <a:ea typeface="Calibri"/>
                          <a:cs typeface="Times New Roman"/>
                        </a:rPr>
                        <a:t>2 место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-457200" algn="just">
                        <a:spcAft>
                          <a:spcPts val="0"/>
                        </a:spcAft>
                      </a:pPr>
                      <a:r>
                        <a:rPr lang="tt-RU" sz="1200">
                          <a:latin typeface="Times New Roman"/>
                          <a:ea typeface="Calibri"/>
                          <a:cs typeface="Times New Roman"/>
                        </a:rPr>
                        <a:t>3 место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57" marR="326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457200" algn="just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2017, 2018, 2019 г.г.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57" marR="326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7200" algn="just">
                        <a:spcAft>
                          <a:spcPts val="0"/>
                        </a:spcAft>
                      </a:pPr>
                      <a:r>
                        <a:rPr lang="tt-RU" sz="1200" dirty="0">
                          <a:latin typeface="Times New Roman"/>
                          <a:ea typeface="Calibri"/>
                          <a:cs typeface="Times New Roman"/>
                        </a:rPr>
                        <a:t>Диплом 1,2, 3 степени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657" marR="326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476672" y="825469"/>
            <a:ext cx="6048672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03338" algn="r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Результаты учебно-воспитательной работы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03338" algn="r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Tm="0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60648" y="1170464"/>
          <a:ext cx="6408712" cy="7218363"/>
        </p:xfrm>
        <a:graphic>
          <a:graphicData uri="http://schemas.openxmlformats.org/drawingml/2006/table">
            <a:tbl>
              <a:tblPr/>
              <a:tblGrid>
                <a:gridCol w="1483620"/>
                <a:gridCol w="1393227"/>
                <a:gridCol w="2603702"/>
                <a:gridCol w="928163"/>
              </a:tblGrid>
              <a:tr h="2033384">
                <a:tc>
                  <a:txBody>
                    <a:bodyPr/>
                    <a:lstStyle/>
                    <a:p>
                      <a:pPr marL="457200" indent="-45720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Тема, класс (группа, курс)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581" marR="26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720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Уровень (образовательное учреждение, район, город, межрегиональный, республиканский, федеральный, уровень)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581" marR="26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720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Вид, тематика, место проведения методического мероприятия, в рамках которого проводилось открытый урок, занятие, мероприятие (заседание методического объединения, предметная неделя, семинар, конкурс и  др.)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581" marR="26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45720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Дата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581" marR="26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60507">
                <a:tc>
                  <a:txBody>
                    <a:bodyPr/>
                    <a:lstStyle/>
                    <a:p>
                      <a:pPr marL="457200" indent="-45720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«</a:t>
                      </a:r>
                      <a:r>
                        <a:rPr lang="tt-RU" sz="1200" dirty="0">
                          <a:latin typeface="Times New Roman"/>
                          <a:ea typeface="Calibri"/>
                          <a:cs typeface="Times New Roman"/>
                        </a:rPr>
                        <a:t>Уйный- уйный үсәбез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»</a:t>
                      </a:r>
                      <a:r>
                        <a:rPr lang="tt-RU" sz="1200" dirty="0">
                          <a:latin typeface="Times New Roman"/>
                          <a:ea typeface="Calibri"/>
                          <a:cs typeface="Times New Roman"/>
                        </a:rPr>
                        <a:t> зурлар төркеме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581" marR="26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7200" algn="ctr">
                        <a:spcAft>
                          <a:spcPts val="0"/>
                        </a:spcAft>
                      </a:pPr>
                      <a:r>
                        <a:rPr lang="tt-RU" sz="1200" dirty="0">
                          <a:latin typeface="Times New Roman"/>
                          <a:ea typeface="Calibri"/>
                          <a:cs typeface="Times New Roman"/>
                        </a:rPr>
                        <a:t>Республиканский 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581" marR="26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457200" algn="ctr">
                        <a:spcAft>
                          <a:spcPts val="0"/>
                        </a:spcAft>
                      </a:pPr>
                      <a:r>
                        <a:rPr lang="tt-RU" sz="1200">
                          <a:latin typeface="Times New Roman"/>
                          <a:ea typeface="Calibri"/>
                          <a:cs typeface="Times New Roman"/>
                        </a:rPr>
                        <a:t>Открытое занятие в рамках Республиканского смотр- конкурса “Лучший билингвал</a:t>
                      </a: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ь</a:t>
                      </a:r>
                      <a:r>
                        <a:rPr lang="tt-RU" sz="1200">
                          <a:latin typeface="Times New Roman"/>
                          <a:ea typeface="Calibri"/>
                          <a:cs typeface="Times New Roman"/>
                        </a:rPr>
                        <a:t>ный детский сад-2014” для членов комиссии конкурса на базе детского сада “Голубой вагон”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581" marR="26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457200" algn="ctr">
                        <a:spcAft>
                          <a:spcPts val="0"/>
                        </a:spcAft>
                      </a:pPr>
                      <a:r>
                        <a:rPr lang="tt-RU" sz="1200">
                          <a:latin typeface="Times New Roman"/>
                          <a:ea typeface="Calibri"/>
                          <a:cs typeface="Times New Roman"/>
                        </a:rPr>
                        <a:t>30.05.2015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581" marR="26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3924">
                <a:tc>
                  <a:txBody>
                    <a:bodyPr/>
                    <a:lstStyle/>
                    <a:p>
                      <a:pPr marL="457200" indent="-45720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«</a:t>
                      </a:r>
                      <a:r>
                        <a:rPr lang="ru-RU" sz="1200" dirty="0" err="1">
                          <a:latin typeface="Times New Roman"/>
                          <a:ea typeface="Calibri"/>
                          <a:cs typeface="Times New Roman"/>
                        </a:rPr>
                        <a:t>Мультимедийные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 игры по обучению татарскому языку», подготовительная группа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581" marR="26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720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Республиканский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581" marR="26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720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Семинар - практикум на тему «Традиции и инновации сельского детского сада в рамках реализации ФГОС дошкольного образования»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581" marR="26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457200" algn="ctr"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6581" marR="26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3268">
                <a:tc>
                  <a:txBody>
                    <a:bodyPr/>
                    <a:lstStyle/>
                    <a:p>
                      <a:pPr marL="457200" indent="-45720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«</a:t>
                      </a:r>
                      <a:r>
                        <a:rPr lang="ru-RU" sz="1200" dirty="0" err="1">
                          <a:latin typeface="Times New Roman"/>
                          <a:ea typeface="Calibri"/>
                          <a:cs typeface="Times New Roman"/>
                        </a:rPr>
                        <a:t>Туган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dirty="0" err="1">
                          <a:latin typeface="Times New Roman"/>
                          <a:ea typeface="Calibri"/>
                          <a:cs typeface="Times New Roman"/>
                        </a:rPr>
                        <a:t>телем-Тукай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 теле»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581" marR="26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7200"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Образовательное учреждение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581" marR="26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720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Мероприятие для воспитанников ДОУ на базе МБДОУ  "</a:t>
                      </a:r>
                      <a:r>
                        <a:rPr lang="tt-RU" sz="1200" dirty="0">
                          <a:latin typeface="Times New Roman"/>
                          <a:ea typeface="Calibri"/>
                          <a:cs typeface="Times New Roman"/>
                        </a:rPr>
                        <a:t>Голубой вагон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"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indent="-457200" algn="ctr">
                        <a:spcAft>
                          <a:spcPts val="0"/>
                        </a:spcAft>
                      </a:pPr>
                      <a:r>
                        <a:rPr lang="tt-RU" sz="1200" dirty="0">
                          <a:latin typeface="Times New Roman"/>
                          <a:ea typeface="Calibri"/>
                          <a:cs typeface="Times New Roman"/>
                        </a:rPr>
                        <a:t>п. Круглое Поле Тукаевского муни</a:t>
                      </a:r>
                      <a:r>
                        <a:rPr lang="ru-RU" sz="1200" dirty="0" err="1">
                          <a:latin typeface="Times New Roman"/>
                          <a:ea typeface="Calibri"/>
                          <a:cs typeface="Times New Roman"/>
                        </a:rPr>
                        <a:t>ц</a:t>
                      </a:r>
                      <a:r>
                        <a:rPr lang="tt-RU" sz="1200" dirty="0">
                          <a:latin typeface="Times New Roman"/>
                          <a:ea typeface="Calibri"/>
                          <a:cs typeface="Times New Roman"/>
                        </a:rPr>
                        <a:t>ипального района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  Республики Татарстан в рамках мероприятий, посвященных  дню рождения </a:t>
                      </a:r>
                      <a:r>
                        <a:rPr lang="ru-RU" sz="1200" dirty="0" err="1">
                          <a:latin typeface="Times New Roman"/>
                          <a:ea typeface="Calibri"/>
                          <a:cs typeface="Times New Roman"/>
                        </a:rPr>
                        <a:t>Габдуллы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 Тукая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581" marR="26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45720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24.04.2016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581" marR="26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8112">
                <a:tc>
                  <a:txBody>
                    <a:bodyPr/>
                    <a:lstStyle/>
                    <a:p>
                      <a:pPr marL="457200" indent="-45720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«Сабантуй», средняя, старшая, подготовительная группа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581" marR="26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7200"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Образовательное учреждение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581" marR="26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457200"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Открытое мероприятие для родителей и воспитателей на базе МБДОУ- детский сад "Голубой вагон" Тукаевского муниципального района  Республики Татарстан по плану ДОУ в летний оздоровительный период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581" marR="26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45720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04.06.2016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6581" marR="2658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5298" name="Rectangle 2"/>
          <p:cNvSpPr>
            <a:spLocks noChangeArrowheads="1"/>
          </p:cNvSpPr>
          <p:nvPr/>
        </p:nvSpPr>
        <p:spPr bwMode="auto">
          <a:xfrm>
            <a:off x="620688" y="714925"/>
            <a:ext cx="558924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Сведения  о профессиональном  рейтинге и достижениях 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Tm="0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Slide1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6672" y="1619672"/>
            <a:ext cx="3340895" cy="235798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flipH="1">
            <a:off x="404664" y="6084168"/>
            <a:ext cx="3400960" cy="243885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1628800" y="539552"/>
            <a:ext cx="3429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u="sng" dirty="0" smtClean="0"/>
              <a:t>Самообразование</a:t>
            </a:r>
            <a:endParaRPr lang="ru-RU" sz="2000" dirty="0" smtClean="0"/>
          </a:p>
          <a:p>
            <a:pPr algn="ctr"/>
            <a:r>
              <a:rPr lang="ru-RU" dirty="0" smtClean="0"/>
              <a:t> </a:t>
            </a:r>
            <a:r>
              <a:rPr lang="ru-RU" b="1" dirty="0" smtClean="0"/>
              <a:t>«Знакомство со свойствами воды»</a:t>
            </a:r>
            <a:endParaRPr lang="ru-RU" b="1" dirty="0"/>
          </a:p>
        </p:txBody>
      </p:sp>
      <p:pic>
        <p:nvPicPr>
          <p:cNvPr id="9" name="Рисунок 8" descr="IMG_20170719_094835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3284984" y="3779912"/>
            <a:ext cx="3212976" cy="240973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advClick="0" advTm="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2867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lide1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pic>
        <p:nvPicPr>
          <p:cNvPr id="3" name="Рисунок 2" descr="SAM_191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5400000">
            <a:off x="-591447" y="1631674"/>
            <a:ext cx="7968886" cy="5976665"/>
          </a:xfrm>
          <a:prstGeom prst="rect">
            <a:avLst/>
          </a:prstGeom>
        </p:spPr>
      </p:pic>
    </p:spTree>
  </p:cSld>
  <p:clrMapOvr>
    <a:masterClrMapping/>
  </p:clrMapOvr>
  <p:transition advClick="0" advTm="0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437112" y="3419872"/>
            <a:ext cx="2132856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Slide1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04664" y="611560"/>
            <a:ext cx="6120680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Немного о себе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    Кириллова Светлана Николаевна, родилась 4мая 1976 года, образование средне специальное, в 2006 году закончила Нижнекамское педагогическое училище.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С августа 2012 года работаю в МБДОУ детский сад «Голубой вагон» в  поселке Круглое Поле воспитателем. Педагогический стаж 11 лет. В 2017 году закончила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государственное бюджетное образовательное учреждение высшего образования «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Набережночелнинский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государственный педагогический университет», квалификация – бакалавр 44.03.01 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Увлекаюсь рисованием, вышиванием, вязанием. Люблю участвовать в детских и взрослых праздниках. Люблю свой поселок – Круглое Поле и свой детский сад «Голубой вагон», где каждый день не похож на другой,  в окружении столько умных и интеллектуальных людей.</a:t>
            </a: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Почему я работаю в детском саду?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04664" y="3635896"/>
            <a:ext cx="6048672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«… Быть может, труд наш с виду неприметен,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 лишь одно я знаю – малыши,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спешат к нам в сад, с утра торопят маму -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давай быстрее, мама,  побежим!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Наверное – это вот и есть ответ –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ценнее нашего труда на свете нет!»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Закончив педагогическое училище я по воле судьбы стала воспитателем. И ни минуты не пожалела об этом. Я часто думаю о том, что бы я делала без этих маленьких шалунишек, без их горящих глаз, без ста вопросов «Почему». Наверное, не случайно так распорядилась судьба и привела меня в детский сад. Теперь это мой дом, в котором меня ждут, любят, ценят; в который я спешу с интересными идеями, хорошим настроением.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Я думаю, что только профессия педагога даёт волю буре чувств и эмоций, почву для размышления и творчества.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Я творческий и очень эмоциональная личность. Мне хочется стать для своих малышей самым близким другом, хочется отдать им все свои знания и умения, показать им как красив и приветлив окружающий мир. Как он хрупок и беззащитен, как нуждается в нашем участии. Основанием своей профессии я считаю именно Любовь и Доброту, так как жизнь большинство наших детей не балует. Лицо России для меня - это лицо ребенка. И в таком случае в моей работе на первый план выходит простое человеческое: помочь, увидеть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прекрасное, приласкать, посочувствовать, поговорить по душам. Потому что самая большая 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ценность на земле это дети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Рисунок 3" descr="SAM_191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5400000">
            <a:off x="3165435" y="1160621"/>
            <a:ext cx="3816424" cy="2862318"/>
          </a:xfrm>
          <a:prstGeom prst="rect">
            <a:avLst/>
          </a:prstGeom>
        </p:spPr>
      </p:pic>
      <p:pic>
        <p:nvPicPr>
          <p:cNvPr id="6" name="Рисунок 5" descr="ДИПЛОМ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04664" y="4036858"/>
            <a:ext cx="3168352" cy="4487024"/>
          </a:xfrm>
          <a:prstGeom prst="rect">
            <a:avLst/>
          </a:prstGeom>
        </p:spPr>
      </p:pic>
    </p:spTree>
  </p:cSld>
  <p:clrMapOvr>
    <a:masterClrMapping/>
  </p:clrMapOvr>
  <p:transition advClick="0" advTm="0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350" y="0"/>
            <a:ext cx="6858000" cy="9143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Рисунок 2" descr="certificate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48680" y="899592"/>
            <a:ext cx="5504303" cy="7596336"/>
          </a:xfrm>
          <a:prstGeom prst="rect">
            <a:avLst/>
          </a:prstGeom>
        </p:spPr>
      </p:pic>
    </p:spTree>
  </p:cSld>
  <p:clrMapOvr>
    <a:masterClrMapping/>
  </p:clrMapOvr>
  <p:transition advClick="0" advTm="0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350" y="0"/>
            <a:ext cx="6858000" cy="9143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Рисунок 2" descr="418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48680" y="683568"/>
            <a:ext cx="5772837" cy="7861482"/>
          </a:xfrm>
          <a:prstGeom prst="rect">
            <a:avLst/>
          </a:prstGeom>
        </p:spPr>
      </p:pic>
    </p:spTree>
  </p:cSld>
  <p:clrMapOvr>
    <a:masterClrMapping/>
  </p:clrMapOvr>
  <p:transition advClick="0" advTm="0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350" y="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Рисунок 2" descr="%D0%A1%D0%B5%D1%80%D1%82%D0%B8%D1%84%D0%B8%D0%BA%D0%B0%D1%82.pdf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81025" y="633412"/>
            <a:ext cx="5695950" cy="7877175"/>
          </a:xfrm>
          <a:prstGeom prst="rect">
            <a:avLst/>
          </a:prstGeom>
        </p:spPr>
      </p:pic>
    </p:spTree>
  </p:cSld>
  <p:clrMapOvr>
    <a:masterClrMapping/>
  </p:clrMapOvr>
  <p:transition advClick="0" advTm="0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350" y="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 descr="ДИПЛОМ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20688" y="696843"/>
            <a:ext cx="5553990" cy="7865567"/>
          </a:xfrm>
          <a:prstGeom prst="rect">
            <a:avLst/>
          </a:prstGeom>
        </p:spPr>
      </p:pic>
    </p:spTree>
  </p:cSld>
  <p:clrMapOvr>
    <a:masterClrMapping/>
  </p:clrMapOvr>
  <p:transition advClick="0" advTm="0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Рисунок 1" descr="http://im3-tub-ru.yandex.net/i?id=591624725-51-72&amp;n=2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84984" y="3779913"/>
            <a:ext cx="1319014" cy="1403567"/>
          </a:xfrm>
          <a:prstGeom prst="rect">
            <a:avLst/>
          </a:prstGeom>
          <a:noFill/>
        </p:spPr>
      </p:pic>
      <p:pic>
        <p:nvPicPr>
          <p:cNvPr id="7" name="Рисунок 6" descr="Slide1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6858000" cy="9324528"/>
          </a:xfrm>
          <a:prstGeom prst="rect">
            <a:avLst/>
          </a:prstGeom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404664" y="539552"/>
            <a:ext cx="6048672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Конспект комплексного занятия по развитию речи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</a:t>
            </a: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Составление рассказа на тему «Защитники отечества».</a:t>
            </a:r>
            <a:endParaRPr kumimoji="0" lang="ru-RU" sz="16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Иллюстрирование сказки</a:t>
            </a:r>
            <a:r>
              <a:rPr lang="ru-RU" sz="1600" b="1" u="sng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</a:t>
            </a:r>
            <a:r>
              <a:rPr lang="ru-RU" sz="1600" b="1" u="sng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Заюшкина</a:t>
            </a:r>
            <a:r>
              <a:rPr lang="ru-RU" sz="1600" b="1" u="sng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избушка»</a:t>
            </a:r>
            <a:endParaRPr kumimoji="0" lang="ru-RU" sz="16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404664" y="1475656"/>
            <a:ext cx="5976664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Виды детской деятельности: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игровая, продуктивная, коммуникативная, познавательно исследовательская, восприятие художественной литературы.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Цели: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учить детей рисовать картинку по сказке, передавать характерные особенности предмета, используя разные технические средства, разные способы рисования линий, закрашивания рисунка; закреплять умение хорошо располагать изображения на листе; развивать эстетическое восприятие.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Планируемые результаты: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может самостоятельно придумать небольшой рассказ на заданную тему; с интересом разгадывает загадки; умеет поддерживать загадки; умеет поддерживать беседу, высказывать свою точку зрения; интересуется изобразительной детской деятельностью (иллюстрирование сказки «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Заюшкина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избушка»).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Материалы и оборудование: краски, альбомные листы, иллюстрации к сказке «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Заюшкина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избушка».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Содержание организованной деятельности детей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   Вводное слово воспитателя.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Отгадайте загадку: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4"/>
              </a:rPr>
              <a:t>Он любитель грызть морковку,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4"/>
              </a:rPr>
              <a:t>                                                                        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4"/>
              </a:rPr>
              <a:t/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4"/>
              </a:rPr>
            </a:b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4"/>
              </a:rPr>
              <a:t>Ест капусту очень ловко,                                                                                                                                                        Скачет он то тут, то там,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4"/>
              </a:rPr>
              <a:t> </a:t>
            </a:r>
            <a:endParaRPr kumimoji="0" lang="ru-RU" sz="12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4"/>
              </a:rPr>
              <a:t>По полям и по лесам</a:t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4"/>
              </a:rPr>
            </a:b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4"/>
              </a:rPr>
              <a:t>Серый, белый и косой,</a:t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4"/>
              </a:rPr>
            </a:b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4"/>
              </a:rPr>
              <a:t> Кто, скажите, он такой? </a:t>
            </a:r>
            <a:endParaRPr kumimoji="0" lang="ru-RU" sz="12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404664" y="5600437"/>
            <a:ext cx="5904656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Кто забрал у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заюшки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избушку? (Лиса)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Давайте расскажем заюшке, как можно защищаться от врага, и построим ей крепкий дом.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    Составление рассказа на тему «Защитники отечества».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- Ребята, кто защищает нашу родину? (Солдаты.) Вооруженные силы можно разделить на три главные группы, какие? Это сухопутные, или наземные войска. Которые действуют на суше, военно-воздушные силы – они защищают Родину в воздухе; и военно-морские – несущие вахту в морях и океанах.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Что умеют делать храбрые воины?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Какие военные профессии вы знаете, назовите их?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А вы знаете, что все военные умеют ходить строевым шагом, который называется марш.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Давайте и мы с вами попробуем маршировать, как они.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Каждый солдат должен быть не только сильным, смелым, ловким, но и умным, смекалистым. Сейчас я проверю, есть ли среди вас такие? Отгадайте загадки:    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Ползет черепаха – стальная рубаха. (Танк)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0">
    <p:wedg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48681" y="395538"/>
            <a:ext cx="366323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Тучек нет на горизонте, </a:t>
            </a:r>
            <a:endParaRPr lang="ru-RU" sz="1200" dirty="0" smtClean="0"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Но раскрылся в небе зонтик.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srgbClr val="000000"/>
                </a:solidFill>
                <a:cs typeface="Times New Roman" pitchFamily="18" charset="0"/>
              </a:rPr>
              <a:t>Через несколько минут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2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200" dirty="0" smtClean="0">
              <a:cs typeface="Arial" pitchFamily="34" charset="0"/>
            </a:endParaRPr>
          </a:p>
        </p:txBody>
      </p:sp>
      <p:pic>
        <p:nvPicPr>
          <p:cNvPr id="5" name="Рисунок 4" descr="Slide1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39939" name="Rectangle 3"/>
          <p:cNvSpPr>
            <a:spLocks noChangeArrowheads="1"/>
          </p:cNvSpPr>
          <p:nvPr/>
        </p:nvSpPr>
        <p:spPr bwMode="auto">
          <a:xfrm>
            <a:off x="548680" y="-1052611"/>
            <a:ext cx="5832648" cy="9510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solidFill>
                <a:srgbClr val="000000"/>
              </a:solidFill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solidFill>
                <a:srgbClr val="000000"/>
              </a:solidFill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solidFill>
                <a:srgbClr val="000000"/>
              </a:solidFill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solidFill>
                <a:srgbClr val="000000"/>
              </a:solidFill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solidFill>
                <a:srgbClr val="000000"/>
              </a:solidFill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Опустился …(парашют).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Без разгона ввысь взлетаю,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Стрекозу напоминаю,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Отправляется в полет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Наш армейский…(вертолет)</a:t>
            </a: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2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Смело в небо проплывает,                                                         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Обгоняя птиц полет.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Человек им управляет.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такое? (Самолет.)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Давайте поиграем с зайкой в игру «Один-много».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Например: пушка-пушки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пистолет-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вертолет-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танк-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пограничник-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парашютист-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самолет-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танкист-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А вы знаете, чтобы победить в сражении с врагом, солдаты должны быть дружными. Есть даже пословица «Один в поле не воин». Как вы ее понимаете?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Динамическая пауза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     Раз, два, дружно в ногу,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Три, четыре, тверже шаг.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На парад идут солдаты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И чеканят дружно шаг.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Иллюстрирование сказки «</a:t>
            </a:r>
            <a:r>
              <a:rPr kumimoji="0" lang="ru-RU" sz="12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Заюшкина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избушка»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- А теперь поможем заюшке построить крепкую избушку, которая будет защищать его от лисы.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Из какого материала построили избушку для зайки. (Из бревна)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Расскажите о характерных особенностях избушки из бревна. (Избушка из бревна очень крепкая. Здесь зайке не страшна лиса.)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Избушка имеет стены, крышу, окошки. Сначала надо нарисовать избушку, а затем – лес, траву, цветы. Напомнить, как использовать простой карандаш, краски для создания выразительного образа.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Рефлексия.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Рассмотрите рисунки на нашей выставке и выберите самые выразительные.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Обьясните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свой выбор.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Мы помогли заюшке построить крепкую избушку. Теперь ему не страшна лиса!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0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Slide1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32656" y="539553"/>
            <a:ext cx="6264696" cy="80637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1200" dirty="0" smtClean="0">
                <a:ea typeface="Times New Roman" pitchFamily="18" charset="0"/>
                <a:cs typeface="Times New Roman" pitchFamily="18" charset="0"/>
              </a:rPr>
              <a:t>         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То, во имя чего мы живем. Ведь если мы посадим дерево, построим дом, но не воспитаем сына, то для кого этот дом и дерево? Давно принято считать, что моя профессия призывает «сеять разумное, доброе, вечное». Но что и как из посеянного порастет? Ответ на этот вопрос остается в тени. А это важно, как взрастить посеянное. Я считаю своим призванием найти и развить в каждом ребенке способности, которые обязательно есть в каждом маленьком человечке, ввести его в окружающий мир, дав знания о мире, о его природе, о человеке как главной составляющей этого мира. Я думаю, что смогу сделать все, чтобы в двадцать первом веке оценили не только меня, но и моих воспитанников.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И я думаю, что когда мои дети подрастут и станут взрослыми людьми, они оценят мои старания. Самой лучшей наградой за мой труд станет умение моих воспитанников жить в гармонии с окружающим миром, умение воспитывать эти качества в своих детях.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         </a:t>
            </a: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Мой девиз по работе: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14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«… как прошло детство, кто вел ребенка за руку в детские годы, что вошло в разум и сердце из окружающего мира – от этого в решающей степени зависит, каким человеком станет сегодняшний малыш» (Сухомлинский В.А)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   Основной целью своей педагогической деятельности я считаю создание единого пространства «семья - детский сад», в котором всем участникам педагогического процесса будет уютно, интересно, безопасно, полезно, благополучною.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   Приоритетом педагогической деятельности на данном этапе является создание условий для благоприятного взаимодействия с родителями, установления с ними доверительных и партнерских отношений, вовлечение семьи в единое образовательное пространство. Воспитатель должен активно искать новые формы и методы в работе с родителями, так как невозможно выбрать какую-то систему раз и навсегда, ведь особенность педагогики в постоянном движении, развитии и изменении.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Мои принципы работы: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не быть назойливой: у каждого свой мир интересов и увлечений;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детям больше самостоятельности и права выбора;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не развлекательность, а занимательность и увлечение как основа эмоционального тона занятия;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уметь вставать на позицию ребенка, видеть в нем личность, индивидуальность;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помогать ребенку быть социально значимым и успешным.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0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Slide1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76672" y="755576"/>
            <a:ext cx="6048672" cy="80637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1038225" algn="l"/>
              </a:tabLst>
            </a:pPr>
            <a:r>
              <a:rPr lang="ru-RU" sz="1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Глазами администрации</a:t>
            </a: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038225" algn="l"/>
              </a:tabLst>
            </a:pP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Кириллова Светлана Николаевна за время работы в МБДОУ детский сад «Голубой вагон» показала себя квалифицированным, творчески ориентированным педагогом. Ее отличает трудолюбие, поиск нового, постоянное совершенствование своего педагогического мастерства, внимательное, уважительное отношение к коллегам  и детям, хорошее знание педагогики, общей и возрастной психологии.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038225" algn="l"/>
              </a:tabLst>
            </a:pP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В течение двух лет Светлана Николаевна углублённо работала над, доказала актуальность выбранной темы.           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038225" algn="l"/>
              </a:tabLst>
            </a:pP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На занятиях Светлана Николаевна использует разнообразные приёмы, методы, формы работы с детьми: объяснительно-информационный рассказ, эвристическая беседа, беседа с элементами музыкотерапии, ролевая игра, театрализация, диспут, встречи со специалистами и т.д. Педагог строит свои занятия живо и интересно, каждое из них отличается четкой структурой, логической последовательностью, целостностью и содержательностью. Умело сочетает групповые, индивидуальные и коллективные формы обучения и воспитания.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038225" algn="l"/>
              </a:tabLst>
            </a:pP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Результаты мониторинга  являются для педагога и важным моментом при планировании дальнейшей деятельности. Умение Светланы Николаевны  своевременно корректировать план работы, опираясь на особенности и потребности детей, говорит о педагогической гибкости и заинтересованности педагога в эффективной деятельности.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038225" algn="l"/>
              </a:tabLst>
            </a:pP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Заинтересованность, активность, творческий поиск, неоднократно позволили Светлане Николаевне в различных мероприятиях, праздниках, конкурсах. Систематически повышает свое педагогическое мастерство, участвует в методической работе. Участвует  в методических выставках, семинарах, педагогических советах. Систематически показывает открытые занятия для педагогов детского сада.  Кириллова С.Н. постоянно повышает свой профессиональный уровень через изучение новинок педагогической и методической литературы, посещение открытых городских мероприятий и самообразование.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1038225" algn="l"/>
              </a:tabLst>
            </a:pP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Неустанный творческий поиск, отзывчивость, доброта позволяет Кирилловой  Светлане Николаевне пользоваться заслуженным авторитетом и уважением среди воспитанников и педагогов детского дома.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tabLst>
                <a:tab pos="1038225" algn="l"/>
              </a:tabLst>
            </a:pPr>
            <a:r>
              <a:rPr lang="ru-RU" sz="14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Администрация МБДОУ детский сад                                «Голубой вагон</a:t>
            </a:r>
            <a:r>
              <a:rPr lang="ru-RU" sz="1200" b="1" i="1" dirty="0" smtClean="0">
                <a:ea typeface="Calibri" pitchFamily="34" charset="0"/>
                <a:cs typeface="Times New Roman" pitchFamily="18" charset="0"/>
              </a:rPr>
              <a:t>»</a:t>
            </a:r>
            <a:endParaRPr lang="ru-RU" sz="1200" dirty="0" smtClean="0">
              <a:cs typeface="Arial" pitchFamily="34" charset="0"/>
            </a:endParaRPr>
          </a:p>
        </p:txBody>
      </p:sp>
    </p:spTree>
  </p:cSld>
  <p:clrMapOvr>
    <a:masterClrMapping/>
  </p:clrMapOvr>
  <p:transition advClick="0" advTm="0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img1.liveinternet.ru/images/attach/c/4/80/74/80074963_0586bf4ffab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84785" y="3419873"/>
            <a:ext cx="2016224" cy="14941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Slide1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32656" y="755576"/>
            <a:ext cx="6192688" cy="78483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Отзыв и пожелание коллег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В 2012 году в наш коллектив пришел молодой специалист – Кириллова Светлана Николаевна. Молодым специалистам всегда рады, так как они умны, талантливы, энергичны и жизнерадостны. Этими всеми качествами обладает наша Светлана Николаевна. Но самое главное она любит детей, любит просто так не за что. Она их любит, красивых и не красивых, здоровых и не очень, молчаливых и болтушек. Любит просто за то, что они есть. И дети это чувствуют и стараются быть поближе к Светлане Николаевне: прижаться, спросить, иногда пожаловаться, поделиться «страшной» тайной, быть обласканными, добрыми нежными руками и ласковыми словами. Это человек, от которого исходит добро, искренность, свежие идеи. Ее профессиональный путь только начинается, и мы желаем ей, чтобы этот путь был интересным, творческим и чтобы ее воспитанники чувствовали себя как дома – комфортно, тепло и уютно.</a:t>
            </a:r>
            <a:r>
              <a:rPr lang="ru-RU" sz="140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Сотрудники МБДОУ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       детского сада «Голубой вагон»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Отзыв родителей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С августа 2012 года воспитателем нашей группы стала Светлана Николаевна. По истечению учебного года можно отметить, что у наших детей значительно расширился кругозор, обогатилась речь, появилось желание учиться еще чему-то. Они стали гораздо собранней, гораздо уверенней в себе, любознательнее. Участие Светланы Николаевны в воспитании наших детей, мы считаем одно из самых больших удач и очень рады, что воспитателем наших детей стал именно этот педагог. Очень важно, что с ранних лет наши дети встретились с доброжелательным, уважительным и мудрым отношением к себе в детском саду. Воспитатель смогла создать в группе дружный детский коллектив. Хотя она и требовательна к детям – учит относиться с уважением к себе и к другим, прививает правила поведения в коллективе – этот педагог умеет дружить с детьми.</a:t>
            </a:r>
            <a:r>
              <a:rPr lang="ru-RU" sz="140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          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     Родители детей старшей группы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МБДОУ детского сада «Голубой вагон»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0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AN138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25144" y="4644008"/>
            <a:ext cx="1905000" cy="2076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1412776" y="323528"/>
            <a:ext cx="3429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i="1" dirty="0" smtClean="0"/>
              <a:t>.</a:t>
            </a:r>
            <a:endParaRPr lang="ru-RU" dirty="0"/>
          </a:p>
        </p:txBody>
      </p:sp>
      <p:pic>
        <p:nvPicPr>
          <p:cNvPr id="12" name="Рисунок 11" descr="Slide13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pic>
        <p:nvPicPr>
          <p:cNvPr id="5" name="Рисунок 4" descr="Фото0371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501008" y="3347864"/>
            <a:ext cx="3154635" cy="30963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Фото0381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404664" y="5580112"/>
            <a:ext cx="3273091" cy="30003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Прямоугольник 10"/>
          <p:cNvSpPr/>
          <p:nvPr/>
        </p:nvSpPr>
        <p:spPr>
          <a:xfrm>
            <a:off x="1772816" y="827584"/>
            <a:ext cx="3429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dirty="0" smtClean="0"/>
              <a:t> Формирование здорового образа жизни.</a:t>
            </a:r>
            <a:endParaRPr lang="ru-RU" sz="2000" b="1" dirty="0"/>
          </a:p>
        </p:txBody>
      </p:sp>
      <p:pic>
        <p:nvPicPr>
          <p:cNvPr id="13" name="Рисунок 12" descr="IMG_20180815_100502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404664" y="1547664"/>
            <a:ext cx="3429000" cy="25717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Click="0" advTm="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Slide1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1916832" y="755576"/>
            <a:ext cx="3429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i="1" dirty="0" smtClean="0"/>
              <a:t>...Мои дети такие разные, такие неповторимые...</a:t>
            </a:r>
            <a:endParaRPr lang="ru-RU" b="1" dirty="0" smtClean="0"/>
          </a:p>
          <a:p>
            <a:endParaRPr lang="ru-RU" dirty="0"/>
          </a:p>
        </p:txBody>
      </p:sp>
      <p:pic>
        <p:nvPicPr>
          <p:cNvPr id="6" name="Рисунок 5" descr="DSCN9025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60648" y="5724128"/>
            <a:ext cx="3458442" cy="29523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IMG_20180829_115259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04664" y="1475656"/>
            <a:ext cx="3573016" cy="26797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 descr="IMG_20180827_102508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3212976" y="3779912"/>
            <a:ext cx="3264363" cy="2448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Click="0" advTm="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Slide1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1700808" y="611560"/>
            <a:ext cx="3429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i="1" dirty="0" smtClean="0"/>
              <a:t>...Моё становление, как личности, неразрывно связано именно с работой с детьми...</a:t>
            </a:r>
            <a:endParaRPr lang="ru-RU" b="1" dirty="0" smtClean="0"/>
          </a:p>
          <a:p>
            <a:endParaRPr lang="ru-RU" dirty="0"/>
          </a:p>
        </p:txBody>
      </p:sp>
      <p:pic>
        <p:nvPicPr>
          <p:cNvPr id="4" name="Рисунок 3" descr="Фото0333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04664" y="1897440"/>
            <a:ext cx="3050959" cy="28335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Фото0312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645025" y="1906000"/>
            <a:ext cx="2880320" cy="28462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 descr="Фото0318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332656" y="5436096"/>
            <a:ext cx="3096344" cy="28899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 descr="IMG_20180829_120717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3429000" y="5364088"/>
            <a:ext cx="3128474" cy="28787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Click="0" advTm="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Slide1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996952" y="971600"/>
            <a:ext cx="3429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i="1" dirty="0" smtClean="0"/>
              <a:t>...Порой эти дети воспитывали, понимали, ободряли меня ничуть не меньше, чем я  - их</a:t>
            </a:r>
            <a:endParaRPr lang="ru-RU" b="1" dirty="0" smtClean="0"/>
          </a:p>
          <a:p>
            <a:endParaRPr lang="ru-RU" dirty="0"/>
          </a:p>
        </p:txBody>
      </p:sp>
      <p:pic>
        <p:nvPicPr>
          <p:cNvPr id="6" name="Рисунок 5" descr="Фото0457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32656" y="5508104"/>
            <a:ext cx="3222190" cy="3024336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 descr="Фото0453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429000" y="3131840"/>
            <a:ext cx="3024336" cy="477995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Рисунок 2" descr="Фото0461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332656" y="1763688"/>
            <a:ext cx="3529833" cy="301695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advClick="0" advTm="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1021</TotalTime>
  <Words>2250</Words>
  <Application>Microsoft Office PowerPoint</Application>
  <PresentationFormat>Экран (4:3)</PresentationFormat>
  <Paragraphs>281</Paragraphs>
  <Slides>26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Sveta</dc:creator>
  <cp:lastModifiedBy>User</cp:lastModifiedBy>
  <cp:revision>124</cp:revision>
  <dcterms:created xsi:type="dcterms:W3CDTF">2014-02-13T17:37:50Z</dcterms:created>
  <dcterms:modified xsi:type="dcterms:W3CDTF">2019-07-15T11:46:32Z</dcterms:modified>
</cp:coreProperties>
</file>