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6" r:id="rId2"/>
    <p:sldId id="258" r:id="rId3"/>
    <p:sldId id="259" r:id="rId4"/>
    <p:sldId id="262" r:id="rId5"/>
    <p:sldId id="260" r:id="rId6"/>
    <p:sldId id="257" r:id="rId7"/>
    <p:sldId id="261" r:id="rId8"/>
    <p:sldId id="263" r:id="rId9"/>
    <p:sldId id="264" r:id="rId10"/>
    <p:sldId id="265" r:id="rId11"/>
    <p:sldId id="290" r:id="rId12"/>
    <p:sldId id="268" r:id="rId13"/>
    <p:sldId id="270" r:id="rId14"/>
    <p:sldId id="291" r:id="rId15"/>
    <p:sldId id="271" r:id="rId16"/>
    <p:sldId id="272" r:id="rId17"/>
    <p:sldId id="274" r:id="rId18"/>
    <p:sldId id="276" r:id="rId19"/>
    <p:sldId id="277" r:id="rId20"/>
    <p:sldId id="280" r:id="rId21"/>
    <p:sldId id="316" r:id="rId22"/>
    <p:sldId id="297" r:id="rId23"/>
    <p:sldId id="309" r:id="rId24"/>
    <p:sldId id="314" r:id="rId25"/>
    <p:sldId id="311" r:id="rId26"/>
    <p:sldId id="312" r:id="rId27"/>
    <p:sldId id="313" r:id="rId28"/>
    <p:sldId id="315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00080"/>
    <a:srgbClr val="FF0000"/>
    <a:srgbClr val="000066"/>
    <a:srgbClr val="2F010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7" autoAdjust="0"/>
    <p:restoredTop sz="94767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298CF8-8370-4F51-A68C-24C997DDB4CC}" type="datetimeFigureOut">
              <a:rPr lang="ru-RU"/>
              <a:pPr>
                <a:defRPr/>
              </a:pPr>
              <a:t>06.01.2018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DBE9EE-151B-4C02-9859-E2ACAD243B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03949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5070C-BDEF-412B-AFE2-F93A05EE193C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E9E01-9743-4964-BEB6-43F7C8DD407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04E3D-4517-4C90-8302-0A09EEE1EA11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B8EC8-35B2-4FA2-A6F1-358A69E6D4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13BA6-D2BF-42D8-B0D0-B966948D2989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2B1A3-D0D1-4365-9BA1-BB86AEE2A4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B4E19-FB14-446D-AFB7-137608BB17DC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AE7F5-65D3-4A3A-A20C-69ECEBDB44F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CD766F-DEC9-45A0-8643-9C5AECE7007F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A5F90-30EB-4D79-8DC7-3833192DDB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1B6EF-87CB-42E2-8AE9-3F538A855CDB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C3F36-F767-4048-A827-28278F1D95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455B30-A675-4D19-B9C4-4161F1A9A791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7D24ED-7590-43E0-A173-D66726E96F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3C01D-0DD5-4B1D-A289-7D8F3C55077C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E36A5-5905-4A77-AD04-29AB137C582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77BA2-DC30-434A-A2D9-FA4AD129C260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B02B7-74E8-41CB-BEBC-3AF3ADF6AB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5CF836-C33E-4DD4-9B16-8F10896DC227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6126E-D2EE-4FD8-BEC3-1E0D97DDCE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2AD7F-FD20-427E-A292-2B3AF79D680E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B382C-155B-4026-8C73-09090EE9F0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 advClick="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1ED093F-5DE0-4B5B-8839-023A64CA3FCD}" type="datetimeFigureOut">
              <a:rPr lang="ru-RU"/>
              <a:pPr>
                <a:defRPr/>
              </a:pPr>
              <a:t>06.01.2018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E27A08A-4AF7-4600-B4E4-53CD70A4E2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 spd="slow">
    <p:split orient="vert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pn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1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12" Type="http://schemas.openxmlformats.org/officeDocument/2006/relationships/image" Target="../media/image50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://vcegdaprazdnik.ru/uploads/posts/2012-03/1331734805_screenhunter_90.jpg" TargetMode="External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vartacosmetic.ru/" TargetMode="External"/><Relationship Id="rId2" Type="http://schemas.openxmlformats.org/officeDocument/2006/relationships/hyperlink" Target="https://ru.wikipedia.org/wiki/%D0%9C%D1%8B%D0%BB%D0%BE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kristallikov.net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8834e75a023dd10fd1649afbfe49ce3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7750" y="2974975"/>
            <a:ext cx="2933700" cy="330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9538" y="249238"/>
            <a:ext cx="9083675" cy="2365375"/>
          </a:xfrm>
        </p:spPr>
      </p:pic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077072"/>
            <a:ext cx="3390528" cy="2137991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72428"/>
                </a:solidFill>
              </a:rPr>
              <a:t>Работу выполнил Петров Кирилл, ученик 3 класса</a:t>
            </a:r>
          </a:p>
          <a:p>
            <a:pPr marR="0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72428"/>
                </a:solidFill>
              </a:rPr>
              <a:t>МБОУ </a:t>
            </a:r>
            <a:r>
              <a:rPr lang="ru-RU" sz="2400" b="1" dirty="0" smtClean="0">
                <a:solidFill>
                  <a:srgbClr val="072428"/>
                </a:solidFill>
              </a:rPr>
              <a:t>АСОШ</a:t>
            </a:r>
          </a:p>
          <a:p>
            <a:pPr marR="0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072428"/>
                </a:solidFill>
              </a:rPr>
              <a:t>Руководитель: Коновалова Е.Б.</a:t>
            </a:r>
            <a:endParaRPr lang="ru-RU" sz="2400" b="1" dirty="0" smtClean="0">
              <a:solidFill>
                <a:srgbClr val="072428"/>
              </a:solidFill>
            </a:endParaRPr>
          </a:p>
          <a:p>
            <a:pPr marR="0" eaLnBrk="1" hangingPunct="1">
              <a:lnSpc>
                <a:spcPct val="90000"/>
              </a:lnSpc>
            </a:pPr>
            <a:endParaRPr lang="ru-RU" sz="2400" dirty="0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http://www.clipartkid.com/images/26/welcome-to-searchpp-com-8PBUYJ-clipar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3" y="3929063"/>
            <a:ext cx="40005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1"/>
          <p:cNvSpPr>
            <a:spLocks noChangeArrowheads="1"/>
          </p:cNvSpPr>
          <p:nvPr/>
        </p:nvSpPr>
        <p:spPr bwMode="auto">
          <a:xfrm>
            <a:off x="0" y="428625"/>
            <a:ext cx="32432625" cy="554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ea typeface="Times New Roman" pitchFamily="18" charset="0"/>
                <a:cs typeface="Arial" charset="0"/>
              </a:rPr>
              <a:t>Мыло</a:t>
            </a:r>
            <a:r>
              <a:rPr lang="ru-RU" sz="44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 - растворяющаяся в воде</a:t>
            </a:r>
          </a:p>
          <a:p>
            <a:r>
              <a:rPr lang="ru-RU" sz="44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моющая масса, </a:t>
            </a:r>
          </a:p>
          <a:p>
            <a:r>
              <a:rPr lang="ru-RU" sz="44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получаемая соединением жиров </a:t>
            </a:r>
          </a:p>
          <a:p>
            <a:r>
              <a:rPr lang="ru-RU" sz="44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и щелочей, </a:t>
            </a:r>
          </a:p>
          <a:p>
            <a:r>
              <a:rPr lang="ru-RU" sz="44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используемая как косметическое</a:t>
            </a:r>
          </a:p>
          <a:p>
            <a:r>
              <a:rPr lang="ru-RU" sz="44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средство для очищения </a:t>
            </a:r>
          </a:p>
          <a:p>
            <a:r>
              <a:rPr lang="ru-RU" sz="44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и ухода за кожей. </a:t>
            </a:r>
          </a:p>
          <a:p>
            <a:pPr eaLnBrk="0" hangingPunct="0"/>
            <a:endParaRPr lang="ru-RU" sz="440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thelib.ru/books/00/04/25/00042531/pic_6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25" y="428625"/>
            <a:ext cx="3571875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ttp://artifex.ru/wp-content/uploads/2015/05/%D0%98%D1%81%D1%82%D0%BE%D1%80%D0%B8%D1%8F_%D0%94%D1%80%D0%B5%D0%B2%D0%BD%D0%B8%D0%B9-%D0%95%D0%B3%D0%B8%D0%BF%D0%B5%D1%82_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928688"/>
            <a:ext cx="392906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</a:rPr>
              <a:t>Слово “мыло” произошло от латинского “</a:t>
            </a:r>
            <a:r>
              <a:rPr lang="ru-RU" sz="2800" b="1" dirty="0" err="1">
                <a:latin typeface="+mn-lt"/>
              </a:rPr>
              <a:t>sapo</a:t>
            </a:r>
            <a:r>
              <a:rPr lang="ru-RU" sz="2800" b="1" dirty="0">
                <a:latin typeface="+mn-lt"/>
              </a:rPr>
              <a:t>”, у англичан преобразовалось в </a:t>
            </a:r>
            <a:r>
              <a:rPr lang="ru-RU" sz="2800" b="1" dirty="0" err="1">
                <a:latin typeface="+mn-lt"/>
              </a:rPr>
              <a:t>soap</a:t>
            </a:r>
            <a:r>
              <a:rPr lang="ru-RU" sz="2800" b="1" dirty="0">
                <a:latin typeface="+mn-lt"/>
              </a:rPr>
              <a:t>, у итальянцев - </a:t>
            </a:r>
            <a:r>
              <a:rPr lang="ru-RU" sz="2800" b="1" dirty="0" err="1">
                <a:latin typeface="+mn-lt"/>
              </a:rPr>
              <a:t>sapone</a:t>
            </a:r>
            <a:r>
              <a:rPr lang="ru-RU" sz="2800" b="1" dirty="0">
                <a:latin typeface="+mn-lt"/>
              </a:rPr>
              <a:t>, у французов - </a:t>
            </a:r>
            <a:r>
              <a:rPr lang="ru-RU" sz="2800" b="1" dirty="0" err="1">
                <a:latin typeface="+mn-lt"/>
              </a:rPr>
              <a:t>savon</a:t>
            </a:r>
            <a:r>
              <a:rPr lang="ru-RU" sz="2800" b="1" dirty="0">
                <a:latin typeface="+mn-lt"/>
              </a:rPr>
              <a:t>.</a:t>
            </a:r>
            <a:r>
              <a:rPr lang="ru-RU" sz="2800" dirty="0"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ru-RU" sz="2800" dirty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endParaRPr lang="ru-RU" sz="28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24580" name="Picture 4" descr="http://bigslide.ru/images/12/11529/960/img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500" y="3786188"/>
            <a:ext cx="44164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home.kpn.nl/b1beukema/chevreul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 t="12482" b="12482"/>
          <a:stretch>
            <a:fillRect/>
          </a:stretch>
        </p:blipFill>
        <p:spPr>
          <a:xfrm rot="420000">
            <a:off x="3486150" y="1200150"/>
            <a:ext cx="4618038" cy="3930650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338"/>
            <a:ext cx="3890963" cy="525303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Лишь в 1808 году мыло получило свой современный состав. Его вывел французский химик Мишель Эжен Шеврёль по просьбе владельцев текстильной фабрики.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endParaRPr lang="ru-RU" sz="32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mylo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7688" y="3071813"/>
            <a:ext cx="4497387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www.zadumka.org/wp-content/uploads/2014/02/making-soap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357188"/>
            <a:ext cx="43624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https://fs00.infourok.ru/images/doc/319/318555/img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357188"/>
            <a:ext cx="8286750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http://rcmm.ru/uploads/posts/old-news/3588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500" y="2714625"/>
            <a:ext cx="5643563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://www.vm.ru/photo/moscvichka/2015/08/doc6ln0a1xispi1jf3fn4yp_800_4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285750"/>
            <a:ext cx="4000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http://moscowwalks.ru/2011/french-moscow/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0" y="285750"/>
            <a:ext cx="3929063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Состав мыла</a:t>
            </a:r>
            <a:endParaRPr lang="ru-RU" sz="6600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29698" name="Picture 2" descr="http://www.studmed.ru/docs/static/a/0/a/6/b/a0a6b42d11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857375"/>
            <a:ext cx="8429625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Принцип действия мыла</a:t>
            </a:r>
            <a:endParaRPr lang="ru-RU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30722" name="Picture 2" descr="химическая формула, интересные факт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2000250"/>
            <a:ext cx="7786688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http://maskidlyakrasoty.ru/wp-content/uploads/2015/07/suuhaya-koza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786063"/>
            <a:ext cx="413226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Вредное воздействие на кожу </a:t>
            </a:r>
            <a:endParaRPr lang="ru-RU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31747" name="Picture 2" descr="http://ruslekar.info/images/original/%D0%9F%D0%BE%D0%BB%D1%8C%D0%B7%D0%B0_%D0%BC%D1%8B%D0%BB%D0%B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1428750"/>
            <a:ext cx="4429125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Результаты анкетирования</a:t>
            </a:r>
            <a:endParaRPr lang="ru-RU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graphicFrame>
        <p:nvGraphicFramePr>
          <p:cNvPr id="32774" name="Object 6"/>
          <p:cNvGraphicFramePr>
            <a:graphicFrameLocks noChangeAspect="1"/>
          </p:cNvGraphicFramePr>
          <p:nvPr/>
        </p:nvGraphicFramePr>
        <p:xfrm>
          <a:off x="595313" y="1357313"/>
          <a:ext cx="7953375" cy="4143375"/>
        </p:xfrm>
        <a:graphic>
          <a:graphicData uri="http://schemas.openxmlformats.org/presentationml/2006/ole">
            <p:oleObj spid="_x0000_s32776" name="Диаграмма" r:id="rId3" imgW="7953375" imgH="4143375" progId="Excel.Chart.8">
              <p:embed/>
            </p:oleObj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4" descr="_DSC7838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 rot="420000">
            <a:off x="3425825" y="1174750"/>
            <a:ext cx="4618038" cy="3932238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11188" y="4149725"/>
            <a:ext cx="6985000" cy="225901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400" dirty="0" smtClean="0"/>
              <a:t>   </a:t>
            </a:r>
            <a:endParaRPr lang="ru-RU" dirty="0"/>
          </a:p>
        </p:txBody>
      </p:sp>
      <p:sp>
        <p:nvSpPr>
          <p:cNvPr id="15363" name="Rectangle 1"/>
          <p:cNvSpPr>
            <a:spLocks noChangeArrowheads="1"/>
          </p:cNvSpPr>
          <p:nvPr/>
        </p:nvSpPr>
        <p:spPr bwMode="auto">
          <a:xfrm>
            <a:off x="0" y="5159375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>
                <a:ea typeface="Times New Roman" pitchFamily="18" charset="0"/>
                <a:cs typeface="Arial" charset="0"/>
              </a:rPr>
              <a:t>    </a:t>
            </a:r>
            <a:r>
              <a:rPr lang="ru-RU" sz="4000" b="1">
                <a:solidFill>
                  <a:srgbClr val="80008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Можно ли изготовить мыло </a:t>
            </a:r>
          </a:p>
          <a:p>
            <a:pPr algn="ctr"/>
            <a:r>
              <a:rPr lang="ru-RU" sz="4000" b="1">
                <a:solidFill>
                  <a:srgbClr val="800080"/>
                </a:solidFill>
                <a:latin typeface="Calibri" pitchFamily="34" charset="0"/>
                <a:ea typeface="Times New Roman" pitchFamily="18" charset="0"/>
                <a:cs typeface="Arial" charset="0"/>
              </a:rPr>
              <a:t>в домашних условиях?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85825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endParaRPr lang="ru-RU" sz="3200" dirty="0">
              <a:latin typeface="+mn-lt"/>
              <a:ea typeface="Times New Roman" pitchFamily="18" charset="0"/>
              <a:cs typeface="Arial" pitchFamily="34" charset="0"/>
            </a:endParaRPr>
          </a:p>
          <a:p>
            <a:pPr algn="just">
              <a:defRPr/>
            </a:pPr>
            <a:r>
              <a:rPr lang="ru-RU" sz="3200" b="1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Три основных способа приготовить красивое и ароматное мыло:</a:t>
            </a:r>
          </a:p>
          <a:p>
            <a:pPr algn="just">
              <a:defRPr/>
            </a:pPr>
            <a:endParaRPr lang="ru-RU" sz="32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  <a:p>
            <a:pPr algn="just" eaLnBrk="0" hangingPunct="0">
              <a:buFont typeface="Wingdings" pitchFamily="2" charset="2"/>
              <a:buChar char="q"/>
              <a:defRPr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 "мыло из мыла" путём переплавки детского мыла;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  <a:p>
            <a:pPr algn="just" eaLnBrk="0" hangingPunct="0">
              <a:buFont typeface="Wingdings" pitchFamily="2" charset="2"/>
              <a:buChar char="q"/>
              <a:defRPr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 из мыльной основы (специальный состав для производства мыла); 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  <a:p>
            <a:pPr algn="just" eaLnBrk="0" hangingPunct="0">
              <a:buFont typeface="Wingdings" pitchFamily="2" charset="2"/>
              <a:buChar char="q"/>
              <a:defRPr/>
            </a:pPr>
            <a:r>
              <a:rPr lang="ru-RU" sz="32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 мыло "с нуля" из жиров, масел, щелочи.</a:t>
            </a:r>
            <a:endParaRPr lang="ru-RU" sz="32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19" descr="C:\Users\ВИКТОР\Desktop\кирилл\школа\Мыло\фото\_DSC7857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143125" y="1000125"/>
            <a:ext cx="4681538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2" descr="C:\Users\ВИКТОР\Desktop\кирилл\школа\Мыло\фото\_DSC7858.JPG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357188" y="857250"/>
            <a:ext cx="84201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9" name="Picture 2" descr="C:\Users\ВИКТОР\Desktop\кирилл\школа\Мыло\фото\_DSC7859.JPG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323850" y="836613"/>
            <a:ext cx="84963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2" descr="C:\Users\ВИКТОР\Desktop\кирилл\школа\Мыло\фото\_DSC787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836613"/>
            <a:ext cx="8496300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2" descr="C:\Users\ВИКТОР\Desktop\кирилл\школа\Мыло\фото\_DSC787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850" y="836613"/>
            <a:ext cx="8496300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2" name="Picture 2" descr="C:\Users\ВИКТОР\Desktop\кирилл\школа\Мыло\фото\_DSC7874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24075" y="836613"/>
            <a:ext cx="5040313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3" name="Picture 2" descr="C:\Users\ВИКТОР\Desktop\кирилл\школа\Мыло\фото\_DSC787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850" y="836613"/>
            <a:ext cx="8496300" cy="573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4" name="Picture 2" descr="C:\Users\ВИКТОР\Desktop\кирилл\школа\Мыло\фото\_DSC7876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051050" y="836613"/>
            <a:ext cx="4681538" cy="573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5" name="Picture 2" descr="C:\Users\ВИКТОР\Desktop\кирилл\школа\Мыло\фото\_DSC7878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23850" y="836613"/>
            <a:ext cx="84963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6" name="Picture 2" descr="C:\Users\ВИКТОР\Desktop\кирилл\школа\Мыло\фото\_DSC787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411413" y="836613"/>
            <a:ext cx="4732337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7" name="Picture 2" descr="C:\Users\ВИКТОР\Desktop\кирилл\школа\Мыло\фото\_DSC7881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323850" y="836613"/>
            <a:ext cx="84963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6" name="Заголовок 1"/>
          <p:cNvPicPr>
            <a:picLocks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20688" y="-23813"/>
            <a:ext cx="7059612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7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7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57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7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7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57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57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57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57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800080"/>
                </a:solidFill>
              </a:rPr>
              <a:t>Мыло из мыльной основы</a:t>
            </a:r>
            <a:endParaRPr lang="ru-RU" b="1" dirty="0">
              <a:solidFill>
                <a:srgbClr val="800080"/>
              </a:solidFill>
            </a:endParaRPr>
          </a:p>
        </p:txBody>
      </p:sp>
      <p:pic>
        <p:nvPicPr>
          <p:cNvPr id="48130" name="Picture 2" descr="C:\Users\ВИКТОР\Desktop\кирилл\школа\Мыло\фото\_DSC78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1214438"/>
            <a:ext cx="7823200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ВИКТОР\Desktop\кирилл\школа\Мыло\фото\_DSC78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1196975"/>
            <a:ext cx="4367213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ВИКТОР\Desktop\кирилл\школа\Мыло\фото\_DSC786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413" y="2781300"/>
            <a:ext cx="6148387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ВИКТОР\Desktop\кирилл\школа\Мыло\фото\_DSC78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4213" y="1125538"/>
            <a:ext cx="7858125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ВИКТОР\Desktop\кирилл\школа\Мыло\фото\_DSC784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4213" y="1125538"/>
            <a:ext cx="7848600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ВИКТОР\Desktop\кирилл\школа\Мыло\фото\_DSC785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84213" y="1125538"/>
            <a:ext cx="7924800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Users\ВИКТОР\Desktop\кирилл\школа\Мыло\фото\_DSC785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63" y="1052513"/>
            <a:ext cx="8143875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ВИКТОР\Desktop\кирилл\школа\Мыло\фото\_DSC7852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00063" y="1052513"/>
            <a:ext cx="82486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Users\ВИКТОР\Desktop\кирилл\школа\Мыло\фото\_DSC7853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39750" y="1071563"/>
            <a:ext cx="8208963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ВИКТОР\Desktop\кирилл\школа\Мыло\фото\_DSC7854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71500" y="1052513"/>
            <a:ext cx="8177213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C:\Users\ВИКТОР\Desktop\кирилл\школа\Мыло\фото\_DSC7855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39750" y="0"/>
            <a:ext cx="8208963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C:\Users\ВИКТОР\Desktop\кирилл\школа\Мыло\фото\_DSC7856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468313" y="3068638"/>
            <a:ext cx="82804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121442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Эксперимент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0" y="1792288"/>
            <a:ext cx="914400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Constantia" pitchFamily="18" charset="0"/>
                <a:ea typeface="Times New Roman" pitchFamily="18" charset="0"/>
                <a:cs typeface="Arial" charset="0"/>
              </a:rPr>
              <a:t>Вывод:</a:t>
            </a:r>
            <a:r>
              <a:rPr lang="ru-RU" sz="4400">
                <a:latin typeface="Constantia" pitchFamily="18" charset="0"/>
                <a:ea typeface="Times New Roman" pitchFamily="18" charset="0"/>
                <a:cs typeface="Arial" charset="0"/>
              </a:rPr>
              <a:t> фабричное мыло служит </a:t>
            </a:r>
          </a:p>
          <a:p>
            <a:pPr algn="ctr"/>
            <a:r>
              <a:rPr lang="ru-RU" sz="4400">
                <a:latin typeface="Constantia" pitchFamily="18" charset="0"/>
                <a:ea typeface="Times New Roman" pitchFamily="18" charset="0"/>
                <a:cs typeface="Arial" charset="0"/>
              </a:rPr>
              <a:t>для гигиенических целей, </a:t>
            </a:r>
          </a:p>
          <a:p>
            <a:pPr algn="ctr"/>
            <a:r>
              <a:rPr lang="ru-RU" sz="4400">
                <a:latin typeface="Constantia" pitchFamily="18" charset="0"/>
                <a:ea typeface="Times New Roman" pitchFamily="18" charset="0"/>
                <a:cs typeface="Arial" charset="0"/>
              </a:rPr>
              <a:t>но отнюдь не всегда</a:t>
            </a:r>
          </a:p>
          <a:p>
            <a:pPr algn="ctr"/>
            <a:r>
              <a:rPr lang="ru-RU" sz="4400">
                <a:latin typeface="Constantia" pitchFamily="18" charset="0"/>
                <a:ea typeface="Times New Roman" pitchFamily="18" charset="0"/>
                <a:cs typeface="Arial" charset="0"/>
              </a:rPr>
              <a:t> полезно для кожи.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6" descr="C:\Users\ВИКТОР\Desktop\кирилл\школа\Мыло\фото\P70203-0954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380000">
            <a:off x="6103938" y="3725863"/>
            <a:ext cx="2609850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3" descr="C:\Users\ВИКТОР\Desktop\кирилл\школа\Мыло\фото\P70203-0951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380000">
            <a:off x="5973763" y="419100"/>
            <a:ext cx="24511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2" descr="C:\Users\ВИКТОР\Desktop\кирилл\школа\Мыло\фото\P70203-0950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-1380000">
            <a:off x="350838" y="479425"/>
            <a:ext cx="2916237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5" descr="C:\Users\ВИКТОР\Desktop\кирилл\школа\Мыло\фото\P70203-0951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-1380000">
            <a:off x="411163" y="3738563"/>
            <a:ext cx="2805112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4" descr="C:\Users\ВИКТОР\Desktop\кирилл\школа\Мыло\фото\P70203-09533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86125" y="2071688"/>
            <a:ext cx="2909888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http://www.cosmeticocean.ru/img/53/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975" y="765175"/>
            <a:ext cx="42545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6" name="Picture 8" descr="http://happymama.ru/sites/default/files/full_0_81a7c_fdaaba68_x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716338"/>
            <a:ext cx="38893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05800" cy="90872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Заключение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41988" name="AutoShape 4" descr="https://im0-tub-ru.yandex.net/i?id=65e865fc24bb56b7697d83682cb08b13&amp;n=33&amp;h=215&amp;w=33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41989" name="Picture 2" descr="http://www.womanparadise.ru/wp-content/uploads/2013/01/328388821c0ceb9ad97e2bcb081c076b-e135746388128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3789363"/>
            <a:ext cx="3600450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305800" cy="78579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Памятка «Правила пользования мылом»</a:t>
            </a:r>
            <a:endParaRPr lang="ru-RU" sz="3200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pic>
        <p:nvPicPr>
          <p:cNvPr id="43010" name="Picture 2" descr="http://vcegdaprazdnik.ru/uploads/posts/2012-03/1331734805_screenhunter_90.jpg"/>
          <p:cNvPicPr>
            <a:picLocks noChangeAspect="1" noChangeArrowheads="1"/>
          </p:cNvPicPr>
          <p:nvPr/>
        </p:nvPicPr>
        <p:blipFill>
          <a:blip r:embed="rId2" r:link="rId3" cstate="email"/>
          <a:srcRect/>
          <a:stretch>
            <a:fillRect/>
          </a:stretch>
        </p:blipFill>
        <p:spPr bwMode="auto">
          <a:xfrm>
            <a:off x="2976563" y="3509963"/>
            <a:ext cx="6167437" cy="3348037"/>
          </a:xfrm>
          <a:prstGeom prst="rect">
            <a:avLst/>
          </a:prstGeom>
          <a:solidFill>
            <a:srgbClr val="00FFFF"/>
          </a:solidFill>
          <a:ln w="76200">
            <a:solidFill>
              <a:srgbClr val="000080"/>
            </a:solidFill>
            <a:prstDash val="sysDot"/>
            <a:miter lim="800000"/>
            <a:headEnd/>
            <a:tailEnd/>
          </a:ln>
        </p:spPr>
      </p:pic>
      <p:sp>
        <p:nvSpPr>
          <p:cNvPr id="43011" name="Rectangle 7"/>
          <p:cNvSpPr>
            <a:spLocks noChangeArrowheads="1"/>
          </p:cNvSpPr>
          <p:nvPr/>
        </p:nvSpPr>
        <p:spPr bwMode="auto">
          <a:xfrm>
            <a:off x="0" y="857250"/>
            <a:ext cx="85725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tabLst>
                <a:tab pos="685800" algn="l"/>
              </a:tabLst>
            </a:pPr>
            <a:r>
              <a:rPr lang="ru-RU" sz="2800">
                <a:latin typeface="Constantia" pitchFamily="18" charset="0"/>
                <a:ea typeface="Times New Roman" pitchFamily="18" charset="0"/>
                <a:cs typeface="Arial" charset="0"/>
              </a:rPr>
              <a:t>Как надо правильно мыть руки.</a:t>
            </a:r>
          </a:p>
          <a:p>
            <a:pPr algn="ctr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onstantia" pitchFamily="18" charset="0"/>
                <a:ea typeface="Times New Roman" pitchFamily="18" charset="0"/>
                <a:cs typeface="Arial" charset="0"/>
              </a:rPr>
              <a:t>Обильно намочите руки</a:t>
            </a:r>
          </a:p>
          <a:p>
            <a:pPr algn="ctr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onstantia" pitchFamily="18" charset="0"/>
                <a:ea typeface="Times New Roman" pitchFamily="18" charset="0"/>
                <a:cs typeface="Arial" charset="0"/>
              </a:rPr>
              <a:t>Намыльте руки с обеих сторон</a:t>
            </a:r>
          </a:p>
          <a:p>
            <a:pPr algn="ctr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onstantia" pitchFamily="18" charset="0"/>
                <a:ea typeface="Times New Roman" pitchFamily="18" charset="0"/>
                <a:cs typeface="Arial" charset="0"/>
              </a:rPr>
              <a:t>Намыливайте руки между пальцев</a:t>
            </a:r>
          </a:p>
          <a:p>
            <a:pPr algn="ctr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onstantia" pitchFamily="18" charset="0"/>
                <a:ea typeface="Times New Roman" pitchFamily="18" charset="0"/>
                <a:cs typeface="Arial" charset="0"/>
              </a:rPr>
              <a:t>Полощите руки чистой водой</a:t>
            </a:r>
          </a:p>
          <a:p>
            <a:pPr algn="ctr" eaLnBrk="0" hangingPunct="0">
              <a:buFontTx/>
              <a:buChar char="•"/>
              <a:tabLst>
                <a:tab pos="685800" algn="l"/>
              </a:tabLst>
            </a:pPr>
            <a:r>
              <a:rPr lang="ru-RU" sz="2800">
                <a:latin typeface="Constantia" pitchFamily="18" charset="0"/>
                <a:ea typeface="Times New Roman" pitchFamily="18" charset="0"/>
                <a:cs typeface="Arial" charset="0"/>
              </a:rPr>
              <a:t>Вытирайте руки насухо полотенцем.</a:t>
            </a:r>
          </a:p>
          <a:p>
            <a:pPr eaLnBrk="0" hangingPunct="0">
              <a:tabLst>
                <a:tab pos="685800" algn="l"/>
              </a:tabLst>
            </a:pPr>
            <a:r>
              <a:rPr lang="ru-RU" sz="2800">
                <a:latin typeface="Constantia" pitchFamily="18" charset="0"/>
                <a:ea typeface="Times New Roman" pitchFamily="18" charset="0"/>
                <a:cs typeface="Arial" charset="0"/>
              </a:rPr>
              <a:t>Будьте здоровы!</a:t>
            </a:r>
          </a:p>
          <a:p>
            <a:pPr algn="ctr" eaLnBrk="0" hangingPunct="0">
              <a:buFontTx/>
              <a:buChar char="•"/>
              <a:tabLst>
                <a:tab pos="685800" algn="l"/>
              </a:tabLst>
            </a:pPr>
            <a:endParaRPr lang="ru-RU" sz="2800">
              <a:latin typeface="Constantia" pitchFamily="18" charset="0"/>
              <a:ea typeface="Times New Roman" pitchFamily="18" charset="0"/>
              <a:cs typeface="Arial" charset="0"/>
            </a:endParaRPr>
          </a:p>
          <a:p>
            <a:pPr algn="ctr" eaLnBrk="0" hangingPunct="0">
              <a:tabLst>
                <a:tab pos="685800" algn="l"/>
              </a:tabLst>
            </a:pPr>
            <a:endParaRPr lang="ru-RU">
              <a:latin typeface="Constantia" pitchFamily="18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  <a:t>Используемая литература:</a:t>
            </a:r>
            <a:b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endParaRPr lang="ru-RU" b="1" dirty="0">
              <a:solidFill>
                <a:schemeClr val="bg2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44034" name="Rectangle 1"/>
          <p:cNvSpPr>
            <a:spLocks noChangeArrowheads="1"/>
          </p:cNvSpPr>
          <p:nvPr/>
        </p:nvSpPr>
        <p:spPr bwMode="auto">
          <a:xfrm>
            <a:off x="0" y="0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1400">
              <a:ea typeface="Times New Roman" pitchFamily="18" charset="0"/>
              <a:cs typeface="Arial" charset="0"/>
            </a:endParaRPr>
          </a:p>
          <a:p>
            <a:endParaRPr lang="ru-RU" sz="1400">
              <a:ea typeface="Times New Roman" pitchFamily="18" charset="0"/>
              <a:cs typeface="Arial" charset="0"/>
            </a:endParaRPr>
          </a:p>
          <a:p>
            <a:endParaRPr lang="ru-RU" sz="1400">
              <a:ea typeface="Times New Roman" pitchFamily="18" charset="0"/>
              <a:cs typeface="Arial" charset="0"/>
            </a:endParaRPr>
          </a:p>
          <a:p>
            <a:endParaRPr lang="ru-RU" sz="1400">
              <a:ea typeface="Times New Roman" pitchFamily="18" charset="0"/>
              <a:cs typeface="Arial" charset="0"/>
            </a:endParaRPr>
          </a:p>
          <a:p>
            <a:endParaRPr lang="ru-RU" sz="1400">
              <a:ea typeface="Times New Roman" pitchFamily="18" charset="0"/>
              <a:cs typeface="Arial" charset="0"/>
            </a:endParaRPr>
          </a:p>
          <a:p>
            <a:r>
              <a:rPr lang="ru-RU" sz="28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1.Штремплер Г.И. Химия на досуге. Домашняя лаборатория. М., Просвещение. 1996.</a:t>
            </a:r>
          </a:p>
          <a:p>
            <a:pPr eaLnBrk="0" hangingPunct="0"/>
            <a:r>
              <a:rPr lang="ru-RU" sz="28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2. Всё для детей http://allforchildren.ru/sci/sci018.php </a:t>
            </a:r>
          </a:p>
          <a:p>
            <a:pPr eaLnBrk="0" hangingPunct="0"/>
            <a:r>
              <a:rPr lang="ru-RU" sz="28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3. Букин Д. С., О. В. Панова. «Домашнее мыловарение». Издательство: Феникс, 2011 г.</a:t>
            </a:r>
          </a:p>
          <a:p>
            <a:pPr eaLnBrk="0" hangingPunct="0"/>
            <a:r>
              <a:rPr lang="ru-RU" sz="28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4. Википедия </a:t>
            </a:r>
            <a:r>
              <a:rPr lang="ru-RU" sz="2800">
                <a:solidFill>
                  <a:srgbClr val="800080"/>
                </a:solidFill>
                <a:ea typeface="Times New Roman" pitchFamily="18" charset="0"/>
                <a:cs typeface="Arial" charset="0"/>
                <a:hlinkClick r:id="rId2"/>
              </a:rPr>
              <a:t>https://ru.wikipedia.org/wiki/%D0%9C%D1%8B%D0%BB%D0%BE</a:t>
            </a:r>
            <a:endParaRPr lang="ru-RU" sz="2800">
              <a:solidFill>
                <a:srgbClr val="800080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8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5. История появления мыла </a:t>
            </a:r>
            <a:r>
              <a:rPr lang="ru-RU" sz="2800">
                <a:solidFill>
                  <a:srgbClr val="072428"/>
                </a:solidFill>
                <a:ea typeface="Times New Roman" pitchFamily="18" charset="0"/>
                <a:cs typeface="Arial" charset="0"/>
                <a:hlinkClick r:id="rId3"/>
              </a:rPr>
              <a:t>http://www.kvartacosmetic.ru/</a:t>
            </a:r>
            <a:endParaRPr lang="ru-RU" sz="2800">
              <a:solidFill>
                <a:srgbClr val="072428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8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6. Корнилова В. "Домашнее мыло" </a:t>
            </a:r>
            <a:r>
              <a:rPr lang="ru-RU" sz="2800">
                <a:solidFill>
                  <a:srgbClr val="072428"/>
                </a:solidFill>
                <a:ea typeface="Times New Roman" pitchFamily="18" charset="0"/>
                <a:cs typeface="Arial" charset="0"/>
                <a:hlinkClick r:id="rId4"/>
              </a:rPr>
              <a:t>http://www.kristallikov.net/</a:t>
            </a:r>
            <a:endParaRPr lang="ru-RU" sz="2800">
              <a:solidFill>
                <a:srgbClr val="072428"/>
              </a:solidFill>
              <a:ea typeface="Times New Roman" pitchFamily="18" charset="0"/>
              <a:cs typeface="Arial" charset="0"/>
            </a:endParaRPr>
          </a:p>
          <a:p>
            <a:pPr eaLnBrk="0" hangingPunct="0"/>
            <a:endParaRPr lang="ru-RU" sz="2800">
              <a:solidFill>
                <a:srgbClr val="072428"/>
              </a:solidFill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5058" name="Picture 4" descr="http://fitomylo.ru/upload/information_system_16/1/4/2/item_142/information_items_1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275" y="1773238"/>
            <a:ext cx="4572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6" descr="https://im0-tub-ru.yandex.net/i?id=65e865fc24bb56b7697d83682cb08b13&amp;n=33&amp;h=215&amp;w=33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650" y="3573463"/>
            <a:ext cx="39782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1383745848_bf49ed6953600e150f500a6c09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88" y="1341438"/>
            <a:ext cx="6143625" cy="4175125"/>
          </a:xfrm>
          <a:prstGeom prst="rect">
            <a:avLst/>
          </a:prstGeom>
          <a:blipFill dpi="0" rotWithShape="1">
            <a:blip r:embed="rId3" cstate="email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333375"/>
            <a:ext cx="8229600" cy="935038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072428"/>
                </a:solidFill>
              </a:rPr>
              <a:t>Цель исследовательской работы</a:t>
            </a:r>
            <a:r>
              <a:rPr lang="ru-RU" sz="4000" b="1" smtClean="0">
                <a:solidFill>
                  <a:srgbClr val="072428"/>
                </a:solidFill>
                <a:latin typeface="Arial" charset="0"/>
              </a:rPr>
              <a:t>:</a:t>
            </a:r>
            <a:r>
              <a:rPr lang="ru-RU" sz="1400" smtClean="0">
                <a:solidFill>
                  <a:srgbClr val="072428"/>
                </a:solidFill>
              </a:rPr>
              <a:t/>
            </a:r>
            <a:br>
              <a:rPr lang="ru-RU" sz="1400" smtClean="0">
                <a:solidFill>
                  <a:srgbClr val="072428"/>
                </a:solidFill>
              </a:rPr>
            </a:br>
            <a:endParaRPr lang="ru-RU" sz="1400" b="1" smtClean="0">
              <a:solidFill>
                <a:srgbClr val="072428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4292600"/>
            <a:ext cx="8964612" cy="2032000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>
                <a:solidFill>
                  <a:srgbClr val="000066"/>
                </a:solidFill>
              </a:rPr>
              <a:t>   изготовить мыло своими руками, используя натуральные компоненты.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pro-allergiyu.ru/wp-content/uploads/2014/07/Untitled-3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 rot="420000">
            <a:off x="3486150" y="1200150"/>
            <a:ext cx="4618038" cy="3930650"/>
          </a:xfrm>
          <a:noFill/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28625" y="260350"/>
            <a:ext cx="5727700" cy="865188"/>
          </a:xfrm>
        </p:spPr>
        <p:txBody>
          <a:bodyPr/>
          <a:lstStyle/>
          <a:p>
            <a:pPr eaLnBrk="1" hangingPunct="1"/>
            <a:r>
              <a:rPr lang="ru-RU" sz="5400" smtClean="0">
                <a:solidFill>
                  <a:srgbClr val="800080"/>
                </a:solidFill>
              </a:rPr>
              <a:t>Актуальность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625" y="1268413"/>
            <a:ext cx="3319463" cy="530383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800" b="1" dirty="0" smtClean="0">
                <a:solidFill>
                  <a:schemeClr val="bg2">
                    <a:lumMod val="10000"/>
                  </a:schemeClr>
                </a:solidFill>
              </a:rPr>
              <a:t>Многие люди страдают аллергией и, используя некоторые виды мыла, испытывают неприятные ощущения, у них появляется сухость и покраснение кожи.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endParaRPr lang="ru-RU" sz="28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500063" y="35718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800080"/>
                </a:solidFill>
              </a:rPr>
              <a:t>Задачи исследовательской работы:</a:t>
            </a:r>
            <a:endParaRPr lang="ru-RU" sz="4000" smtClean="0">
              <a:solidFill>
                <a:srgbClr val="80008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0066"/>
                </a:solidFill>
              </a:rPr>
              <a:t>изучить историю возникновения мыла;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0066"/>
                </a:solidFill>
              </a:rPr>
              <a:t>познакомиться с технологией изготовления мыла;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0066"/>
                </a:solidFill>
              </a:rPr>
              <a:t>изготовить экологическое и полезное мыло в домашних условиях;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0066"/>
                </a:solidFill>
              </a:rPr>
              <a:t>изучить свойства мыла;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q"/>
              <a:defRPr/>
            </a:pPr>
            <a:r>
              <a:rPr lang="ru-RU" sz="2800" dirty="0" smtClean="0">
                <a:solidFill>
                  <a:srgbClr val="000066"/>
                </a:solidFill>
              </a:rPr>
              <a:t>доказать высокое качество домашнего мыла.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http://aktau.akumo.kz/000002192050-moskovskij-mylovarennyj-zavo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5" y="357188"/>
            <a:ext cx="37861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http://1.bp.blogspot.com/-PX6Cl27oe70/UAWeA3LfmEI/AAAAAAAADi8/st3FSbhRnFE/s1600/DSC001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357188"/>
            <a:ext cx="42132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1"/>
          <p:cNvSpPr>
            <a:spLocks noChangeArrowheads="1"/>
          </p:cNvSpPr>
          <p:nvPr/>
        </p:nvSpPr>
        <p:spPr bwMode="auto">
          <a:xfrm>
            <a:off x="0" y="1571625"/>
            <a:ext cx="9144000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 </a:t>
            </a:r>
          </a:p>
          <a:p>
            <a:pPr algn="ctr"/>
            <a:endParaRPr lang="ru-RU" sz="4000" b="1">
              <a:solidFill>
                <a:srgbClr val="072428"/>
              </a:solidFill>
              <a:ea typeface="Times New Roman" pitchFamily="18" charset="0"/>
              <a:cs typeface="Arial" charset="0"/>
            </a:endParaRPr>
          </a:p>
          <a:p>
            <a:pPr algn="ctr"/>
            <a:r>
              <a:rPr lang="ru-RU" sz="4000" b="1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Гипотеза:</a:t>
            </a:r>
          </a:p>
          <a:p>
            <a:pPr algn="ctr"/>
            <a:r>
              <a:rPr lang="ru-RU" sz="4000">
                <a:solidFill>
                  <a:srgbClr val="072428"/>
                </a:solidFill>
                <a:ea typeface="Times New Roman" pitchFamily="18" charset="0"/>
                <a:cs typeface="Arial" charset="0"/>
              </a:rPr>
              <a:t>качество мыла, приготовленного в домашних условиях,  обладает более полезными свойствами, чем мыло изготовленное в производстве.</a:t>
            </a:r>
          </a:p>
          <a:p>
            <a:pPr eaLnBrk="0" hangingPunct="0"/>
            <a:r>
              <a:rPr lang="ru-RU" sz="1400">
                <a:ea typeface="Times New Roman" pitchFamily="18" charset="0"/>
                <a:cs typeface="Arial" charset="0"/>
              </a:rPr>
              <a:t>   </a:t>
            </a:r>
            <a:endParaRPr lang="ru-RU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 descr="Как сварить мыло в домашних условиях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1750" y="2286000"/>
            <a:ext cx="6092825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167312"/>
          </a:xfrm>
        </p:spPr>
        <p:txBody>
          <a:bodyPr/>
          <a:lstStyle/>
          <a:p>
            <a:pPr eaLnBrk="1" hangingPunct="1"/>
            <a:endParaRPr lang="ru-RU" sz="3600" b="1" smtClean="0"/>
          </a:p>
          <a:p>
            <a:pPr eaLnBrk="1" hangingPunct="1">
              <a:buFont typeface="Wingdings" pitchFamily="2" charset="2"/>
              <a:buChar char="q"/>
            </a:pPr>
            <a:r>
              <a:rPr lang="ru-RU" sz="3600" b="1" smtClean="0">
                <a:solidFill>
                  <a:srgbClr val="072428"/>
                </a:solidFill>
              </a:rPr>
              <a:t>Объект исследования: </a:t>
            </a:r>
            <a:r>
              <a:rPr lang="ru-RU" sz="3600" b="1" smtClean="0">
                <a:solidFill>
                  <a:srgbClr val="800080"/>
                </a:solidFill>
              </a:rPr>
              <a:t>технология производства.</a:t>
            </a:r>
            <a:endParaRPr lang="ru-RU" sz="3600" smtClean="0">
              <a:solidFill>
                <a:srgbClr val="800080"/>
              </a:solidFill>
            </a:endParaRPr>
          </a:p>
          <a:p>
            <a:pPr eaLnBrk="1" hangingPunct="1">
              <a:buFont typeface="Wingdings" pitchFamily="2" charset="2"/>
              <a:buChar char="q"/>
            </a:pPr>
            <a:endParaRPr lang="ru-RU" sz="3600" b="1" smtClean="0">
              <a:solidFill>
                <a:srgbClr val="072428"/>
              </a:solidFill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sz="3600" b="1" smtClean="0">
                <a:solidFill>
                  <a:srgbClr val="072428"/>
                </a:solidFill>
              </a:rPr>
              <a:t>Предмет исследования:</a:t>
            </a:r>
            <a:r>
              <a:rPr lang="ru-RU" sz="3600" smtClean="0">
                <a:solidFill>
                  <a:srgbClr val="072428"/>
                </a:solidFill>
              </a:rPr>
              <a:t> </a:t>
            </a:r>
            <a:r>
              <a:rPr lang="ru-RU" sz="3600" b="1" smtClean="0">
                <a:solidFill>
                  <a:srgbClr val="800080"/>
                </a:solidFill>
              </a:rPr>
              <a:t>мыло</a:t>
            </a:r>
            <a:r>
              <a:rPr lang="en-US" sz="3600" b="1" smtClean="0">
                <a:solidFill>
                  <a:srgbClr val="800080"/>
                </a:solidFill>
              </a:rPr>
              <a:t> </a:t>
            </a:r>
            <a:r>
              <a:rPr lang="ru-RU" sz="3600" b="1" smtClean="0">
                <a:solidFill>
                  <a:srgbClr val="800080"/>
                </a:solidFill>
              </a:rPr>
              <a:t>и его свойства.</a:t>
            </a:r>
          </a:p>
          <a:p>
            <a:pPr eaLnBrk="1" hangingPunct="1"/>
            <a:endParaRPr lang="ru-RU" smtClean="0">
              <a:solidFill>
                <a:srgbClr val="072428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714375"/>
            <a:ext cx="9144000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685800" algn="l"/>
              </a:tabLst>
              <a:defRPr/>
            </a:pPr>
            <a:r>
              <a:rPr lang="ru-RU" sz="4800" b="1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Методы исследования:</a:t>
            </a:r>
          </a:p>
          <a:p>
            <a:pPr algn="ctr">
              <a:tabLst>
                <a:tab pos="685800" algn="l"/>
              </a:tabLst>
              <a:defRPr/>
            </a:pPr>
            <a:endParaRPr lang="ru-RU" sz="48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  <a:p>
            <a:pPr eaLnBrk="0" hangingPunct="0">
              <a:buFont typeface="Wingdings" pitchFamily="2" charset="2"/>
              <a:buChar char="q"/>
              <a:tabLst>
                <a:tab pos="685800" algn="l"/>
              </a:tabLst>
              <a:defRPr/>
            </a:pPr>
            <a:r>
              <a:rPr lang="ru-RU" sz="48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Сбор информации</a:t>
            </a:r>
            <a:endParaRPr lang="ru-RU" sz="48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  <a:p>
            <a:pPr eaLnBrk="0" hangingPunct="0">
              <a:buFont typeface="Wingdings" pitchFamily="2" charset="2"/>
              <a:buChar char="q"/>
              <a:tabLst>
                <a:tab pos="685800" algn="l"/>
              </a:tabLst>
              <a:defRPr/>
            </a:pPr>
            <a:r>
              <a:rPr lang="ru-RU" sz="48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Анкетирование</a:t>
            </a:r>
            <a:endParaRPr lang="ru-RU" sz="48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  <a:p>
            <a:pPr eaLnBrk="0" hangingPunct="0">
              <a:buFont typeface="Wingdings" pitchFamily="2" charset="2"/>
              <a:buChar char="q"/>
              <a:tabLst>
                <a:tab pos="685800" algn="l"/>
              </a:tabLst>
              <a:defRPr/>
            </a:pPr>
            <a:r>
              <a:rPr lang="ru-RU" sz="48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Эксперимент</a:t>
            </a:r>
            <a:endParaRPr lang="ru-RU" sz="48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  <a:p>
            <a:pPr eaLnBrk="0" hangingPunct="0">
              <a:buFont typeface="Wingdings" pitchFamily="2" charset="2"/>
              <a:buChar char="q"/>
              <a:tabLst>
                <a:tab pos="685800" algn="l"/>
              </a:tabLst>
              <a:defRPr/>
            </a:pPr>
            <a:r>
              <a:rPr lang="ru-RU" sz="48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Опыт</a:t>
            </a:r>
            <a:endParaRPr lang="ru-RU" sz="48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  <a:p>
            <a:pPr eaLnBrk="0" hangingPunct="0">
              <a:buFont typeface="Wingdings" pitchFamily="2" charset="2"/>
              <a:buChar char="q"/>
              <a:tabLst>
                <a:tab pos="685800" algn="l"/>
              </a:tabLst>
              <a:defRPr/>
            </a:pPr>
            <a:r>
              <a:rPr lang="ru-RU" sz="4800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Обобщение</a:t>
            </a:r>
            <a:endParaRPr lang="ru-RU" sz="4800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Как сварить мыло в домашних условиях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88" y="1214438"/>
            <a:ext cx="5719762" cy="379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357188"/>
            <a:ext cx="9144000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800080"/>
                </a:solidFill>
                <a:latin typeface="+mn-lt"/>
                <a:ea typeface="Times New Roman" pitchFamily="18" charset="0"/>
                <a:cs typeface="Arial" pitchFamily="34" charset="0"/>
              </a:rPr>
              <a:t>Практическая значимость</a:t>
            </a:r>
          </a:p>
          <a:p>
            <a:pPr algn="ctr">
              <a:defRPr/>
            </a:pPr>
            <a:endParaRPr lang="ru-RU" sz="4800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14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algn="just" eaLnBrk="0" hangingPunct="0">
              <a:defRPr/>
            </a:pPr>
            <a:endParaRPr lang="ru-RU" sz="14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endParaRPr lang="ru-RU" sz="1400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endParaRPr lang="ru-RU" sz="4400" dirty="0">
              <a:solidFill>
                <a:schemeClr val="bg2">
                  <a:lumMod val="10000"/>
                </a:schemeClr>
              </a:solidFill>
              <a:latin typeface="+mn-lt"/>
              <a:ea typeface="Times New Roman" pitchFamily="18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sz="4000" b="1" dirty="0">
                <a:solidFill>
                  <a:schemeClr val="bg2">
                    <a:lumMod val="10000"/>
                  </a:schemeClr>
                </a:solidFill>
                <a:latin typeface="+mn-lt"/>
                <a:ea typeface="Times New Roman" pitchFamily="18" charset="0"/>
                <a:cs typeface="Arial" pitchFamily="34" charset="0"/>
              </a:rPr>
              <a:t>При изготовлении домашнего мыла используются только натуральные вещества.</a:t>
            </a:r>
            <a:endParaRPr lang="ru-RU" sz="4000" b="1" dirty="0">
              <a:solidFill>
                <a:schemeClr val="bg2">
                  <a:lumMod val="10000"/>
                </a:schemeClr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795</TotalTime>
  <Words>428</Words>
  <Application>Microsoft Office PowerPoint</Application>
  <PresentationFormat>Экран (4:3)</PresentationFormat>
  <Paragraphs>95</Paragraphs>
  <Slides>28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Поток</vt:lpstr>
      <vt:lpstr>Диаграмма</vt:lpstr>
      <vt:lpstr>Слайд 1</vt:lpstr>
      <vt:lpstr>Слайд 2</vt:lpstr>
      <vt:lpstr>Цель исследовательской работы: </vt:lpstr>
      <vt:lpstr>Актуальность</vt:lpstr>
      <vt:lpstr>Задачи исследовательской работы:</vt:lpstr>
      <vt:lpstr>Слайд 6</vt:lpstr>
      <vt:lpstr>Слайд 7</vt:lpstr>
      <vt:lpstr>Слайд 8</vt:lpstr>
      <vt:lpstr>Слайд 9</vt:lpstr>
      <vt:lpstr>Слайд 10</vt:lpstr>
      <vt:lpstr>Слайд 11</vt:lpstr>
      <vt:lpstr>Лишь в 1808 году мыло получило свой современный состав. Его вывел французский химик Мишель Эжен Шеврёль по просьбе владельцев текстильной фабрики. </vt:lpstr>
      <vt:lpstr>Слайд 13</vt:lpstr>
      <vt:lpstr>Слайд 14</vt:lpstr>
      <vt:lpstr>Слайд 15</vt:lpstr>
      <vt:lpstr>Состав мыла</vt:lpstr>
      <vt:lpstr>Принцип действия мыла</vt:lpstr>
      <vt:lpstr>Вредное воздействие на кожу </vt:lpstr>
      <vt:lpstr>Результаты анкетирования</vt:lpstr>
      <vt:lpstr>Слайд 20</vt:lpstr>
      <vt:lpstr>Слайд 21</vt:lpstr>
      <vt:lpstr>Мыло из мыльной основы</vt:lpstr>
      <vt:lpstr>Эксперимент</vt:lpstr>
      <vt:lpstr>Слайд 24</vt:lpstr>
      <vt:lpstr>Заключение</vt:lpstr>
      <vt:lpstr>Памятка «Правила пользования мылом»</vt:lpstr>
      <vt:lpstr>Используемая литература: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 здравствует мыло душистое…</dc:title>
  <dc:creator>ВИКТОР</dc:creator>
  <cp:lastModifiedBy>пк</cp:lastModifiedBy>
  <cp:revision>88</cp:revision>
  <dcterms:created xsi:type="dcterms:W3CDTF">2017-01-31T03:51:19Z</dcterms:created>
  <dcterms:modified xsi:type="dcterms:W3CDTF">2018-01-06T11:16:11Z</dcterms:modified>
</cp:coreProperties>
</file>