
<file path=[Content_Types].xml><?xml version="1.0" encoding="utf-8"?>
<Types xmlns="http://schemas.openxmlformats.org/package/2006/content-types">
  <Default Extension="xml" ContentType="application/xml"/>
  <Default Extension="jpg" ContentType="image/jpeg"/>
  <Default Extension="jpeg" ContentType="image/jpeg"/>
  <Default Extension="emf" ContentType="image/x-emf"/>
  <Default Extension="rels" ContentType="application/vnd.openxmlformats-package.relationships+xml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embeddings/oleObject1.bin" ContentType="application/vnd.openxmlformats-officedocument.oleObject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57" r:id="rId1"/>
  </p:sldMasterIdLst>
  <p:notesMasterIdLst>
    <p:notesMasterId r:id="rId17"/>
  </p:notesMasterIdLst>
  <p:sldIdLst>
    <p:sldId id="256" r:id="rId2"/>
    <p:sldId id="257" r:id="rId3"/>
    <p:sldId id="260" r:id="rId4"/>
    <p:sldId id="259" r:id="rId5"/>
    <p:sldId id="258" r:id="rId6"/>
    <p:sldId id="261" r:id="rId7"/>
    <p:sldId id="266" r:id="rId8"/>
    <p:sldId id="269" r:id="rId9"/>
    <p:sldId id="270" r:id="rId10"/>
    <p:sldId id="271" r:id="rId11"/>
    <p:sldId id="262" r:id="rId12"/>
    <p:sldId id="263" r:id="rId13"/>
    <p:sldId id="265" r:id="rId14"/>
    <p:sldId id="267" r:id="rId15"/>
    <p:sldId id="268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1B07A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08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notesMaster" Target="notesMasters/notesMaster1.xml"/><Relationship Id="rId18" Type="http://schemas.openxmlformats.org/officeDocument/2006/relationships/printerSettings" Target="printerSettings/printerSettings1.bin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48436FAC-57AF-A946-A35B-0B4CCE813AF4}" type="datetimeFigureOut">
              <a:rPr lang="ru-RU"/>
              <a:pPr>
                <a:defRPr/>
              </a:pPr>
              <a:t>17.08.19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6C78ECC4-9293-834A-A10A-FF689B5C48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525945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Arial" charset="0"/>
        <a:cs typeface="Arial" charset="0"/>
      </a:defRPr>
    </a:lvl1pPr>
    <a:lvl2pPr marL="457200" algn="l" defTabSz="457200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Arial" charset="0"/>
        <a:cs typeface="+mn-cs"/>
      </a:defRPr>
    </a:lvl2pPr>
    <a:lvl3pPr marL="914400" algn="l" defTabSz="457200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Arial" charset="0"/>
        <a:cs typeface="+mn-cs"/>
      </a:defRPr>
    </a:lvl3pPr>
    <a:lvl4pPr marL="1371600" algn="l" defTabSz="457200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Arial" charset="0"/>
        <a:cs typeface="+mn-cs"/>
      </a:defRPr>
    </a:lvl4pPr>
    <a:lvl5pPr marL="1828800" algn="l" defTabSz="457200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Arial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1746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kumimoji="0" lang="ru-RU">
              <a:latin typeface="Calibri" charset="0"/>
            </a:endParaRPr>
          </a:p>
        </p:txBody>
      </p:sp>
      <p:sp>
        <p:nvSpPr>
          <p:cNvPr id="31747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Arial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Arial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Arial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Arial" charset="0"/>
              </a:defRPr>
            </a:lvl9pPr>
          </a:lstStyle>
          <a:p>
            <a:fld id="{D704CC39-BFA7-0643-BCD0-E5D065458ECD}" type="slidenum">
              <a:rPr kumimoji="0" lang="ru-RU" sz="1200"/>
              <a:pPr/>
              <a:t>10</a:t>
            </a:fld>
            <a:endParaRPr kumimoji="0" lang="ru-RU" sz="12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319088" y="1752600"/>
            <a:ext cx="8824912" cy="5129213"/>
            <a:chOff x="201" y="1104"/>
            <a:chExt cx="5559" cy="3231"/>
          </a:xfrm>
        </p:grpSpPr>
        <p:sp>
          <p:nvSpPr>
            <p:cNvPr id="5" name="Freeform 3"/>
            <p:cNvSpPr>
              <a:spLocks/>
            </p:cNvSpPr>
            <p:nvPr/>
          </p:nvSpPr>
          <p:spPr bwMode="ltGray">
            <a:xfrm>
              <a:off x="210" y="1104"/>
              <a:ext cx="5550" cy="3216"/>
            </a:xfrm>
            <a:custGeom>
              <a:avLst/>
              <a:gdLst>
                <a:gd name="T0" fmla="*/ 335 w 5550"/>
                <a:gd name="T1" fmla="*/ 0 h 3216"/>
                <a:gd name="T2" fmla="*/ 333 w 5550"/>
                <a:gd name="T3" fmla="*/ 1290 h 3216"/>
                <a:gd name="T4" fmla="*/ 0 w 5550"/>
                <a:gd name="T5" fmla="*/ 1290 h 3216"/>
                <a:gd name="T6" fmla="*/ 6 w 5550"/>
                <a:gd name="T7" fmla="*/ 3210 h 3216"/>
                <a:gd name="T8" fmla="*/ 5550 w 5550"/>
                <a:gd name="T9" fmla="*/ 3216 h 3216"/>
                <a:gd name="T10" fmla="*/ 5550 w 5550"/>
                <a:gd name="T11" fmla="*/ 0 h 3216"/>
                <a:gd name="T12" fmla="*/ 335 w 5550"/>
                <a:gd name="T13" fmla="*/ 0 h 3216"/>
                <a:gd name="T14" fmla="*/ 335 w 5550"/>
                <a:gd name="T15" fmla="*/ 0 h 321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5550" h="3216">
                  <a:moveTo>
                    <a:pt x="335" y="0"/>
                  </a:moveTo>
                  <a:lnTo>
                    <a:pt x="333" y="1290"/>
                  </a:lnTo>
                  <a:lnTo>
                    <a:pt x="0" y="1290"/>
                  </a:lnTo>
                  <a:lnTo>
                    <a:pt x="6" y="3210"/>
                  </a:lnTo>
                  <a:lnTo>
                    <a:pt x="5550" y="3216"/>
                  </a:lnTo>
                  <a:lnTo>
                    <a:pt x="5550" y="0"/>
                  </a:lnTo>
                  <a:lnTo>
                    <a:pt x="335" y="0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ltGray">
            <a:xfrm>
              <a:off x="528" y="2400"/>
              <a:ext cx="5232" cy="1920"/>
            </a:xfrm>
            <a:custGeom>
              <a:avLst/>
              <a:gdLst>
                <a:gd name="T0" fmla="*/ 0 w 4897"/>
                <a:gd name="T1" fmla="*/ 0 h 2182"/>
                <a:gd name="T2" fmla="*/ 0 w 4897"/>
                <a:gd name="T3" fmla="*/ 1151 h 2182"/>
                <a:gd name="T4" fmla="*/ 6818 w 4897"/>
                <a:gd name="T5" fmla="*/ 1151 h 2182"/>
                <a:gd name="T6" fmla="*/ 6818 w 4897"/>
                <a:gd name="T7" fmla="*/ 0 h 2182"/>
                <a:gd name="T8" fmla="*/ 0 w 4897"/>
                <a:gd name="T9" fmla="*/ 0 h 2182"/>
                <a:gd name="T10" fmla="*/ 0 w 4897"/>
                <a:gd name="T11" fmla="*/ 0 h 218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alpha val="30196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ltGray">
            <a:xfrm>
              <a:off x="201" y="2377"/>
              <a:ext cx="3455" cy="29"/>
            </a:xfrm>
            <a:custGeom>
              <a:avLst/>
              <a:gdLst>
                <a:gd name="T0" fmla="*/ 0 w 5387"/>
                <a:gd name="T1" fmla="*/ 0 h 149"/>
                <a:gd name="T2" fmla="*/ 0 w 5387"/>
                <a:gd name="T3" fmla="*/ 149 h 149"/>
                <a:gd name="T4" fmla="*/ 5387 w 5387"/>
                <a:gd name="T5" fmla="*/ 149 h 149"/>
                <a:gd name="T6" fmla="*/ 5387 w 5387"/>
                <a:gd name="T7" fmla="*/ 0 h 149"/>
                <a:gd name="T8" fmla="*/ 0 w 5387"/>
                <a:gd name="T9" fmla="*/ 0 h 149"/>
                <a:gd name="T10" fmla="*/ 0 w 5387"/>
                <a:gd name="T11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ltGray">
            <a:xfrm>
              <a:off x="528" y="1104"/>
              <a:ext cx="4894" cy="29"/>
            </a:xfrm>
            <a:custGeom>
              <a:avLst/>
              <a:gdLst>
                <a:gd name="T0" fmla="*/ 0 w 5387"/>
                <a:gd name="T1" fmla="*/ 0 h 149"/>
                <a:gd name="T2" fmla="*/ 0 w 5387"/>
                <a:gd name="T3" fmla="*/ 149 h 149"/>
                <a:gd name="T4" fmla="*/ 5387 w 5387"/>
                <a:gd name="T5" fmla="*/ 149 h 149"/>
                <a:gd name="T6" fmla="*/ 5387 w 5387"/>
                <a:gd name="T7" fmla="*/ 0 h 149"/>
                <a:gd name="T8" fmla="*/ 0 w 5387"/>
                <a:gd name="T9" fmla="*/ 0 h 149"/>
                <a:gd name="T10" fmla="*/ 0 w 5387"/>
                <a:gd name="T11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ltGray">
            <a:xfrm>
              <a:off x="201" y="2377"/>
              <a:ext cx="30" cy="1958"/>
            </a:xfrm>
            <a:custGeom>
              <a:avLst/>
              <a:gdLst>
                <a:gd name="T0" fmla="*/ 0 w 30"/>
                <a:gd name="T1" fmla="*/ 0 h 1416"/>
                <a:gd name="T2" fmla="*/ 0 w 30"/>
                <a:gd name="T3" fmla="*/ 1416 h 1416"/>
                <a:gd name="T4" fmla="*/ 29 w 30"/>
                <a:gd name="T5" fmla="*/ 1416 h 1416"/>
                <a:gd name="T6" fmla="*/ 30 w 30"/>
                <a:gd name="T7" fmla="*/ 27 h 1416"/>
                <a:gd name="T8" fmla="*/ 0 w 30"/>
                <a:gd name="T9" fmla="*/ 0 h 1416"/>
                <a:gd name="T10" fmla="*/ 0 w 30"/>
                <a:gd name="T11" fmla="*/ 0 h 14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" h="1416">
                  <a:moveTo>
                    <a:pt x="0" y="0"/>
                  </a:moveTo>
                  <a:lnTo>
                    <a:pt x="0" y="1416"/>
                  </a:lnTo>
                  <a:lnTo>
                    <a:pt x="29" y="1416"/>
                  </a:lnTo>
                  <a:lnTo>
                    <a:pt x="30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ltGray">
            <a:xfrm>
              <a:off x="528" y="1104"/>
              <a:ext cx="29" cy="3225"/>
            </a:xfrm>
            <a:custGeom>
              <a:avLst/>
              <a:gdLst>
                <a:gd name="T0" fmla="*/ 0 w 29"/>
                <a:gd name="T1" fmla="*/ 0 h 2161"/>
                <a:gd name="T2" fmla="*/ 0 w 29"/>
                <a:gd name="T3" fmla="*/ 2161 h 2161"/>
                <a:gd name="T4" fmla="*/ 29 w 29"/>
                <a:gd name="T5" fmla="*/ 2161 h 2161"/>
                <a:gd name="T6" fmla="*/ 27 w 29"/>
                <a:gd name="T7" fmla="*/ 27 h 2161"/>
                <a:gd name="T8" fmla="*/ 0 w 29"/>
                <a:gd name="T9" fmla="*/ 0 h 2161"/>
                <a:gd name="T10" fmla="*/ 0 w 29"/>
                <a:gd name="T11" fmla="*/ 0 h 2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" h="2161">
                  <a:moveTo>
                    <a:pt x="0" y="0"/>
                  </a:moveTo>
                  <a:lnTo>
                    <a:pt x="0" y="2161"/>
                  </a:lnTo>
                  <a:lnTo>
                    <a:pt x="29" y="2161"/>
                  </a:lnTo>
                  <a:lnTo>
                    <a:pt x="27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</p:grpSp>
      <p:sp>
        <p:nvSpPr>
          <p:cNvPr id="132105" name="Rectangle 9"/>
          <p:cNvSpPr>
            <a:spLocks noGrp="1" noChangeArrowheads="1"/>
          </p:cNvSpPr>
          <p:nvPr>
            <p:ph type="ctrTitle" sz="quarter"/>
          </p:nvPr>
        </p:nvSpPr>
        <p:spPr>
          <a:xfrm>
            <a:off x="990600" y="1905000"/>
            <a:ext cx="7772400" cy="1736725"/>
          </a:xfrm>
        </p:spPr>
        <p:txBody>
          <a:bodyPr anchor="t"/>
          <a:lstStyle>
            <a:lvl1pPr>
              <a:defRPr sz="5400"/>
            </a:lvl1pPr>
          </a:lstStyle>
          <a:p>
            <a:pPr lvl="0"/>
            <a:r>
              <a:rPr lang="en-US" noProof="0" smtClean="0"/>
              <a:t>Образец заголовка</a:t>
            </a:r>
            <a:endParaRPr lang="ru-RU" noProof="0" smtClean="0"/>
          </a:p>
        </p:txBody>
      </p:sp>
      <p:sp>
        <p:nvSpPr>
          <p:cNvPr id="132106" name="Rectangle 10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990600" y="3962400"/>
            <a:ext cx="6781800" cy="1752600"/>
          </a:xfrm>
        </p:spPr>
        <p:txBody>
          <a:bodyPr/>
          <a:lstStyle>
            <a:lvl1pPr marL="0" indent="0">
              <a:buFont typeface="Wingdings" charset="0"/>
              <a:buNone/>
              <a:defRPr/>
            </a:lvl1pPr>
          </a:lstStyle>
          <a:p>
            <a:pPr lvl="0"/>
            <a:r>
              <a:rPr lang="en-US" noProof="0" smtClean="0"/>
              <a:t>Образец подзаголовка</a:t>
            </a:r>
            <a:endParaRPr lang="ru-RU" noProof="0" smtClean="0"/>
          </a:p>
        </p:txBody>
      </p:sp>
      <p:sp>
        <p:nvSpPr>
          <p:cNvPr id="11" name="Rectangle 11"/>
          <p:cNvSpPr>
            <a:spLocks noGrp="1" noChangeArrowheads="1"/>
          </p:cNvSpPr>
          <p:nvPr>
            <p:ph type="dt" sz="quarter" idx="10"/>
          </p:nvPr>
        </p:nvSpPr>
        <p:spPr>
          <a:xfrm>
            <a:off x="990600" y="6245225"/>
            <a:ext cx="1901825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Rectangle 12"/>
          <p:cNvSpPr>
            <a:spLocks noGrp="1" noChangeArrowheads="1"/>
          </p:cNvSpPr>
          <p:nvPr>
            <p:ph type="ftr" sz="quarter" idx="11"/>
          </p:nvPr>
        </p:nvSpPr>
        <p:spPr>
          <a:xfrm>
            <a:off x="3468688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A855F6-FC1E-204A-97D1-45A738AF99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79853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.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087CFA-9966-6846-85A8-E31C28AA7D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8227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. загол.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48463" y="244475"/>
            <a:ext cx="2097087" cy="5851525"/>
          </a:xfrm>
        </p:spPr>
        <p:txBody>
          <a:bodyPr vert="eaVert"/>
          <a:lstStyle/>
          <a:p>
            <a:r>
              <a:rPr lang="en-US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44475"/>
            <a:ext cx="6138863" cy="5851525"/>
          </a:xfrm>
        </p:spPr>
        <p:txBody>
          <a:bodyPr vert="eaVert"/>
          <a:lstStyle/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52D4DC-A7BF-9B4A-BB31-D95FD176135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961593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 sz="quarter"/>
          </p:nvPr>
        </p:nvSpPr>
        <p:spPr>
          <a:xfrm>
            <a:off x="457200" y="244475"/>
            <a:ext cx="8385175" cy="1431925"/>
          </a:xfrm>
        </p:spPr>
        <p:txBody>
          <a:bodyPr/>
          <a:lstStyle/>
          <a:p>
            <a:r>
              <a:rPr lang="en-US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838200" y="1905000"/>
            <a:ext cx="3927475" cy="2019300"/>
          </a:xfrm>
        </p:spPr>
        <p:txBody>
          <a:bodyPr/>
          <a:lstStyle/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918075" y="1905000"/>
            <a:ext cx="3927475" cy="2019300"/>
          </a:xfrm>
        </p:spPr>
        <p:txBody>
          <a:bodyPr/>
          <a:lstStyle/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838200" y="4076700"/>
            <a:ext cx="3927475" cy="2019300"/>
          </a:xfrm>
        </p:spPr>
        <p:txBody>
          <a:bodyPr/>
          <a:lstStyle/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918075" y="4076700"/>
            <a:ext cx="3927475" cy="2019300"/>
          </a:xfrm>
        </p:spPr>
        <p:txBody>
          <a:bodyPr/>
          <a:lstStyle/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C494B5-6548-B84E-936A-362B419000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98400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0062F5-207C-AC49-81E9-4E7073B005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09060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Образец текста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CD3024-A570-5040-A429-816EF15D6B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25731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838200" y="1905000"/>
            <a:ext cx="3927475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18075" y="1905000"/>
            <a:ext cx="3927475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  <a:endParaRPr lang="ru-RU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40B2E5-0270-A84B-B892-4AB3CD7D42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12748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E66C13-647C-3946-B187-11906DD6C3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95055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Образец заголовка</a:t>
            </a:r>
            <a:endParaRPr lang="ru-RU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E596FD-94B1-0340-A16A-26B4E2A3D6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88819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6D29E5-0BEC-F348-AC25-672B31380D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94600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Образец текста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541771-6B17-AC46-883C-479B2D92B5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5752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Чтобы добавить рисунок, перетащите его на заполнитель или щелкните значок</a:t>
            </a:r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Образец текста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CDCAA2-9CB3-B34D-B37B-461A3DBA6C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52099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accent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319088" y="1828800"/>
            <a:ext cx="8824912" cy="5029200"/>
            <a:chOff x="201" y="1152"/>
            <a:chExt cx="5559" cy="3168"/>
          </a:xfrm>
        </p:grpSpPr>
        <p:sp>
          <p:nvSpPr>
            <p:cNvPr id="1032" name="Freeform 3"/>
            <p:cNvSpPr>
              <a:spLocks/>
            </p:cNvSpPr>
            <p:nvPr/>
          </p:nvSpPr>
          <p:spPr bwMode="ltGray">
            <a:xfrm>
              <a:off x="528" y="2909"/>
              <a:ext cx="5232" cy="1411"/>
            </a:xfrm>
            <a:custGeom>
              <a:avLst/>
              <a:gdLst>
                <a:gd name="T0" fmla="*/ 0 w 4897"/>
                <a:gd name="T1" fmla="*/ 0 h 2182"/>
                <a:gd name="T2" fmla="*/ 0 w 4897"/>
                <a:gd name="T3" fmla="*/ 247 h 2182"/>
                <a:gd name="T4" fmla="*/ 6818 w 4897"/>
                <a:gd name="T5" fmla="*/ 247 h 2182"/>
                <a:gd name="T6" fmla="*/ 6818 w 4897"/>
                <a:gd name="T7" fmla="*/ 0 h 2182"/>
                <a:gd name="T8" fmla="*/ 0 w 4897"/>
                <a:gd name="T9" fmla="*/ 0 h 2182"/>
                <a:gd name="T10" fmla="*/ 0 w 4897"/>
                <a:gd name="T11" fmla="*/ 0 h 218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alpha val="30196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33" name="Freeform 4"/>
            <p:cNvSpPr>
              <a:spLocks/>
            </p:cNvSpPr>
            <p:nvPr/>
          </p:nvSpPr>
          <p:spPr bwMode="ltGray">
            <a:xfrm>
              <a:off x="210" y="1152"/>
              <a:ext cx="5550" cy="3168"/>
            </a:xfrm>
            <a:custGeom>
              <a:avLst/>
              <a:gdLst>
                <a:gd name="T0" fmla="*/ 330 w 5550"/>
                <a:gd name="T1" fmla="*/ 1764 h 3168"/>
                <a:gd name="T2" fmla="*/ 0 w 5550"/>
                <a:gd name="T3" fmla="*/ 1764 h 3168"/>
                <a:gd name="T4" fmla="*/ 0 w 5550"/>
                <a:gd name="T5" fmla="*/ 3168 h 3168"/>
                <a:gd name="T6" fmla="*/ 5550 w 5550"/>
                <a:gd name="T7" fmla="*/ 3168 h 3168"/>
                <a:gd name="T8" fmla="*/ 5550 w 5550"/>
                <a:gd name="T9" fmla="*/ 0 h 3168"/>
                <a:gd name="T10" fmla="*/ 330 w 5550"/>
                <a:gd name="T11" fmla="*/ 0 h 3168"/>
                <a:gd name="T12" fmla="*/ 330 w 5550"/>
                <a:gd name="T13" fmla="*/ 1764 h 316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550" h="3168">
                  <a:moveTo>
                    <a:pt x="330" y="1764"/>
                  </a:moveTo>
                  <a:lnTo>
                    <a:pt x="0" y="1764"/>
                  </a:lnTo>
                  <a:lnTo>
                    <a:pt x="0" y="3168"/>
                  </a:lnTo>
                  <a:lnTo>
                    <a:pt x="5550" y="3168"/>
                  </a:lnTo>
                  <a:lnTo>
                    <a:pt x="5550" y="0"/>
                  </a:lnTo>
                  <a:lnTo>
                    <a:pt x="330" y="0"/>
                  </a:lnTo>
                  <a:lnTo>
                    <a:pt x="330" y="1764"/>
                  </a:lnTo>
                  <a:close/>
                </a:path>
              </a:pathLst>
            </a:custGeom>
            <a:solidFill>
              <a:schemeClr val="bg2">
                <a:alpha val="30196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34" name="Freeform 5"/>
            <p:cNvSpPr>
              <a:spLocks/>
            </p:cNvSpPr>
            <p:nvPr/>
          </p:nvSpPr>
          <p:spPr bwMode="ltGray">
            <a:xfrm>
              <a:off x="528" y="2932"/>
              <a:ext cx="5232" cy="1388"/>
            </a:xfrm>
            <a:custGeom>
              <a:avLst/>
              <a:gdLst>
                <a:gd name="T0" fmla="*/ 0 w 4897"/>
                <a:gd name="T1" fmla="*/ 0 h 2182"/>
                <a:gd name="T2" fmla="*/ 0 w 4897"/>
                <a:gd name="T3" fmla="*/ 227 h 2182"/>
                <a:gd name="T4" fmla="*/ 6818 w 4897"/>
                <a:gd name="T5" fmla="*/ 227 h 2182"/>
                <a:gd name="T6" fmla="*/ 6818 w 4897"/>
                <a:gd name="T7" fmla="*/ 0 h 2182"/>
                <a:gd name="T8" fmla="*/ 0 w 4897"/>
                <a:gd name="T9" fmla="*/ 0 h 2182"/>
                <a:gd name="T10" fmla="*/ 0 w 4897"/>
                <a:gd name="T11" fmla="*/ 0 h 218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alpha val="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31078" name="Freeform 6"/>
            <p:cNvSpPr>
              <a:spLocks/>
            </p:cNvSpPr>
            <p:nvPr/>
          </p:nvSpPr>
          <p:spPr bwMode="ltGray">
            <a:xfrm>
              <a:off x="528" y="1152"/>
              <a:ext cx="4607" cy="29"/>
            </a:xfrm>
            <a:custGeom>
              <a:avLst/>
              <a:gdLst>
                <a:gd name="T0" fmla="*/ 0 w 5387"/>
                <a:gd name="T1" fmla="*/ 0 h 149"/>
                <a:gd name="T2" fmla="*/ 0 w 5387"/>
                <a:gd name="T3" fmla="*/ 149 h 149"/>
                <a:gd name="T4" fmla="*/ 5387 w 5387"/>
                <a:gd name="T5" fmla="*/ 149 h 149"/>
                <a:gd name="T6" fmla="*/ 5387 w 5387"/>
                <a:gd name="T7" fmla="*/ 0 h 149"/>
                <a:gd name="T8" fmla="*/ 0 w 5387"/>
                <a:gd name="T9" fmla="*/ 0 h 149"/>
                <a:gd name="T10" fmla="*/ 0 w 5387"/>
                <a:gd name="T11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131079" name="Freeform 7"/>
            <p:cNvSpPr>
              <a:spLocks/>
            </p:cNvSpPr>
            <p:nvPr/>
          </p:nvSpPr>
          <p:spPr bwMode="ltGray">
            <a:xfrm>
              <a:off x="528" y="1152"/>
              <a:ext cx="29" cy="1785"/>
            </a:xfrm>
            <a:custGeom>
              <a:avLst/>
              <a:gdLst>
                <a:gd name="T0" fmla="*/ 0 w 29"/>
                <a:gd name="T1" fmla="*/ 0 h 2161"/>
                <a:gd name="T2" fmla="*/ 0 w 29"/>
                <a:gd name="T3" fmla="*/ 2161 h 2161"/>
                <a:gd name="T4" fmla="*/ 29 w 29"/>
                <a:gd name="T5" fmla="*/ 2161 h 2161"/>
                <a:gd name="T6" fmla="*/ 27 w 29"/>
                <a:gd name="T7" fmla="*/ 27 h 2161"/>
                <a:gd name="T8" fmla="*/ 0 w 29"/>
                <a:gd name="T9" fmla="*/ 0 h 2161"/>
                <a:gd name="T10" fmla="*/ 0 w 29"/>
                <a:gd name="T11" fmla="*/ 0 h 2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" h="2161">
                  <a:moveTo>
                    <a:pt x="0" y="0"/>
                  </a:moveTo>
                  <a:lnTo>
                    <a:pt x="0" y="2161"/>
                  </a:lnTo>
                  <a:lnTo>
                    <a:pt x="29" y="2161"/>
                  </a:lnTo>
                  <a:lnTo>
                    <a:pt x="27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131080" name="Freeform 8"/>
            <p:cNvSpPr>
              <a:spLocks/>
            </p:cNvSpPr>
            <p:nvPr/>
          </p:nvSpPr>
          <p:spPr bwMode="ltGray">
            <a:xfrm>
              <a:off x="527" y="2904"/>
              <a:ext cx="29" cy="1416"/>
            </a:xfrm>
            <a:custGeom>
              <a:avLst/>
              <a:gdLst>
                <a:gd name="T0" fmla="*/ 0 w 29"/>
                <a:gd name="T1" fmla="*/ 1416 h 1416"/>
                <a:gd name="T2" fmla="*/ 29 w 29"/>
                <a:gd name="T3" fmla="*/ 1416 h 1416"/>
                <a:gd name="T4" fmla="*/ 28 w 29"/>
                <a:gd name="T5" fmla="*/ 24 h 1416"/>
                <a:gd name="T6" fmla="*/ 0 w 29"/>
                <a:gd name="T7" fmla="*/ 0 h 1416"/>
                <a:gd name="T8" fmla="*/ 0 w 29"/>
                <a:gd name="T9" fmla="*/ 1416 h 14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1416">
                  <a:moveTo>
                    <a:pt x="0" y="1416"/>
                  </a:moveTo>
                  <a:lnTo>
                    <a:pt x="29" y="1416"/>
                  </a:lnTo>
                  <a:lnTo>
                    <a:pt x="28" y="24"/>
                  </a:lnTo>
                  <a:lnTo>
                    <a:pt x="0" y="0"/>
                  </a:lnTo>
                  <a:lnTo>
                    <a:pt x="0" y="1416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131081" name="Freeform 9"/>
            <p:cNvSpPr>
              <a:spLocks/>
            </p:cNvSpPr>
            <p:nvPr/>
          </p:nvSpPr>
          <p:spPr bwMode="ltGray">
            <a:xfrm>
              <a:off x="201" y="2904"/>
              <a:ext cx="2879" cy="29"/>
            </a:xfrm>
            <a:custGeom>
              <a:avLst/>
              <a:gdLst>
                <a:gd name="T0" fmla="*/ 0 w 5387"/>
                <a:gd name="T1" fmla="*/ 0 h 149"/>
                <a:gd name="T2" fmla="*/ 0 w 5387"/>
                <a:gd name="T3" fmla="*/ 149 h 149"/>
                <a:gd name="T4" fmla="*/ 5387 w 5387"/>
                <a:gd name="T5" fmla="*/ 149 h 149"/>
                <a:gd name="T6" fmla="*/ 5387 w 5387"/>
                <a:gd name="T7" fmla="*/ 0 h 149"/>
                <a:gd name="T8" fmla="*/ 0 w 5387"/>
                <a:gd name="T9" fmla="*/ 0 h 149"/>
                <a:gd name="T10" fmla="*/ 0 w 5387"/>
                <a:gd name="T11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131082" name="Freeform 10"/>
            <p:cNvSpPr>
              <a:spLocks/>
            </p:cNvSpPr>
            <p:nvPr/>
          </p:nvSpPr>
          <p:spPr bwMode="ltGray">
            <a:xfrm>
              <a:off x="201" y="2904"/>
              <a:ext cx="30" cy="1416"/>
            </a:xfrm>
            <a:custGeom>
              <a:avLst/>
              <a:gdLst>
                <a:gd name="T0" fmla="*/ 0 w 30"/>
                <a:gd name="T1" fmla="*/ 0 h 1416"/>
                <a:gd name="T2" fmla="*/ 0 w 30"/>
                <a:gd name="T3" fmla="*/ 1416 h 1416"/>
                <a:gd name="T4" fmla="*/ 29 w 30"/>
                <a:gd name="T5" fmla="*/ 1416 h 1416"/>
                <a:gd name="T6" fmla="*/ 30 w 30"/>
                <a:gd name="T7" fmla="*/ 27 h 1416"/>
                <a:gd name="T8" fmla="*/ 0 w 30"/>
                <a:gd name="T9" fmla="*/ 0 h 1416"/>
                <a:gd name="T10" fmla="*/ 0 w 30"/>
                <a:gd name="T11" fmla="*/ 0 h 14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" h="1416">
                  <a:moveTo>
                    <a:pt x="0" y="0"/>
                  </a:moveTo>
                  <a:lnTo>
                    <a:pt x="0" y="1416"/>
                  </a:lnTo>
                  <a:lnTo>
                    <a:pt x="29" y="1416"/>
                  </a:lnTo>
                  <a:lnTo>
                    <a:pt x="30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10001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</p:grpSp>
      <p:sp>
        <p:nvSpPr>
          <p:cNvPr id="131083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245225"/>
            <a:ext cx="1901825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1084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290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1085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7375" y="6245225"/>
            <a:ext cx="1901825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cs typeface="+mn-cs"/>
              </a:defRPr>
            </a:lvl1pPr>
          </a:lstStyle>
          <a:p>
            <a:pPr>
              <a:defRPr/>
            </a:pPr>
            <a:fld id="{58A00639-AE86-924C-A4B5-63E1BE6FA6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31086" name="Rectangle 14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44475"/>
            <a:ext cx="8385175" cy="1431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131087" name="Rectangle 15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838200" y="1905000"/>
            <a:ext cx="8007350" cy="419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34" r:id="rId1"/>
    <p:sldLayoutId id="2147483823" r:id="rId2"/>
    <p:sldLayoutId id="2147483824" r:id="rId3"/>
    <p:sldLayoutId id="2147483825" r:id="rId4"/>
    <p:sldLayoutId id="2147483826" r:id="rId5"/>
    <p:sldLayoutId id="2147483827" r:id="rId6"/>
    <p:sldLayoutId id="2147483828" r:id="rId7"/>
    <p:sldLayoutId id="2147483829" r:id="rId8"/>
    <p:sldLayoutId id="2147483830" r:id="rId9"/>
    <p:sldLayoutId id="2147483831" r:id="rId10"/>
    <p:sldLayoutId id="2147483832" r:id="rId11"/>
    <p:sldLayoutId id="2147483833" r:id="rId12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Arial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charset="0"/>
          <a:ea typeface="Arial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charset="0"/>
          <a:ea typeface="Arial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charset="0"/>
          <a:ea typeface="Arial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charset="0"/>
          <a:ea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charset="0"/>
          <a:ea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charset="0"/>
          <a:ea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charset="0"/>
          <a:ea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charset="0"/>
          <a:ea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charset="0"/>
        <a:buChar char="§"/>
        <a:defRPr kumimoji="1"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Arial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Font typeface="Wingdings" charset="0"/>
        <a:buChar char="§"/>
        <a:defRPr kumimoji="1"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charset="0"/>
        <a:buChar char="§"/>
        <a:defRPr kumimoji="1"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Font typeface="Wingdings" charset="0"/>
        <a:buChar char="§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charset="0"/>
        <a:buChar char="§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charset="0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charset="0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charset="0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charset="0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9pPr>
    </p:bodyStyle>
    <p:otherStyle>
      <a:defPPr>
        <a:defRPr lang="ru-RU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4" Type="http://schemas.openxmlformats.org/officeDocument/2006/relationships/image" Target="../media/image23.jpeg"/><Relationship Id="rId5" Type="http://schemas.openxmlformats.org/officeDocument/2006/relationships/image" Target="../media/image24.jpeg"/><Relationship Id="rId6" Type="http://schemas.openxmlformats.org/officeDocument/2006/relationships/image" Target="../media/image25.jpeg"/><Relationship Id="rId7" Type="http://schemas.openxmlformats.org/officeDocument/2006/relationships/image" Target="../media/image26.jpeg"/><Relationship Id="rId8" Type="http://schemas.openxmlformats.org/officeDocument/2006/relationships/image" Target="../media/image27.jpeg"/><Relationship Id="rId9" Type="http://schemas.openxmlformats.org/officeDocument/2006/relationships/image" Target="../media/image28.jpeg"/><Relationship Id="rId10" Type="http://schemas.openxmlformats.org/officeDocument/2006/relationships/image" Target="../media/image29.jpeg"/><Relationship Id="rId11" Type="http://schemas.openxmlformats.org/officeDocument/2006/relationships/image" Target="../media/image30.jpeg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4" Type="http://schemas.openxmlformats.org/officeDocument/2006/relationships/image" Target="../media/image33.jpeg"/><Relationship Id="rId5" Type="http://schemas.openxmlformats.org/officeDocument/2006/relationships/image" Target="../media/image34.jp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3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4" Type="http://schemas.openxmlformats.org/officeDocument/2006/relationships/image" Target="../media/image37.jpeg"/><Relationship Id="rId5" Type="http://schemas.openxmlformats.org/officeDocument/2006/relationships/image" Target="../media/image38.jpe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3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4" Type="http://schemas.openxmlformats.org/officeDocument/2006/relationships/image" Target="../media/image41.jpeg"/><Relationship Id="rId5" Type="http://schemas.openxmlformats.org/officeDocument/2006/relationships/image" Target="../media/image42.jpe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3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4" Type="http://schemas.openxmlformats.org/officeDocument/2006/relationships/image" Target="../media/image45.jpeg"/><Relationship Id="rId5" Type="http://schemas.openxmlformats.org/officeDocument/2006/relationships/image" Target="../media/image46.jpeg"/><Relationship Id="rId6" Type="http://schemas.openxmlformats.org/officeDocument/2006/relationships/image" Target="../media/image47.jpeg"/><Relationship Id="rId7" Type="http://schemas.openxmlformats.org/officeDocument/2006/relationships/image" Target="../media/image48.jpe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43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image" Target="../media/image2.emf"/><Relationship Id="rId5" Type="http://schemas.openxmlformats.org/officeDocument/2006/relationships/image" Target="../media/image3.jp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4" Type="http://schemas.openxmlformats.org/officeDocument/2006/relationships/image" Target="../media/image6.png"/><Relationship Id="rId5" Type="http://schemas.openxmlformats.org/officeDocument/2006/relationships/image" Target="../media/image7.png"/><Relationship Id="rId6" Type="http://schemas.openxmlformats.org/officeDocument/2006/relationships/image" Target="../media/image8.jpe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jpeg"/><Relationship Id="rId5" Type="http://schemas.openxmlformats.org/officeDocument/2006/relationships/image" Target="../media/image12.jpeg"/><Relationship Id="rId6" Type="http://schemas.openxmlformats.org/officeDocument/2006/relationships/image" Target="../media/image13.png"/><Relationship Id="rId7" Type="http://schemas.openxmlformats.org/officeDocument/2006/relationships/image" Target="../media/image14.jpeg"/><Relationship Id="rId8" Type="http://schemas.openxmlformats.org/officeDocument/2006/relationships/image" Target="../media/image15.pn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4" Type="http://schemas.openxmlformats.org/officeDocument/2006/relationships/image" Target="../media/image18.jpeg"/><Relationship Id="rId5" Type="http://schemas.openxmlformats.org/officeDocument/2006/relationships/image" Target="../media/image19.png"/><Relationship Id="rId6" Type="http://schemas.openxmlformats.org/officeDocument/2006/relationships/image" Target="../media/image20.jpg"/><Relationship Id="rId7" Type="http://schemas.openxmlformats.org/officeDocument/2006/relationships/image" Target="../media/image21.jp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50825" y="23813"/>
            <a:ext cx="8569325" cy="1009650"/>
          </a:xfrm>
        </p:spPr>
        <p:txBody>
          <a:bodyPr/>
          <a:lstStyle/>
          <a:p>
            <a:pPr>
              <a:defRPr/>
            </a:pPr>
            <a:r>
              <a:rPr lang="ru-RU" sz="4800" dirty="0" smtClean="0">
                <a:solidFill>
                  <a:schemeClr val="folHlink"/>
                </a:solidFill>
                <a:effectLst/>
                <a:cs typeface="+mj-cs"/>
              </a:rPr>
              <a:t>    ЗДОРОВЬЕ И ДОСУГ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23850" y="5516563"/>
            <a:ext cx="8351838" cy="1250950"/>
          </a:xfrm>
          <a:extLst>
            <a:ext uri="{909E8E84-426E-40dd-AFC4-6F175D3DCCD1}">
              <a14:hiddenFill xmlns:a14="http://schemas.microsoft.com/office/drawing/2010/main">
                <a:solidFill>
                  <a:srgbClr val="1B07AF"/>
                </a:solidFill>
              </a14:hiddenFill>
            </a:ext>
          </a:extLst>
        </p:spPr>
        <p:txBody>
          <a:bodyPr/>
          <a:lstStyle/>
          <a:p>
            <a:pPr algn="ctr">
              <a:lnSpc>
                <a:spcPct val="80000"/>
              </a:lnSpc>
              <a:spcBef>
                <a:spcPct val="0"/>
              </a:spcBef>
              <a:defRPr/>
            </a:pPr>
            <a:r>
              <a:rPr kumimoji="0" lang="ru-RU" sz="2800" smtClean="0">
                <a:solidFill>
                  <a:schemeClr val="folHlink"/>
                </a:solidFill>
                <a:cs typeface="+mn-cs"/>
              </a:rPr>
              <a:t>Козлова Анна, Морохотова Екатерина. </a:t>
            </a:r>
          </a:p>
          <a:p>
            <a:pPr algn="ctr">
              <a:lnSpc>
                <a:spcPct val="80000"/>
              </a:lnSpc>
              <a:spcBef>
                <a:spcPct val="0"/>
              </a:spcBef>
              <a:defRPr/>
            </a:pPr>
            <a:r>
              <a:rPr kumimoji="0" lang="ru-RU" sz="2400" smtClean="0">
                <a:solidFill>
                  <a:schemeClr val="folHlink"/>
                </a:solidFill>
                <a:cs typeface="+mn-cs"/>
              </a:rPr>
              <a:t>8б класс МОУ СОШ № 24, п. Обухово.</a:t>
            </a:r>
            <a:r>
              <a:rPr kumimoji="0" lang="ru-RU" sz="3600" smtClean="0">
                <a:solidFill>
                  <a:schemeClr val="folHlink"/>
                </a:solidFill>
                <a:cs typeface="+mn-cs"/>
              </a:rPr>
              <a:t> </a:t>
            </a:r>
          </a:p>
          <a:p>
            <a:pPr algn="ctr">
              <a:spcBef>
                <a:spcPct val="0"/>
              </a:spcBef>
              <a:defRPr/>
            </a:pPr>
            <a:r>
              <a:rPr kumimoji="0" lang="ru-RU" sz="2000" smtClean="0">
                <a:solidFill>
                  <a:schemeClr val="folHlink"/>
                </a:solidFill>
                <a:cs typeface="+mn-cs"/>
              </a:rPr>
              <a:t>Руководители проекта: Мецих О.И., Былинова В.В., Гришина Е.Г.</a:t>
            </a:r>
            <a:r>
              <a:rPr kumimoji="0" lang="ru-RU" sz="2400" smtClean="0">
                <a:solidFill>
                  <a:schemeClr val="folHlink"/>
                </a:solidFill>
                <a:cs typeface="+mn-cs"/>
              </a:rPr>
              <a:t> </a:t>
            </a:r>
          </a:p>
        </p:txBody>
      </p:sp>
      <p:pic>
        <p:nvPicPr>
          <p:cNvPr id="2" name="Изображение 1" descr="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836712"/>
            <a:ext cx="7213600" cy="4699000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Изображение 15" descr="Без заголовка9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913" y="1196975"/>
            <a:ext cx="6408737" cy="481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7940" name="Rectangle 4"/>
          <p:cNvSpPr>
            <a:spLocks noChangeArrowheads="1"/>
          </p:cNvSpPr>
          <p:nvPr/>
        </p:nvSpPr>
        <p:spPr bwMode="auto">
          <a:xfrm>
            <a:off x="250825" y="188913"/>
            <a:ext cx="8642350" cy="641350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b="1">
                <a:cs typeface="+mn-cs"/>
              </a:rPr>
              <a:t>Награды </a:t>
            </a:r>
            <a:r>
              <a:rPr lang="ru-RU">
                <a:cs typeface="+mn-cs"/>
              </a:rPr>
              <a:t>наших ребят и учителей за участие и победы в спортивных турнирах,  соревнованиях, слетах </a:t>
            </a:r>
          </a:p>
        </p:txBody>
      </p:sp>
      <p:pic>
        <p:nvPicPr>
          <p:cNvPr id="15" name="Изображение 14" descr="Без заголовка8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088" y="1052513"/>
            <a:ext cx="7207250" cy="4968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7963" name="Rectangle 27"/>
          <p:cNvSpPr>
            <a:spLocks noChangeArrowheads="1"/>
          </p:cNvSpPr>
          <p:nvPr/>
        </p:nvSpPr>
        <p:spPr bwMode="auto">
          <a:xfrm>
            <a:off x="179388" y="1003300"/>
            <a:ext cx="8785225" cy="55213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ru-RU">
              <a:cs typeface="+mn-cs"/>
            </a:endParaRPr>
          </a:p>
        </p:txBody>
      </p:sp>
      <p:pic>
        <p:nvPicPr>
          <p:cNvPr id="13" name="Изображение 12" descr="Без заголовка7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288" y="1052513"/>
            <a:ext cx="4318000" cy="297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Изображение 13" descr="Без заголовка6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00563" y="3573463"/>
            <a:ext cx="4318000" cy="298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Прямоугольник 16"/>
          <p:cNvSpPr>
            <a:spLocks noChangeArrowheads="1"/>
          </p:cNvSpPr>
          <p:nvPr/>
        </p:nvSpPr>
        <p:spPr bwMode="auto">
          <a:xfrm>
            <a:off x="250825" y="836613"/>
            <a:ext cx="8642350" cy="5832475"/>
          </a:xfrm>
          <a:prstGeom prst="rect">
            <a:avLst/>
          </a:prstGeom>
          <a:solidFill>
            <a:srgbClr val="008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18" name="Изображение 17" descr="Без заголовка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4213" y="1628775"/>
            <a:ext cx="3594100" cy="444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Изображение 18" descr="Без заголовка1.jp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1628775"/>
            <a:ext cx="3829050" cy="4608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Изображение 19" descr="Без заголовка4.jp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8313" y="1196975"/>
            <a:ext cx="3887787" cy="51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Изображение 20" descr="Без заголовка5.jp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1196975"/>
            <a:ext cx="3960813" cy="527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Изображение 21" descr="Без заголовка0.jpg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288" y="806450"/>
            <a:ext cx="8137525" cy="593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28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3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34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7963" grpId="0" animBg="1"/>
      <p:bldP spid="1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2" name="Text Box 4"/>
          <p:cNvSpPr txBox="1">
            <a:spLocks noChangeArrowheads="1"/>
          </p:cNvSpPr>
          <p:nvPr/>
        </p:nvSpPr>
        <p:spPr bwMode="auto">
          <a:xfrm>
            <a:off x="179388" y="188913"/>
            <a:ext cx="2016125" cy="376237"/>
          </a:xfrm>
          <a:prstGeom prst="rect">
            <a:avLst/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dirty="0">
                <a:cs typeface="+mn-cs"/>
              </a:rPr>
              <a:t>РАЗВЛЕЧЕНИЯ</a:t>
            </a:r>
          </a:p>
        </p:txBody>
      </p:sp>
      <p:sp>
        <p:nvSpPr>
          <p:cNvPr id="135173" name="Text Box 5"/>
          <p:cNvSpPr txBox="1">
            <a:spLocks noChangeArrowheads="1"/>
          </p:cNvSpPr>
          <p:nvPr/>
        </p:nvSpPr>
        <p:spPr bwMode="auto">
          <a:xfrm>
            <a:off x="4716463" y="981075"/>
            <a:ext cx="3059112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>
                <a:cs typeface="+mn-cs"/>
              </a:rPr>
              <a:t>посещение театров, концертов, музеев, экскурсии, путешествия, просмотр кинофильмов…</a:t>
            </a:r>
          </a:p>
        </p:txBody>
      </p:sp>
      <p:pic>
        <p:nvPicPr>
          <p:cNvPr id="135174" name="Picture 6" descr="95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203575" y="4581525"/>
            <a:ext cx="3057525" cy="2019300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80808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135180" name="Picture 12" descr="Поход1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7950" y="2997200"/>
            <a:ext cx="2954338" cy="2019300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80808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135179" name="Rectangle 11"/>
          <p:cNvSpPr>
            <a:spLocks noChangeArrowheads="1"/>
          </p:cNvSpPr>
          <p:nvPr/>
        </p:nvSpPr>
        <p:spPr bwMode="auto">
          <a:xfrm>
            <a:off x="2357438" y="128588"/>
            <a:ext cx="6751637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700" dirty="0">
                <a:cs typeface="+mn-cs"/>
              </a:rPr>
              <a:t>- имеют компенсационный  характер, познавательную нагрузку </a:t>
            </a:r>
          </a:p>
          <a:p>
            <a:pPr>
              <a:defRPr/>
            </a:pPr>
            <a:r>
              <a:rPr lang="ru-RU" sz="1700" dirty="0">
                <a:cs typeface="+mn-cs"/>
              </a:rPr>
              <a:t>и обеспечивают человеку смену впечатлений. </a:t>
            </a:r>
          </a:p>
        </p:txBody>
      </p:sp>
      <p:pic>
        <p:nvPicPr>
          <p:cNvPr id="135183" name="Picture 15" descr="Питер 007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547813" y="765175"/>
            <a:ext cx="2692400" cy="2019300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80808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135186" name="Rectangle 18"/>
          <p:cNvSpPr>
            <a:spLocks noChangeArrowheads="1"/>
          </p:cNvSpPr>
          <p:nvPr/>
        </p:nvSpPr>
        <p:spPr bwMode="auto">
          <a:xfrm>
            <a:off x="6084888" y="6021388"/>
            <a:ext cx="3059112" cy="309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2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tIns="18000" bIns="18000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1400" b="1">
                <a:cs typeface="+mn-cs"/>
              </a:rPr>
              <a:t>В музее Авиации  в Монино</a:t>
            </a:r>
            <a:r>
              <a:rPr lang="ru-RU">
                <a:cs typeface="+mn-cs"/>
              </a:rPr>
              <a:t> </a:t>
            </a:r>
          </a:p>
        </p:txBody>
      </p:sp>
      <p:sp>
        <p:nvSpPr>
          <p:cNvPr id="135187" name="Rectangle 19"/>
          <p:cNvSpPr>
            <a:spLocks noChangeArrowheads="1"/>
          </p:cNvSpPr>
          <p:nvPr/>
        </p:nvSpPr>
        <p:spPr bwMode="auto">
          <a:xfrm>
            <a:off x="0" y="5229225"/>
            <a:ext cx="3059113" cy="1098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2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tIns="18000" bIns="18000">
            <a:spAutoFit/>
          </a:bodyPr>
          <a:lstStyle/>
          <a:p>
            <a:pPr algn="ctr">
              <a:defRPr/>
            </a:pPr>
            <a:r>
              <a:rPr lang="ru-RU" sz="1400" b="1">
                <a:cs typeface="+mn-cs"/>
              </a:rPr>
              <a:t>Экскурсия на природу.</a:t>
            </a:r>
          </a:p>
          <a:p>
            <a:pPr algn="ctr">
              <a:defRPr/>
            </a:pPr>
            <a:r>
              <a:rPr lang="ru-RU" sz="1400" b="1">
                <a:cs typeface="+mn-cs"/>
              </a:rPr>
              <a:t>8а  с классным руководителем в одном из пунктов учебной этно - экологической тропы школы №24</a:t>
            </a:r>
            <a:endParaRPr lang="ru-RU">
              <a:cs typeface="+mn-cs"/>
            </a:endParaRPr>
          </a:p>
        </p:txBody>
      </p:sp>
      <p:sp>
        <p:nvSpPr>
          <p:cNvPr id="135188" name="Rectangle 20"/>
          <p:cNvSpPr>
            <a:spLocks noChangeArrowheads="1"/>
          </p:cNvSpPr>
          <p:nvPr/>
        </p:nvSpPr>
        <p:spPr bwMode="auto">
          <a:xfrm>
            <a:off x="3059113" y="3500438"/>
            <a:ext cx="3059112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2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tIns="18000" bIns="18000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1400" b="1">
                <a:cs typeface="+mn-cs"/>
              </a:rPr>
              <a:t>По дороге домой после посещения театра в Москве</a:t>
            </a:r>
            <a:endParaRPr lang="ru-RU">
              <a:cs typeface="+mn-cs"/>
            </a:endParaRPr>
          </a:p>
        </p:txBody>
      </p:sp>
      <p:pic>
        <p:nvPicPr>
          <p:cNvPr id="3" name="Изображение 2" descr="4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0152" y="2420888"/>
            <a:ext cx="3009900" cy="2032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6" name="Text Box 4"/>
          <p:cNvSpPr txBox="1">
            <a:spLocks noChangeArrowheads="1"/>
          </p:cNvSpPr>
          <p:nvPr/>
        </p:nvSpPr>
        <p:spPr bwMode="auto">
          <a:xfrm>
            <a:off x="250825" y="244475"/>
            <a:ext cx="1655763" cy="376238"/>
          </a:xfrm>
          <a:prstGeom prst="rect">
            <a:avLst/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>
                <a:cs typeface="+mn-cs"/>
              </a:rPr>
              <a:t>ПРАЗДНИКИ</a:t>
            </a:r>
          </a:p>
        </p:txBody>
      </p:sp>
      <p:sp>
        <p:nvSpPr>
          <p:cNvPr id="136197" name="Text Box 5"/>
          <p:cNvSpPr txBox="1">
            <a:spLocks noChangeArrowheads="1"/>
          </p:cNvSpPr>
          <p:nvPr/>
        </p:nvSpPr>
        <p:spPr bwMode="auto">
          <a:xfrm>
            <a:off x="2087563" y="115888"/>
            <a:ext cx="6805612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1600">
                <a:cs typeface="+mn-cs"/>
              </a:rPr>
              <a:t>- сочетают в себе отдых и развлечения, позволяют  </a:t>
            </a:r>
          </a:p>
          <a:p>
            <a:pPr>
              <a:defRPr/>
            </a:pPr>
            <a:r>
              <a:rPr lang="ru-RU" sz="1600">
                <a:cs typeface="+mn-cs"/>
              </a:rPr>
              <a:t>        человеку ощутить эмоциональный подъём. </a:t>
            </a:r>
          </a:p>
        </p:txBody>
      </p:sp>
      <p:sp>
        <p:nvSpPr>
          <p:cNvPr id="136198" name="Text Box 6"/>
          <p:cNvSpPr txBox="1">
            <a:spLocks noChangeArrowheads="1"/>
          </p:cNvSpPr>
          <p:nvPr/>
        </p:nvSpPr>
        <p:spPr bwMode="auto">
          <a:xfrm>
            <a:off x="5975350" y="692150"/>
            <a:ext cx="3060700" cy="641350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>
                <a:cs typeface="+mn-cs"/>
              </a:rPr>
              <a:t>Традиционные школьные </a:t>
            </a:r>
          </a:p>
          <a:p>
            <a:pPr algn="ctr">
              <a:defRPr/>
            </a:pPr>
            <a:r>
              <a:rPr lang="ru-RU">
                <a:cs typeface="+mn-cs"/>
              </a:rPr>
              <a:t>праздники:</a:t>
            </a:r>
          </a:p>
        </p:txBody>
      </p:sp>
      <p:sp>
        <p:nvSpPr>
          <p:cNvPr id="136199" name="Text Box 7"/>
          <p:cNvSpPr txBox="1">
            <a:spLocks noChangeArrowheads="1"/>
          </p:cNvSpPr>
          <p:nvPr/>
        </p:nvSpPr>
        <p:spPr bwMode="auto">
          <a:xfrm>
            <a:off x="5759450" y="1341438"/>
            <a:ext cx="3349625" cy="5053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charset="0"/>
                <a:ea typeface="Arial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charset="0"/>
                <a:ea typeface="Arial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charset="0"/>
                <a:ea typeface="Arial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charset="0"/>
                <a:ea typeface="Arial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charset="0"/>
                <a:ea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</a:defRPr>
            </a:lvl9pPr>
          </a:lstStyle>
          <a:p>
            <a:pPr>
              <a:buFontTx/>
              <a:buChar char="•"/>
              <a:defRPr/>
            </a:pPr>
            <a:r>
              <a:rPr lang="ru-RU" sz="1300" smtClean="0">
                <a:cs typeface="+mn-cs"/>
              </a:rPr>
              <a:t>День знаний </a:t>
            </a:r>
          </a:p>
          <a:p>
            <a:pPr>
              <a:buFontTx/>
              <a:buChar char="•"/>
              <a:defRPr/>
            </a:pPr>
            <a:r>
              <a:rPr lang="ru-RU" sz="1300" smtClean="0">
                <a:cs typeface="+mn-cs"/>
              </a:rPr>
              <a:t>День здоровья</a:t>
            </a:r>
          </a:p>
          <a:p>
            <a:pPr>
              <a:buFontTx/>
              <a:buChar char="•"/>
              <a:defRPr/>
            </a:pPr>
            <a:r>
              <a:rPr lang="ru-RU" sz="1300" smtClean="0">
                <a:cs typeface="+mn-cs"/>
              </a:rPr>
              <a:t>День учителя </a:t>
            </a:r>
          </a:p>
          <a:p>
            <a:pPr>
              <a:buFontTx/>
              <a:buChar char="•"/>
              <a:defRPr/>
            </a:pPr>
            <a:r>
              <a:rPr lang="ru-RU" sz="1300" smtClean="0">
                <a:cs typeface="+mn-cs"/>
              </a:rPr>
              <a:t>День самоуправления </a:t>
            </a:r>
          </a:p>
          <a:p>
            <a:pPr>
              <a:buFontTx/>
              <a:buChar char="•"/>
              <a:defRPr/>
            </a:pPr>
            <a:r>
              <a:rPr lang="ru-RU" sz="1300" smtClean="0">
                <a:cs typeface="+mn-cs"/>
              </a:rPr>
              <a:t>Неделя экологии </a:t>
            </a:r>
          </a:p>
          <a:p>
            <a:pPr>
              <a:buFontTx/>
              <a:buChar char="•"/>
              <a:defRPr/>
            </a:pPr>
            <a:r>
              <a:rPr lang="ru-RU" sz="1300" smtClean="0">
                <a:cs typeface="+mn-cs"/>
              </a:rPr>
              <a:t>Предметные недели </a:t>
            </a:r>
          </a:p>
          <a:p>
            <a:pPr>
              <a:buFontTx/>
              <a:buChar char="•"/>
              <a:defRPr/>
            </a:pPr>
            <a:r>
              <a:rPr lang="ru-RU" sz="1300" smtClean="0">
                <a:cs typeface="+mn-cs"/>
              </a:rPr>
              <a:t>Межпредметные недели </a:t>
            </a:r>
          </a:p>
          <a:p>
            <a:pPr>
              <a:buFontTx/>
              <a:buChar char="•"/>
              <a:defRPr/>
            </a:pPr>
            <a:r>
              <a:rPr lang="ru-RU" sz="1300" smtClean="0">
                <a:cs typeface="+mn-cs"/>
              </a:rPr>
              <a:t>Праздник «Золотая осень» </a:t>
            </a:r>
          </a:p>
          <a:p>
            <a:pPr>
              <a:buFontTx/>
              <a:buChar char="•"/>
              <a:defRPr/>
            </a:pPr>
            <a:r>
              <a:rPr lang="ru-RU" sz="1300" smtClean="0">
                <a:cs typeface="+mn-cs"/>
              </a:rPr>
              <a:t>Праздник Букваря </a:t>
            </a:r>
          </a:p>
          <a:p>
            <a:pPr>
              <a:buFontTx/>
              <a:buChar char="•"/>
              <a:defRPr/>
            </a:pPr>
            <a:r>
              <a:rPr lang="ru-RU" sz="1300" smtClean="0">
                <a:cs typeface="+mn-cs"/>
              </a:rPr>
              <a:t>Рождественский фестиваль </a:t>
            </a:r>
          </a:p>
          <a:p>
            <a:pPr>
              <a:defRPr/>
            </a:pPr>
            <a:r>
              <a:rPr lang="ru-RU" sz="1300" smtClean="0">
                <a:cs typeface="+mn-cs"/>
              </a:rPr>
              <a:t>       школьных творческих объединений </a:t>
            </a:r>
          </a:p>
          <a:p>
            <a:pPr>
              <a:buFontTx/>
              <a:buChar char="•"/>
              <a:defRPr/>
            </a:pPr>
            <a:r>
              <a:rPr lang="ru-RU" sz="1300" smtClean="0">
                <a:cs typeface="+mn-cs"/>
              </a:rPr>
              <a:t>День ШМО </a:t>
            </a:r>
          </a:p>
          <a:p>
            <a:pPr>
              <a:buFontTx/>
              <a:buChar char="•"/>
              <a:defRPr/>
            </a:pPr>
            <a:r>
              <a:rPr lang="ru-RU" sz="1300" smtClean="0">
                <a:cs typeface="+mn-cs"/>
              </a:rPr>
              <a:t>День открытых дверей </a:t>
            </a:r>
          </a:p>
          <a:p>
            <a:pPr>
              <a:buFontTx/>
              <a:buChar char="•"/>
              <a:defRPr/>
            </a:pPr>
            <a:r>
              <a:rPr lang="ru-RU" sz="1300" smtClean="0">
                <a:cs typeface="+mn-cs"/>
              </a:rPr>
              <a:t>Фестиваль творческих объединений  «Звездный дождь», «Последний звонок» </a:t>
            </a:r>
          </a:p>
          <a:p>
            <a:pPr>
              <a:buFontTx/>
              <a:buChar char="•"/>
              <a:defRPr/>
            </a:pPr>
            <a:r>
              <a:rPr lang="ru-RU" sz="1300" smtClean="0">
                <a:cs typeface="+mn-cs"/>
              </a:rPr>
              <a:t>Выпускной вечер </a:t>
            </a:r>
          </a:p>
          <a:p>
            <a:pPr>
              <a:buFontTx/>
              <a:buChar char="•"/>
              <a:defRPr/>
            </a:pPr>
            <a:r>
              <a:rPr lang="ru-RU" sz="1300" smtClean="0">
                <a:cs typeface="+mn-cs"/>
              </a:rPr>
              <a:t>Конкурсы рисунков, плакатов, </a:t>
            </a:r>
          </a:p>
          <a:p>
            <a:pPr>
              <a:defRPr/>
            </a:pPr>
            <a:r>
              <a:rPr lang="ru-RU" sz="1300" smtClean="0">
                <a:cs typeface="+mn-cs"/>
              </a:rPr>
              <a:t>        поделок </a:t>
            </a:r>
          </a:p>
          <a:p>
            <a:pPr>
              <a:buFontTx/>
              <a:buChar char="•"/>
              <a:defRPr/>
            </a:pPr>
            <a:r>
              <a:rPr lang="ru-RU" sz="1300" smtClean="0">
                <a:cs typeface="+mn-cs"/>
              </a:rPr>
              <a:t>Масленичная неделя </a:t>
            </a:r>
          </a:p>
          <a:p>
            <a:pPr>
              <a:buFontTx/>
              <a:buChar char="•"/>
              <a:defRPr/>
            </a:pPr>
            <a:r>
              <a:rPr lang="ru-RU" sz="1300" smtClean="0">
                <a:cs typeface="+mn-cs"/>
              </a:rPr>
              <a:t>Праздник труда </a:t>
            </a:r>
          </a:p>
          <a:p>
            <a:pPr>
              <a:buFontTx/>
              <a:buChar char="•"/>
              <a:defRPr/>
            </a:pPr>
            <a:r>
              <a:rPr lang="ru-RU" sz="1300" smtClean="0">
                <a:cs typeface="+mn-cs"/>
              </a:rPr>
              <a:t>Выставки «Золотая осень», </a:t>
            </a:r>
          </a:p>
          <a:p>
            <a:pPr>
              <a:defRPr/>
            </a:pPr>
            <a:r>
              <a:rPr lang="ru-RU" sz="1300" smtClean="0">
                <a:cs typeface="+mn-cs"/>
              </a:rPr>
              <a:t>        «Человек и природа» </a:t>
            </a:r>
          </a:p>
          <a:p>
            <a:pPr>
              <a:buFontTx/>
              <a:buChar char="•"/>
              <a:defRPr/>
            </a:pPr>
            <a:r>
              <a:rPr lang="ru-RU" sz="1300" smtClean="0">
                <a:cs typeface="+mn-cs"/>
              </a:rPr>
              <a:t>Смотры «Потешных войск», </a:t>
            </a:r>
          </a:p>
          <a:p>
            <a:pPr>
              <a:defRPr/>
            </a:pPr>
            <a:r>
              <a:rPr lang="ru-RU" sz="1300" smtClean="0">
                <a:cs typeface="+mn-cs"/>
              </a:rPr>
              <a:t>        классных уголков</a:t>
            </a:r>
          </a:p>
        </p:txBody>
      </p:sp>
      <p:pic>
        <p:nvPicPr>
          <p:cNvPr id="136200" name="Picture 8" descr="IMG_8891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50825" y="908050"/>
            <a:ext cx="2692400" cy="2019300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80808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136202" name="Picture 10" descr="день здоровья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email">
            <a:lum contrast="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50825" y="3497263"/>
            <a:ext cx="2692400" cy="2019300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80808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136205" name="Picture 13" descr="день здоровья (2)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059113" y="3500438"/>
            <a:ext cx="2692400" cy="2019300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80808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136208" name="Picture 16" descr="94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059113" y="908050"/>
            <a:ext cx="2692400" cy="2019300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80808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136211" name="Text Box 19"/>
          <p:cNvSpPr txBox="1">
            <a:spLocks noChangeArrowheads="1"/>
          </p:cNvSpPr>
          <p:nvPr/>
        </p:nvSpPr>
        <p:spPr bwMode="auto">
          <a:xfrm>
            <a:off x="250825" y="3068638"/>
            <a:ext cx="248443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1600">
                <a:cs typeface="+mn-cs"/>
              </a:rPr>
              <a:t>День знаний</a:t>
            </a:r>
            <a:r>
              <a:rPr lang="ru-RU" sz="1300">
                <a:cs typeface="+mn-cs"/>
              </a:rPr>
              <a:t> </a:t>
            </a:r>
          </a:p>
        </p:txBody>
      </p:sp>
      <p:sp>
        <p:nvSpPr>
          <p:cNvPr id="136212" name="Text Box 20"/>
          <p:cNvSpPr txBox="1">
            <a:spLocks noChangeArrowheads="1"/>
          </p:cNvSpPr>
          <p:nvPr/>
        </p:nvSpPr>
        <p:spPr bwMode="auto">
          <a:xfrm>
            <a:off x="1619250" y="5661025"/>
            <a:ext cx="3529013" cy="1022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1600">
                <a:cs typeface="+mn-cs"/>
              </a:rPr>
              <a:t>День здоровья</a:t>
            </a:r>
            <a:r>
              <a:rPr lang="ru-RU" sz="1300">
                <a:cs typeface="+mn-cs"/>
              </a:rPr>
              <a:t> </a:t>
            </a:r>
          </a:p>
          <a:p>
            <a:pPr algn="ctr">
              <a:defRPr/>
            </a:pPr>
            <a:endParaRPr lang="ru-RU" sz="1300">
              <a:cs typeface="+mn-cs"/>
            </a:endParaRPr>
          </a:p>
          <a:p>
            <a:pPr algn="ctr">
              <a:defRPr/>
            </a:pPr>
            <a:r>
              <a:rPr lang="ru-RU" sz="3200">
                <a:cs typeface="+mn-cs"/>
              </a:rPr>
              <a:t>………………</a:t>
            </a:r>
          </a:p>
        </p:txBody>
      </p:sp>
      <p:sp>
        <p:nvSpPr>
          <p:cNvPr id="136213" name="Text Box 21"/>
          <p:cNvSpPr txBox="1">
            <a:spLocks noChangeArrowheads="1"/>
          </p:cNvSpPr>
          <p:nvPr/>
        </p:nvSpPr>
        <p:spPr bwMode="auto">
          <a:xfrm>
            <a:off x="3132138" y="3068638"/>
            <a:ext cx="233997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1600">
                <a:cs typeface="+mn-cs"/>
              </a:rPr>
              <a:t>Выпускной вечер</a:t>
            </a:r>
            <a:r>
              <a:rPr lang="ru-RU" sz="1300">
                <a:cs typeface="+mn-cs"/>
              </a:rPr>
              <a:t> 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4" name="Text Box 4"/>
          <p:cNvSpPr txBox="1">
            <a:spLocks noChangeArrowheads="1"/>
          </p:cNvSpPr>
          <p:nvPr/>
        </p:nvSpPr>
        <p:spPr bwMode="auto">
          <a:xfrm>
            <a:off x="179388" y="188913"/>
            <a:ext cx="1871662" cy="376237"/>
          </a:xfrm>
          <a:prstGeom prst="rect">
            <a:avLst/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>
                <a:cs typeface="+mn-cs"/>
              </a:rPr>
              <a:t>ТВОРЧЕСТВО</a:t>
            </a:r>
          </a:p>
        </p:txBody>
      </p:sp>
      <p:sp>
        <p:nvSpPr>
          <p:cNvPr id="138245" name="Text Box 5"/>
          <p:cNvSpPr txBox="1">
            <a:spLocks noChangeArrowheads="1"/>
          </p:cNvSpPr>
          <p:nvPr/>
        </p:nvSpPr>
        <p:spPr bwMode="auto">
          <a:xfrm>
            <a:off x="503238" y="981075"/>
            <a:ext cx="864076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ru-RU">
              <a:cs typeface="+mn-cs"/>
            </a:endParaRPr>
          </a:p>
        </p:txBody>
      </p:sp>
      <p:sp>
        <p:nvSpPr>
          <p:cNvPr id="138247" name="Rectangle 7"/>
          <p:cNvSpPr>
            <a:spLocks noChangeArrowheads="1"/>
          </p:cNvSpPr>
          <p:nvPr/>
        </p:nvSpPr>
        <p:spPr bwMode="auto">
          <a:xfrm>
            <a:off x="2051050" y="188913"/>
            <a:ext cx="67659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>
              <a:defRPr/>
            </a:pPr>
            <a:r>
              <a:rPr lang="ru-RU" sz="1600">
                <a:cs typeface="+mn-cs"/>
              </a:rPr>
              <a:t>- обеспечивает наиболее высокий уровень досуговой деятельности</a:t>
            </a:r>
            <a:r>
              <a:rPr lang="ru-RU">
                <a:cs typeface="+mn-cs"/>
              </a:rPr>
              <a:t>. </a:t>
            </a:r>
          </a:p>
        </p:txBody>
      </p:sp>
      <p:sp>
        <p:nvSpPr>
          <p:cNvPr id="138248" name="Text Box 8"/>
          <p:cNvSpPr txBox="1">
            <a:spLocks noChangeArrowheads="1"/>
          </p:cNvSpPr>
          <p:nvPr/>
        </p:nvSpPr>
        <p:spPr bwMode="auto">
          <a:xfrm>
            <a:off x="5724525" y="4365625"/>
            <a:ext cx="3095625" cy="2268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1600" b="1">
                <a:cs typeface="+mn-cs"/>
              </a:rPr>
              <a:t>Вне школы занимаемся творчеством в :</a:t>
            </a:r>
          </a:p>
          <a:p>
            <a:pPr>
              <a:spcBef>
                <a:spcPct val="50000"/>
              </a:spcBef>
              <a:defRPr/>
            </a:pPr>
            <a:r>
              <a:rPr lang="ru-RU" sz="1300">
                <a:cs typeface="+mn-cs"/>
              </a:rPr>
              <a:t>- Доме культуры п. Обухово</a:t>
            </a:r>
          </a:p>
          <a:p>
            <a:pPr>
              <a:buFontTx/>
              <a:buChar char="-"/>
              <a:defRPr/>
            </a:pPr>
            <a:r>
              <a:rPr lang="ru-RU" sz="1300">
                <a:cs typeface="+mn-cs"/>
              </a:rPr>
              <a:t> Доме культуры п. Балабаново</a:t>
            </a:r>
          </a:p>
          <a:p>
            <a:pPr>
              <a:buFontTx/>
              <a:buChar char="-"/>
              <a:defRPr/>
            </a:pPr>
            <a:r>
              <a:rPr lang="ru-RU" sz="1300">
                <a:cs typeface="+mn-cs"/>
              </a:rPr>
              <a:t> Станции юных натуралистов</a:t>
            </a:r>
          </a:p>
          <a:p>
            <a:pPr>
              <a:buFontTx/>
              <a:buChar char="-"/>
              <a:defRPr/>
            </a:pPr>
            <a:r>
              <a:rPr lang="ru-RU" sz="1300">
                <a:cs typeface="+mn-cs"/>
              </a:rPr>
              <a:t> Дворце  ДЮТ</a:t>
            </a:r>
          </a:p>
          <a:p>
            <a:pPr>
              <a:defRPr/>
            </a:pPr>
            <a:r>
              <a:rPr lang="ru-RU" sz="1300">
                <a:cs typeface="+mn-cs"/>
              </a:rPr>
              <a:t>- Муниципальном Центре культуры и   творчества им. Г. Калиниченко</a:t>
            </a:r>
          </a:p>
          <a:p>
            <a:pPr>
              <a:defRPr/>
            </a:pPr>
            <a:r>
              <a:rPr lang="ru-RU" sz="1300">
                <a:cs typeface="+mn-cs"/>
              </a:rPr>
              <a:t> г. Ногинска.</a:t>
            </a:r>
          </a:p>
          <a:p>
            <a:pPr>
              <a:buFontTx/>
              <a:buChar char="-"/>
              <a:defRPr/>
            </a:pPr>
            <a:endParaRPr lang="ru-RU" sz="1300">
              <a:cs typeface="+mn-cs"/>
            </a:endParaRPr>
          </a:p>
        </p:txBody>
      </p:sp>
      <p:sp>
        <p:nvSpPr>
          <p:cNvPr id="138249" name="Text Box 9"/>
          <p:cNvSpPr txBox="1">
            <a:spLocks noChangeArrowheads="1"/>
          </p:cNvSpPr>
          <p:nvPr/>
        </p:nvSpPr>
        <p:spPr bwMode="auto">
          <a:xfrm>
            <a:off x="1979613" y="3716338"/>
            <a:ext cx="51117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1600">
                <a:cs typeface="+mn-cs"/>
              </a:rPr>
              <a:t>Изостудия школы</a:t>
            </a:r>
          </a:p>
        </p:txBody>
      </p:sp>
      <p:pic>
        <p:nvPicPr>
          <p:cNvPr id="138250" name="Picture 10" descr="изо студия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79388" y="692150"/>
            <a:ext cx="2322512" cy="3097213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80808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138252" name="Picture 12" descr="изостудия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987675" y="692150"/>
            <a:ext cx="2268538" cy="3024188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80808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138255" name="Picture 15" descr="IMG_1111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651500" y="765175"/>
            <a:ext cx="2212975" cy="2951163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80808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138258" name="Picture 18" descr="Лоскут кружок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71450" y="4130675"/>
            <a:ext cx="3392488" cy="2181225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80808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138261" name="Text Box 21"/>
          <p:cNvSpPr txBox="1">
            <a:spLocks noChangeArrowheads="1"/>
          </p:cNvSpPr>
          <p:nvPr/>
        </p:nvSpPr>
        <p:spPr bwMode="auto">
          <a:xfrm>
            <a:off x="0" y="6369050"/>
            <a:ext cx="34925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1600">
                <a:cs typeface="+mn-cs"/>
              </a:rPr>
              <a:t>Кружок «Вязание крючком»</a:t>
            </a:r>
            <a:r>
              <a:rPr lang="ru-RU" sz="1300">
                <a:cs typeface="+mn-cs"/>
              </a:rPr>
              <a:t> 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6" name="Text Box 4"/>
          <p:cNvSpPr txBox="1">
            <a:spLocks noChangeArrowheads="1"/>
          </p:cNvSpPr>
          <p:nvPr/>
        </p:nvSpPr>
        <p:spPr bwMode="auto">
          <a:xfrm>
            <a:off x="179388" y="188913"/>
            <a:ext cx="1871662" cy="376237"/>
          </a:xfrm>
          <a:prstGeom prst="rect">
            <a:avLst/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>
                <a:cs typeface="+mn-cs"/>
              </a:rPr>
              <a:t>ТВОРЧЕСТВО</a:t>
            </a:r>
          </a:p>
        </p:txBody>
      </p:sp>
      <p:sp>
        <p:nvSpPr>
          <p:cNvPr id="146437" name="Rectangle 5"/>
          <p:cNvSpPr>
            <a:spLocks noChangeArrowheads="1"/>
          </p:cNvSpPr>
          <p:nvPr/>
        </p:nvSpPr>
        <p:spPr bwMode="auto">
          <a:xfrm>
            <a:off x="2627313" y="188913"/>
            <a:ext cx="4824412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ru-RU">
                <a:cs typeface="+mn-cs"/>
              </a:rPr>
              <a:t>- участие в выставках и конкурсах поделок</a:t>
            </a:r>
          </a:p>
        </p:txBody>
      </p:sp>
      <p:pic>
        <p:nvPicPr>
          <p:cNvPr id="146438" name="Picture 6" descr="космические аппараты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79388" y="765175"/>
            <a:ext cx="2692400" cy="2019300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80808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146442" name="Picture 10" descr="воздувшные змеи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276600" y="3068638"/>
            <a:ext cx="2484438" cy="3095625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80808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146445" name="Picture 13" descr="IMG_5854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987675" y="692150"/>
            <a:ext cx="2808288" cy="2106613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80808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146454" name="Picture 22" descr="Выставка Сувенир природы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867400" y="3284538"/>
            <a:ext cx="3025775" cy="2270125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80808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27655" name="Picture 23" descr="конкурс кормушек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1863" y="692150"/>
            <a:ext cx="2784475" cy="208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6" name="Picture 24" descr="Летательный аппарат"/>
          <p:cNvPicPr>
            <a:picLocks noChangeAspect="1" noChangeArrowheads="1"/>
          </p:cNvPicPr>
          <p:nvPr/>
        </p:nvPicPr>
        <p:blipFill>
          <a:blip r:embed="rId7">
            <a:lum contrast="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388" y="3068638"/>
            <a:ext cx="2954337" cy="3138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6458" name="Text Box 26"/>
          <p:cNvSpPr txBox="1">
            <a:spLocks noChangeArrowheads="1"/>
          </p:cNvSpPr>
          <p:nvPr/>
        </p:nvSpPr>
        <p:spPr bwMode="auto">
          <a:xfrm>
            <a:off x="0" y="6381750"/>
            <a:ext cx="561657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1600">
                <a:cs typeface="+mn-cs"/>
              </a:rPr>
              <a:t>Конкурс летательных аппаратов, воздушных змеев</a:t>
            </a:r>
          </a:p>
        </p:txBody>
      </p:sp>
      <p:sp>
        <p:nvSpPr>
          <p:cNvPr id="146459" name="Text Box 27"/>
          <p:cNvSpPr txBox="1">
            <a:spLocks noChangeArrowheads="1"/>
          </p:cNvSpPr>
          <p:nvPr/>
        </p:nvSpPr>
        <p:spPr bwMode="auto">
          <a:xfrm>
            <a:off x="5867400" y="2852738"/>
            <a:ext cx="302418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1600">
                <a:cs typeface="+mn-cs"/>
              </a:rPr>
              <a:t>Выставка-конкурс кормушек</a:t>
            </a:r>
          </a:p>
        </p:txBody>
      </p:sp>
      <p:sp>
        <p:nvSpPr>
          <p:cNvPr id="146460" name="Text Box 28"/>
          <p:cNvSpPr txBox="1">
            <a:spLocks noChangeArrowheads="1"/>
          </p:cNvSpPr>
          <p:nvPr/>
        </p:nvSpPr>
        <p:spPr bwMode="auto">
          <a:xfrm>
            <a:off x="5867400" y="5589588"/>
            <a:ext cx="3060700" cy="82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1600">
                <a:cs typeface="+mn-cs"/>
              </a:rPr>
              <a:t>Выставки –конкурсы </a:t>
            </a:r>
          </a:p>
          <a:p>
            <a:pPr algn="ctr">
              <a:defRPr/>
            </a:pPr>
            <a:r>
              <a:rPr lang="ru-RU" sz="1600">
                <a:cs typeface="+mn-cs"/>
              </a:rPr>
              <a:t>«Сувениры природы»</a:t>
            </a:r>
          </a:p>
          <a:p>
            <a:pPr algn="ctr">
              <a:defRPr/>
            </a:pPr>
            <a:r>
              <a:rPr lang="ru-RU" sz="1600">
                <a:cs typeface="+mn-cs"/>
              </a:rPr>
              <a:t>«Вальс цветов»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80" name="Text Box 4"/>
          <p:cNvSpPr txBox="1">
            <a:spLocks noChangeArrowheads="1"/>
          </p:cNvSpPr>
          <p:nvPr/>
        </p:nvSpPr>
        <p:spPr bwMode="auto">
          <a:xfrm>
            <a:off x="539750" y="4149725"/>
            <a:ext cx="8135938" cy="2505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charset="0"/>
                <a:ea typeface="Arial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charset="0"/>
                <a:ea typeface="Arial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charset="0"/>
                <a:ea typeface="Arial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charset="0"/>
                <a:ea typeface="Arial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charset="0"/>
                <a:ea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ru-RU" sz="2400" smtClean="0">
                <a:cs typeface="+mn-cs"/>
              </a:rPr>
              <a:t>Литература:</a:t>
            </a:r>
          </a:p>
          <a:p>
            <a:pPr>
              <a:spcBef>
                <a:spcPct val="50000"/>
              </a:spcBef>
              <a:defRPr/>
            </a:pPr>
            <a:r>
              <a:rPr lang="ru-RU" sz="1600" smtClean="0">
                <a:cs typeface="+mn-cs"/>
              </a:rPr>
              <a:t>1.Основы медицинских знаний и здорового образа жизни. Учебник для 10,11 кл. А.Т. Смирнова, 2001.</a:t>
            </a:r>
          </a:p>
          <a:p>
            <a:pPr>
              <a:spcBef>
                <a:spcPct val="50000"/>
              </a:spcBef>
              <a:defRPr/>
            </a:pPr>
            <a:r>
              <a:rPr lang="ru-RU" sz="1600" smtClean="0">
                <a:cs typeface="+mn-cs"/>
              </a:rPr>
              <a:t>2. Социологические основы здорового образа жизни и физической активности детей школьного возраста. </a:t>
            </a:r>
            <a:r>
              <a:rPr lang="en-US" sz="1600" smtClean="0">
                <a:cs typeface="+mn-cs"/>
              </a:rPr>
              <a:t>/</a:t>
            </a:r>
            <a:r>
              <a:rPr lang="ru-RU" sz="1600" smtClean="0">
                <a:cs typeface="+mn-cs"/>
              </a:rPr>
              <a:t>http://</a:t>
            </a:r>
            <a:r>
              <a:rPr lang="en-US" sz="1600" smtClean="0">
                <a:cs typeface="+mn-cs"/>
              </a:rPr>
              <a:t>www.</a:t>
            </a:r>
            <a:r>
              <a:rPr lang="ru-RU" sz="1600" smtClean="0">
                <a:cs typeface="+mn-cs"/>
              </a:rPr>
              <a:t>lib.sportedu.ru</a:t>
            </a:r>
            <a:r>
              <a:rPr lang="en-US" sz="1600" smtClean="0">
                <a:cs typeface="+mn-cs"/>
              </a:rPr>
              <a:t>.</a:t>
            </a:r>
            <a:endParaRPr lang="ru-RU" sz="1600" smtClean="0">
              <a:cs typeface="+mn-cs"/>
            </a:endParaRPr>
          </a:p>
          <a:p>
            <a:pPr>
              <a:spcBef>
                <a:spcPct val="50000"/>
              </a:spcBef>
              <a:defRPr/>
            </a:pPr>
            <a:r>
              <a:rPr lang="ru-RU" sz="1600" smtClean="0">
                <a:cs typeface="+mn-cs"/>
              </a:rPr>
              <a:t>3.  </a:t>
            </a:r>
            <a:r>
              <a:rPr lang="ru-RU" smtClean="0">
                <a:cs typeface="+mn-cs"/>
              </a:rPr>
              <a:t>http://</a:t>
            </a:r>
            <a:r>
              <a:rPr lang="en-US" smtClean="0">
                <a:cs typeface="+mn-cs"/>
              </a:rPr>
              <a:t>www.atma</a:t>
            </a:r>
            <a:r>
              <a:rPr lang="ru-RU" smtClean="0">
                <a:cs typeface="+mn-cs"/>
              </a:rPr>
              <a:t>.ru</a:t>
            </a:r>
            <a:r>
              <a:rPr lang="en-US" smtClean="0">
                <a:cs typeface="+mn-cs"/>
              </a:rPr>
              <a:t>.</a:t>
            </a:r>
            <a:endParaRPr lang="ru-RU" smtClean="0">
              <a:cs typeface="+mn-cs"/>
            </a:endParaRPr>
          </a:p>
          <a:p>
            <a:pPr>
              <a:spcBef>
                <a:spcPct val="50000"/>
              </a:spcBef>
              <a:defRPr/>
            </a:pPr>
            <a:r>
              <a:rPr lang="ru-RU" sz="1600" smtClean="0">
                <a:cs typeface="+mn-cs"/>
              </a:rPr>
              <a:t>4. Досуг в школе. Газета.  </a:t>
            </a:r>
            <a:r>
              <a:rPr lang="ru-RU" smtClean="0">
                <a:cs typeface="+mn-cs"/>
              </a:rPr>
              <a:t>http://pressa.rosp.ru</a:t>
            </a:r>
            <a:r>
              <a:rPr lang="en-US" smtClean="0">
                <a:cs typeface="+mn-cs"/>
              </a:rPr>
              <a:t>.</a:t>
            </a:r>
            <a:endParaRPr lang="ru-RU" sz="1600" smtClean="0">
              <a:cs typeface="+mn-cs"/>
            </a:endParaRPr>
          </a:p>
        </p:txBody>
      </p:sp>
      <p:sp>
        <p:nvSpPr>
          <p:cNvPr id="152581" name="Text Box 5"/>
          <p:cNvSpPr txBox="1">
            <a:spLocks noChangeArrowheads="1"/>
          </p:cNvSpPr>
          <p:nvPr/>
        </p:nvSpPr>
        <p:spPr bwMode="auto">
          <a:xfrm>
            <a:off x="755650" y="44450"/>
            <a:ext cx="7993063" cy="3894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400">
                <a:cs typeface="+mn-cs"/>
              </a:rPr>
              <a:t>Пути улучшения досуговой деятельности</a:t>
            </a:r>
          </a:p>
          <a:p>
            <a:pPr>
              <a:spcBef>
                <a:spcPct val="50000"/>
              </a:spcBef>
              <a:defRPr/>
            </a:pPr>
            <a:r>
              <a:rPr lang="ru-RU">
                <a:cs typeface="+mn-cs"/>
              </a:rPr>
              <a:t>1. Более активное привлечение  родителей к активному участию в организации досуга детей и жизни школы;  </a:t>
            </a:r>
          </a:p>
          <a:p>
            <a:pPr>
              <a:spcBef>
                <a:spcPct val="50000"/>
              </a:spcBef>
              <a:defRPr/>
            </a:pPr>
            <a:r>
              <a:rPr lang="ru-RU">
                <a:cs typeface="+mn-cs"/>
              </a:rPr>
              <a:t>2. Стимулирование здорового образа жизни при реализация программы «Здоровье»; приобщение всех учащихся к активному участию в спортивной жизни и досуговых мероприятиях школы;</a:t>
            </a:r>
          </a:p>
          <a:p>
            <a:pPr>
              <a:spcBef>
                <a:spcPct val="50000"/>
              </a:spcBef>
              <a:defRPr/>
            </a:pPr>
            <a:r>
              <a:rPr lang="ru-RU">
                <a:cs typeface="+mn-cs"/>
              </a:rPr>
              <a:t>3. Во внеурочное время приобщение учащихся к культуре мира, различным сферам искусства, национальным традициям и обычаям, культуре поведения;  </a:t>
            </a:r>
          </a:p>
          <a:p>
            <a:pPr>
              <a:spcBef>
                <a:spcPct val="50000"/>
              </a:spcBef>
              <a:defRPr/>
            </a:pPr>
            <a:r>
              <a:rPr lang="ru-RU">
                <a:cs typeface="+mn-cs"/>
              </a:rPr>
              <a:t>4. Развитие учебно-производственного комплекса школы;</a:t>
            </a:r>
          </a:p>
          <a:p>
            <a:pPr>
              <a:spcBef>
                <a:spcPct val="50000"/>
              </a:spcBef>
              <a:defRPr/>
            </a:pPr>
            <a:r>
              <a:rPr lang="ru-RU">
                <a:cs typeface="+mn-cs"/>
              </a:rPr>
              <a:t>5. Создание нового детского объединения  «Школьное лесничество».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0" name="Rectangle 8"/>
          <p:cNvSpPr>
            <a:spLocks noGrp="1" noRot="1" noChangeArrowheads="1"/>
          </p:cNvSpPr>
          <p:nvPr>
            <p:ph type="title"/>
          </p:nvPr>
        </p:nvSpPr>
        <p:spPr>
          <a:xfrm>
            <a:off x="323850" y="115888"/>
            <a:ext cx="8675688" cy="503237"/>
          </a:xfrm>
          <a:solidFill>
            <a:schemeClr val="bg2"/>
          </a:solidFill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r>
              <a:rPr lang="ru-RU" sz="3200" b="0" smtClean="0">
                <a:effectLst/>
                <a:latin typeface="Arial" charset="0"/>
                <a:cs typeface="+mj-cs"/>
              </a:rPr>
              <a:t>Цели и задачи проекта «Здоровье и досуг»</a:t>
            </a:r>
          </a:p>
        </p:txBody>
      </p:sp>
      <p:sp>
        <p:nvSpPr>
          <p:cNvPr id="3081" name="Rectangle 9"/>
          <p:cNvSpPr>
            <a:spLocks noGrp="1" noRot="1" noChangeArrowheads="1"/>
          </p:cNvSpPr>
          <p:nvPr>
            <p:ph type="body" idx="1"/>
          </p:nvPr>
        </p:nvSpPr>
        <p:spPr>
          <a:xfrm>
            <a:off x="395288" y="2205038"/>
            <a:ext cx="8497887" cy="4319587"/>
          </a:xfrm>
        </p:spPr>
        <p:txBody>
          <a:bodyPr/>
          <a:lstStyle/>
          <a:p>
            <a:pPr>
              <a:lnSpc>
                <a:spcPct val="80000"/>
              </a:lnSpc>
              <a:buFont typeface="Wingdings" charset="0"/>
              <a:buNone/>
              <a:defRPr/>
            </a:pPr>
            <a:r>
              <a:rPr kumimoji="0" lang="ru-RU" sz="2400" dirty="0" smtClean="0">
                <a:cs typeface="+mn-cs"/>
              </a:rPr>
              <a:t>      </a:t>
            </a:r>
            <a:r>
              <a:rPr kumimoji="0" lang="ru-RU" sz="2400" u="sng" dirty="0" smtClean="0">
                <a:cs typeface="+mn-cs"/>
              </a:rPr>
              <a:t>Задачи проекта:</a:t>
            </a:r>
            <a:r>
              <a:rPr kumimoji="0" lang="ru-RU" sz="2400" dirty="0" smtClean="0">
                <a:cs typeface="+mn-cs"/>
              </a:rPr>
              <a:t> </a:t>
            </a:r>
          </a:p>
          <a:p>
            <a:pPr>
              <a:lnSpc>
                <a:spcPct val="80000"/>
              </a:lnSpc>
              <a:buFont typeface="Wingdings" charset="0"/>
              <a:buNone/>
              <a:defRPr/>
            </a:pPr>
            <a:endParaRPr kumimoji="0" lang="ru-RU" sz="2400" dirty="0" smtClean="0">
              <a:cs typeface="+mn-cs"/>
            </a:endParaRPr>
          </a:p>
          <a:p>
            <a:pPr>
              <a:lnSpc>
                <a:spcPct val="80000"/>
              </a:lnSpc>
              <a:defRPr/>
            </a:pPr>
            <a:r>
              <a:rPr kumimoji="0" lang="ru-RU" sz="2400" dirty="0" smtClean="0">
                <a:cs typeface="+mn-cs"/>
              </a:rPr>
              <a:t>изучить по литературным данным  понятие, виды, формы,  принципы  организации досуговой деятельности и ее значение для сохранения и укрепления здоровья школьников;</a:t>
            </a:r>
            <a:endParaRPr kumimoji="0" lang="en-US" sz="2400" dirty="0" smtClean="0">
              <a:cs typeface="+mn-cs"/>
            </a:endParaRPr>
          </a:p>
          <a:p>
            <a:pPr>
              <a:lnSpc>
                <a:spcPct val="80000"/>
              </a:lnSpc>
              <a:defRPr/>
            </a:pPr>
            <a:r>
              <a:rPr kumimoji="0" lang="ru-RU" sz="2400" dirty="0" smtClean="0">
                <a:cs typeface="+mn-cs"/>
              </a:rPr>
              <a:t>изучить и проанализировать состояние досуговой деятельности в нашей школе, ее влияние на здоровье;</a:t>
            </a:r>
          </a:p>
          <a:p>
            <a:pPr>
              <a:lnSpc>
                <a:spcPct val="80000"/>
              </a:lnSpc>
              <a:defRPr/>
            </a:pPr>
            <a:r>
              <a:rPr kumimoji="0" lang="ru-RU" sz="2400" dirty="0" smtClean="0">
                <a:cs typeface="+mn-cs"/>
              </a:rPr>
              <a:t>провести анкетирование учащихся школы «Мой активный отдых» и проанализировать их участие в активных формах отдыха в школе и вне школы (спортивных секциях, студиях, кружках, объединениях);</a:t>
            </a:r>
          </a:p>
          <a:p>
            <a:pPr>
              <a:lnSpc>
                <a:spcPct val="80000"/>
              </a:lnSpc>
              <a:defRPr/>
            </a:pPr>
            <a:r>
              <a:rPr kumimoji="0" lang="ru-RU" sz="2400" dirty="0" smtClean="0">
                <a:cs typeface="+mn-cs"/>
              </a:rPr>
              <a:t>оформить стенд «Здоровье и наш досуг».</a:t>
            </a:r>
          </a:p>
        </p:txBody>
      </p:sp>
      <p:sp>
        <p:nvSpPr>
          <p:cNvPr id="3082" name="Text Box 10"/>
          <p:cNvSpPr txBox="1">
            <a:spLocks noChangeArrowheads="1"/>
          </p:cNvSpPr>
          <p:nvPr/>
        </p:nvSpPr>
        <p:spPr bwMode="auto">
          <a:xfrm>
            <a:off x="827088" y="830263"/>
            <a:ext cx="8135937" cy="1230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ts val="0"/>
              </a:spcBef>
              <a:defRPr/>
            </a:pPr>
            <a:r>
              <a:rPr lang="ru-RU" sz="2400" u="sng" dirty="0">
                <a:cs typeface="+mn-cs"/>
              </a:rPr>
              <a:t>Цель проекта</a:t>
            </a:r>
            <a:r>
              <a:rPr lang="ru-RU" sz="2400" dirty="0">
                <a:cs typeface="+mn-cs"/>
              </a:rPr>
              <a:t>:   приобщение учащихся к здоровому     образу жизни и формирование всесторонне </a:t>
            </a:r>
          </a:p>
          <a:p>
            <a:pPr algn="ctr">
              <a:spcBef>
                <a:spcPts val="0"/>
              </a:spcBef>
              <a:defRPr/>
            </a:pPr>
            <a:r>
              <a:rPr lang="ru-RU" sz="2400" dirty="0">
                <a:cs typeface="+mn-cs"/>
              </a:rPr>
              <a:t>развитого  и здорового человека. 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2916238" y="188913"/>
            <a:ext cx="2746375" cy="447675"/>
          </a:xfrm>
          <a:solidFill>
            <a:schemeClr val="bg2"/>
          </a:solidFill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r>
              <a:rPr lang="ru-RU" sz="3200" smtClean="0">
                <a:cs typeface="+mj-cs"/>
              </a:rPr>
              <a:t>  Здоровье</a:t>
            </a:r>
          </a:p>
        </p:txBody>
      </p:sp>
      <p:sp>
        <p:nvSpPr>
          <p:cNvPr id="6147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468313" y="2565400"/>
            <a:ext cx="8007350" cy="2592388"/>
          </a:xfrm>
          <a:solidFill>
            <a:schemeClr val="bg2"/>
          </a:solidFill>
        </p:spPr>
        <p:txBody>
          <a:bodyPr/>
          <a:lstStyle/>
          <a:p>
            <a:pPr algn="ctr">
              <a:buFont typeface="Wingdings" charset="0"/>
              <a:buNone/>
              <a:defRPr/>
            </a:pPr>
            <a:r>
              <a:rPr kumimoji="0" lang="ru-RU" sz="2800" dirty="0" smtClean="0">
                <a:cs typeface="+mn-cs"/>
              </a:rPr>
              <a:t>Здоровье в широком смысле слова </a:t>
            </a:r>
          </a:p>
          <a:p>
            <a:pPr algn="ctr">
              <a:buFont typeface="Wingdings" charset="0"/>
              <a:buNone/>
              <a:defRPr/>
            </a:pPr>
            <a:r>
              <a:rPr kumimoji="0" lang="ru-RU" sz="2800" dirty="0" smtClean="0">
                <a:cs typeface="+mn-cs"/>
              </a:rPr>
              <a:t>– это сочетание физического здоровья с психическим, нравственным, духовным, интеллектуальными, эстетическим, культурным развитием человека</a:t>
            </a:r>
            <a:r>
              <a:rPr kumimoji="0" lang="ru-RU" dirty="0" smtClean="0">
                <a:cs typeface="+mn-cs"/>
              </a:rPr>
              <a:t>.  </a:t>
            </a:r>
          </a:p>
          <a:p>
            <a:pPr>
              <a:buFont typeface="Wingdings" charset="0"/>
              <a:buNone/>
              <a:defRPr/>
            </a:pPr>
            <a:r>
              <a:rPr kumimoji="0" lang="ru-RU" dirty="0" smtClean="0">
                <a:cs typeface="+mn-cs"/>
              </a:rPr>
              <a:t>          </a:t>
            </a:r>
            <a:endParaRPr kumimoji="0" lang="ru-RU" sz="2800" dirty="0" smtClean="0">
              <a:cs typeface="+mn-cs"/>
            </a:endParaRPr>
          </a:p>
        </p:txBody>
      </p:sp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323850" y="908050"/>
            <a:ext cx="8496300" cy="1419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>
                <a:cs typeface="+mn-cs"/>
              </a:rPr>
              <a:t>        … </a:t>
            </a:r>
            <a:r>
              <a:rPr lang="ru-RU" sz="2000">
                <a:cs typeface="+mn-cs"/>
              </a:rPr>
              <a:t>«Здоровье – состояние полного физического, душевного, духовного и социального благополучия, а не только отсутствие болезней и физических дефектов». </a:t>
            </a:r>
          </a:p>
          <a:p>
            <a:pPr>
              <a:spcBef>
                <a:spcPct val="50000"/>
              </a:spcBef>
              <a:defRPr/>
            </a:pPr>
            <a:r>
              <a:rPr lang="ru-RU">
                <a:cs typeface="+mn-cs"/>
              </a:rPr>
              <a:t>                                  Из Устава Всемирной организации здравоохранения.</a:t>
            </a:r>
          </a:p>
        </p:txBody>
      </p:sp>
      <p:sp>
        <p:nvSpPr>
          <p:cNvPr id="6150" name="Text Box 6"/>
          <p:cNvSpPr txBox="1">
            <a:spLocks noChangeArrowheads="1"/>
          </p:cNvSpPr>
          <p:nvPr/>
        </p:nvSpPr>
        <p:spPr bwMode="auto">
          <a:xfrm>
            <a:off x="755650" y="5373688"/>
            <a:ext cx="8137525" cy="118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20000"/>
              </a:spcBef>
              <a:buClr>
                <a:schemeClr val="hlink"/>
              </a:buClr>
              <a:buFont typeface="Wingdings" charset="0"/>
              <a:buNone/>
              <a:defRPr/>
            </a:pPr>
            <a:r>
              <a:rPr lang="ru-RU" sz="2400" i="1" u="sng">
                <a:effectLst>
                  <a:outerShdw blurRad="38100" dist="38100" dir="2700000" algn="tl">
                    <a:srgbClr val="000000"/>
                  </a:outerShdw>
                </a:effectLst>
                <a:cs typeface="+mn-cs"/>
              </a:rPr>
              <a:t>Важнейшими условиями</a:t>
            </a:r>
            <a:r>
              <a:rPr lang="ru-RU" sz="2400">
                <a:effectLst>
                  <a:outerShdw blurRad="38100" dist="38100" dir="2700000" algn="tl">
                    <a:srgbClr val="000000"/>
                  </a:outerShdw>
                </a:effectLst>
                <a:cs typeface="+mn-cs"/>
              </a:rPr>
              <a:t> формирования всесторонне здорового человека являются здоровый образ жизни и правильная организация досуга.</a:t>
            </a:r>
            <a:endParaRPr lang="ru-RU" sz="2400">
              <a:cs typeface="+mn-cs"/>
            </a:endParaRP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79388" y="692150"/>
            <a:ext cx="8785225" cy="1144588"/>
          </a:xfrm>
        </p:spPr>
        <p:txBody>
          <a:bodyPr/>
          <a:lstStyle/>
          <a:p>
            <a:pPr>
              <a:lnSpc>
                <a:spcPts val="2400"/>
              </a:lnSpc>
              <a:defRPr/>
            </a:pPr>
            <a:r>
              <a:rPr lang="ru-RU" sz="2400" b="0" smtClean="0">
                <a:effectLst/>
                <a:latin typeface="Arial" charset="0"/>
                <a:cs typeface="+mj-cs"/>
              </a:rPr>
              <a:t>   </a:t>
            </a:r>
            <a:r>
              <a:rPr lang="ru-RU" sz="2000" b="0" smtClean="0">
                <a:effectLst/>
                <a:latin typeface="Arial" charset="0"/>
                <a:cs typeface="+mj-cs"/>
              </a:rPr>
              <a:t>На древнегреческом одно из значений слова "школа" означает "досуг, место для провождения времени".    Именно с такой целью люди в древности приходили в школу.</a:t>
            </a:r>
            <a:r>
              <a:rPr lang="ru-RU" smtClean="0">
                <a:cs typeface="+mj-cs"/>
              </a:rPr>
              <a:t> </a:t>
            </a:r>
          </a:p>
        </p:txBody>
      </p:sp>
      <p:sp>
        <p:nvSpPr>
          <p:cNvPr id="5123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179388" y="1844675"/>
            <a:ext cx="8893175" cy="4824413"/>
          </a:xfrm>
        </p:spPr>
        <p:txBody>
          <a:bodyPr/>
          <a:lstStyle/>
          <a:p>
            <a:pPr>
              <a:buFont typeface="Wingdings" charset="0"/>
              <a:buNone/>
              <a:defRPr/>
            </a:pPr>
            <a:r>
              <a:rPr kumimoji="0" lang="ru-RU" sz="2000" smtClean="0">
                <a:cs typeface="+mn-cs"/>
              </a:rPr>
              <a:t>     В современном значении слова «ДОСУГ» – это возможность человека заниматься в свободное (внеурочное) время разнообразной деятельностью по своему выбору. </a:t>
            </a:r>
          </a:p>
          <a:p>
            <a:pPr algn="ctr">
              <a:spcBef>
                <a:spcPct val="0"/>
              </a:spcBef>
              <a:buFont typeface="Wingdings" charset="0"/>
              <a:buNone/>
              <a:defRPr/>
            </a:pPr>
            <a:endParaRPr kumimoji="0" lang="ru-RU" sz="2000" smtClean="0">
              <a:cs typeface="+mn-cs"/>
            </a:endParaRPr>
          </a:p>
          <a:p>
            <a:pPr algn="ctr">
              <a:spcBef>
                <a:spcPct val="0"/>
              </a:spcBef>
              <a:buFont typeface="Wingdings" charset="0"/>
              <a:buNone/>
              <a:defRPr/>
            </a:pPr>
            <a:r>
              <a:rPr kumimoji="0" lang="ru-RU" sz="2000" smtClean="0">
                <a:cs typeface="+mn-cs"/>
              </a:rPr>
              <a:t>Детский досуг осуществляется, прежде всего в семье и школе, а также в специальных учреждениях (библиотеки, музеи, клубы, дома творчества, спортивные секции и др.) </a:t>
            </a:r>
          </a:p>
          <a:p>
            <a:pPr>
              <a:spcBef>
                <a:spcPct val="0"/>
              </a:spcBef>
              <a:buFont typeface="Wingdings" charset="0"/>
              <a:buNone/>
              <a:defRPr/>
            </a:pPr>
            <a:endParaRPr kumimoji="0" lang="ru-RU" sz="2000" u="sng" smtClean="0">
              <a:cs typeface="+mn-cs"/>
            </a:endParaRPr>
          </a:p>
          <a:p>
            <a:pPr>
              <a:spcBef>
                <a:spcPct val="0"/>
              </a:spcBef>
              <a:buFont typeface="Wingdings" charset="0"/>
              <a:buNone/>
              <a:defRPr/>
            </a:pPr>
            <a:r>
              <a:rPr kumimoji="0" lang="ru-RU" sz="2000" u="sng" smtClean="0">
                <a:cs typeface="+mn-cs"/>
              </a:rPr>
              <a:t>Досуговая деятельность в школе</a:t>
            </a:r>
            <a:r>
              <a:rPr kumimoji="0" lang="ru-RU" sz="2000" smtClean="0">
                <a:cs typeface="+mn-cs"/>
              </a:rPr>
              <a:t> осуществляется  по нескольким направлениям: </a:t>
            </a:r>
          </a:p>
          <a:p>
            <a:pPr>
              <a:defRPr/>
            </a:pPr>
            <a:r>
              <a:rPr kumimoji="0" lang="ru-RU" sz="2000" smtClean="0">
                <a:cs typeface="+mn-cs"/>
              </a:rPr>
              <a:t>досуговая деятельность внутри класса </a:t>
            </a:r>
          </a:p>
          <a:p>
            <a:pPr>
              <a:defRPr/>
            </a:pPr>
            <a:r>
              <a:rPr kumimoji="0" lang="ru-RU" sz="2000" smtClean="0">
                <a:cs typeface="+mn-cs"/>
              </a:rPr>
              <a:t>досуговая деятельность межклассная </a:t>
            </a:r>
          </a:p>
          <a:p>
            <a:pPr>
              <a:defRPr/>
            </a:pPr>
            <a:r>
              <a:rPr kumimoji="0" lang="ru-RU" sz="2000" smtClean="0">
                <a:cs typeface="+mn-cs"/>
              </a:rPr>
              <a:t>массовая досуговая деятельность </a:t>
            </a:r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3059113" y="115888"/>
            <a:ext cx="3168650" cy="528637"/>
          </a:xfrm>
          <a:prstGeom prst="rect">
            <a:avLst/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800" b="1">
                <a:cs typeface="+mn-cs"/>
              </a:rPr>
              <a:t>  Д О С У Г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07950" y="188913"/>
            <a:ext cx="8856663" cy="633412"/>
          </a:xfrm>
        </p:spPr>
        <p:txBody>
          <a:bodyPr/>
          <a:lstStyle/>
          <a:p>
            <a:pPr algn="ctr">
              <a:defRPr/>
            </a:pPr>
            <a:r>
              <a:rPr lang="ru-RU" sz="3200" dirty="0" smtClean="0">
                <a:cs typeface="+mj-cs"/>
              </a:rPr>
              <a:t>Основные принципы организации досуга</a:t>
            </a:r>
            <a:r>
              <a:rPr lang="ru-RU" sz="4000" dirty="0" smtClean="0">
                <a:cs typeface="+mj-cs"/>
              </a:rPr>
              <a:t> </a:t>
            </a:r>
          </a:p>
        </p:txBody>
      </p:sp>
      <p:sp>
        <p:nvSpPr>
          <p:cNvPr id="4099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539750" y="981075"/>
            <a:ext cx="8294688" cy="4248150"/>
          </a:xfrm>
        </p:spPr>
        <p:txBody>
          <a:bodyPr/>
          <a:lstStyle/>
          <a:p>
            <a:pPr>
              <a:lnSpc>
                <a:spcPct val="80000"/>
              </a:lnSpc>
              <a:buFontTx/>
              <a:buChar char="-"/>
              <a:defRPr/>
            </a:pPr>
            <a:r>
              <a:rPr kumimoji="0" lang="ru-RU" sz="2400" dirty="0" smtClean="0">
                <a:cs typeface="+mn-cs"/>
              </a:rPr>
              <a:t>разумность и полезность; </a:t>
            </a:r>
          </a:p>
          <a:p>
            <a:pPr>
              <a:lnSpc>
                <a:spcPct val="80000"/>
              </a:lnSpc>
              <a:buFontTx/>
              <a:buChar char="-"/>
              <a:defRPr/>
            </a:pPr>
            <a:r>
              <a:rPr kumimoji="0" lang="ru-RU" sz="2400" dirty="0" smtClean="0">
                <a:cs typeface="+mn-cs"/>
              </a:rPr>
              <a:t>разнообразие; </a:t>
            </a:r>
          </a:p>
          <a:p>
            <a:pPr>
              <a:lnSpc>
                <a:spcPct val="80000"/>
              </a:lnSpc>
              <a:buFontTx/>
              <a:buChar char="-"/>
              <a:defRPr/>
            </a:pPr>
            <a:r>
              <a:rPr kumimoji="0" lang="ru-RU" sz="2400" dirty="0" smtClean="0">
                <a:cs typeface="+mn-cs"/>
              </a:rPr>
              <a:t>системность; </a:t>
            </a:r>
          </a:p>
          <a:p>
            <a:pPr>
              <a:lnSpc>
                <a:spcPct val="80000"/>
              </a:lnSpc>
              <a:buFontTx/>
              <a:buChar char="-"/>
              <a:defRPr/>
            </a:pPr>
            <a:r>
              <a:rPr kumimoji="0" lang="ru-RU" sz="2400" dirty="0" smtClean="0">
                <a:cs typeface="+mn-cs"/>
              </a:rPr>
              <a:t>опора на интересы и потребности учащихся; </a:t>
            </a:r>
          </a:p>
          <a:p>
            <a:pPr>
              <a:lnSpc>
                <a:spcPct val="80000"/>
              </a:lnSpc>
              <a:buFontTx/>
              <a:buChar char="-"/>
              <a:defRPr/>
            </a:pPr>
            <a:r>
              <a:rPr kumimoji="0" lang="ru-RU" sz="2400" dirty="0" smtClean="0">
                <a:cs typeface="+mn-cs"/>
              </a:rPr>
              <a:t>добровольность участия в досуговых мероприятиях. </a:t>
            </a:r>
            <a:r>
              <a:rPr kumimoji="0" lang="ru-RU" sz="2800" dirty="0" smtClean="0">
                <a:cs typeface="+mn-cs"/>
              </a:rPr>
              <a:t> </a:t>
            </a:r>
          </a:p>
          <a:p>
            <a:pPr>
              <a:lnSpc>
                <a:spcPct val="80000"/>
              </a:lnSpc>
              <a:buFont typeface="Wingdings" charset="0"/>
              <a:buNone/>
              <a:defRPr/>
            </a:pPr>
            <a:r>
              <a:rPr kumimoji="0" lang="ru-RU" sz="2400" dirty="0" smtClean="0">
                <a:cs typeface="+mn-cs"/>
              </a:rPr>
              <a:t>          </a:t>
            </a:r>
            <a:r>
              <a:rPr kumimoji="0" lang="ru-RU" sz="2400" dirty="0" smtClean="0">
                <a:solidFill>
                  <a:schemeClr val="folHlink"/>
                </a:solidFill>
                <a:cs typeface="+mn-cs"/>
              </a:rPr>
              <a:t>Организация досуга – подготовка и проведение не только сугубо развлекательных мероприятий. Это организация общения детей, встреч с интересными людьми, подготовка и участие в общем деле, соучастие, совместное проведение времени с пользой для себя и окружающих, создание условий для занятия спортом.</a:t>
            </a:r>
            <a:r>
              <a:rPr kumimoji="0" lang="ru-RU" dirty="0" smtClean="0">
                <a:cs typeface="+mn-cs"/>
              </a:rPr>
              <a:t> </a:t>
            </a:r>
          </a:p>
        </p:txBody>
      </p:sp>
      <p:sp>
        <p:nvSpPr>
          <p:cNvPr id="4103" name="Rectangle 7"/>
          <p:cNvSpPr>
            <a:spLocks noChangeArrowheads="1"/>
          </p:cNvSpPr>
          <p:nvPr/>
        </p:nvSpPr>
        <p:spPr bwMode="auto">
          <a:xfrm>
            <a:off x="250825" y="5456238"/>
            <a:ext cx="8713788" cy="1128712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800">
                <a:effectLst>
                  <a:outerShdw blurRad="38100" dist="38100" dir="2700000" algn="tl">
                    <a:srgbClr val="000000"/>
                  </a:outerShdw>
                </a:effectLst>
                <a:cs typeface="+mn-cs"/>
              </a:rPr>
              <a:t>Виды досуговой деятельности </a:t>
            </a:r>
          </a:p>
          <a:p>
            <a:pPr algn="ctr">
              <a:defRPr/>
            </a:pPr>
            <a:r>
              <a:rPr lang="ru-RU">
                <a:effectLst>
                  <a:outerShdw blurRad="38100" dist="38100" dir="2700000" algn="tl">
                    <a:srgbClr val="000000"/>
                  </a:outerShdw>
                </a:effectLst>
                <a:cs typeface="+mn-cs"/>
              </a:rPr>
              <a:t>можно классифицировать по пяти группам: </a:t>
            </a:r>
            <a:r>
              <a:rPr lang="ru-RU" sz="2000">
                <a:effectLst>
                  <a:outerShdw blurRad="38100" dist="38100" dir="2700000" algn="tl">
                    <a:srgbClr val="000000"/>
                  </a:outerShdw>
                </a:effectLst>
                <a:cs typeface="+mn-cs"/>
              </a:rPr>
              <a:t>отдых, развлечения, праздники и традиции,  самообразование, творчество.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8" name="Text Box 4"/>
          <p:cNvSpPr txBox="1">
            <a:spLocks noChangeArrowheads="1"/>
          </p:cNvSpPr>
          <p:nvPr/>
        </p:nvSpPr>
        <p:spPr bwMode="auto">
          <a:xfrm>
            <a:off x="250825" y="188913"/>
            <a:ext cx="1079500" cy="376237"/>
          </a:xfrm>
          <a:prstGeom prst="rect">
            <a:avLst/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>
                <a:cs typeface="+mn-cs"/>
              </a:rPr>
              <a:t>ОТДЫХ</a:t>
            </a:r>
          </a:p>
        </p:txBody>
      </p:sp>
      <p:sp>
        <p:nvSpPr>
          <p:cNvPr id="134149" name="Text Box 5"/>
          <p:cNvSpPr txBox="1">
            <a:spLocks noChangeArrowheads="1"/>
          </p:cNvSpPr>
          <p:nvPr/>
        </p:nvSpPr>
        <p:spPr bwMode="auto">
          <a:xfrm>
            <a:off x="1547813" y="115888"/>
            <a:ext cx="7200900" cy="641350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>
                <a:cs typeface="+mn-cs"/>
              </a:rPr>
              <a:t>- снимает усталость, восстанавливает и укрепляет физические и  духовные силы. </a:t>
            </a:r>
          </a:p>
        </p:txBody>
      </p:sp>
      <p:sp>
        <p:nvSpPr>
          <p:cNvPr id="134150" name="Text Box 6"/>
          <p:cNvSpPr txBox="1">
            <a:spLocks noChangeArrowheads="1"/>
          </p:cNvSpPr>
          <p:nvPr/>
        </p:nvSpPr>
        <p:spPr bwMode="auto">
          <a:xfrm>
            <a:off x="179388" y="836613"/>
            <a:ext cx="8424862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2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1600" b="1">
                <a:cs typeface="+mn-cs"/>
              </a:rPr>
              <a:t>Пассивный отдых</a:t>
            </a:r>
            <a:r>
              <a:rPr lang="ru-RU" sz="1600">
                <a:cs typeface="+mn-cs"/>
              </a:rPr>
              <a:t> - снимает напряжение расслаблением, созерцанием природы,</a:t>
            </a:r>
          </a:p>
          <a:p>
            <a:pPr>
              <a:defRPr/>
            </a:pPr>
            <a:r>
              <a:rPr lang="ru-RU" sz="1600">
                <a:cs typeface="+mn-cs"/>
              </a:rPr>
              <a:t>                                                             размышлением …. </a:t>
            </a:r>
          </a:p>
        </p:txBody>
      </p:sp>
      <p:sp>
        <p:nvSpPr>
          <p:cNvPr id="134151" name="Rectangle 7"/>
          <p:cNvSpPr>
            <a:spLocks noChangeArrowheads="1"/>
          </p:cNvSpPr>
          <p:nvPr/>
        </p:nvSpPr>
        <p:spPr bwMode="auto">
          <a:xfrm>
            <a:off x="792163" y="1552575"/>
            <a:ext cx="838835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2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1600" b="1" dirty="0">
                <a:cs typeface="+mn-cs"/>
              </a:rPr>
              <a:t>Активный отдых</a:t>
            </a:r>
            <a:r>
              <a:rPr lang="ru-RU" sz="1600" dirty="0">
                <a:cs typeface="+mn-cs"/>
              </a:rPr>
              <a:t> - представляет собой физическую и культурную деятельность</a:t>
            </a:r>
          </a:p>
          <a:p>
            <a:pPr>
              <a:defRPr/>
            </a:pPr>
            <a:r>
              <a:rPr lang="ru-RU" sz="1600" dirty="0">
                <a:cs typeface="+mn-cs"/>
              </a:rPr>
              <a:t>                                          в спортивных секциях, студиях, кружках, объединениях: </a:t>
            </a:r>
          </a:p>
        </p:txBody>
      </p:sp>
      <p:sp>
        <p:nvSpPr>
          <p:cNvPr id="134153" name="Text Box 9"/>
          <p:cNvSpPr txBox="1">
            <a:spLocks noChangeArrowheads="1"/>
          </p:cNvSpPr>
          <p:nvPr/>
        </p:nvSpPr>
        <p:spPr bwMode="auto">
          <a:xfrm>
            <a:off x="6083300" y="2133600"/>
            <a:ext cx="2881313" cy="3025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>
                <a:cs typeface="+mn-cs"/>
              </a:rPr>
              <a:t>вне школы</a:t>
            </a:r>
          </a:p>
          <a:p>
            <a:pPr>
              <a:spcBef>
                <a:spcPct val="50000"/>
              </a:spcBef>
              <a:buFontTx/>
              <a:buChar char="-"/>
              <a:defRPr/>
            </a:pPr>
            <a:r>
              <a:rPr lang="ru-RU" sz="1400">
                <a:cs typeface="+mn-cs"/>
              </a:rPr>
              <a:t>Детский спортивный клуб</a:t>
            </a:r>
          </a:p>
          <a:p>
            <a:pPr>
              <a:defRPr/>
            </a:pPr>
            <a:r>
              <a:rPr lang="ru-RU" sz="1400">
                <a:cs typeface="+mn-cs"/>
              </a:rPr>
              <a:t>    «Юность»</a:t>
            </a:r>
          </a:p>
          <a:p>
            <a:pPr>
              <a:buFontTx/>
              <a:buChar char="-"/>
              <a:defRPr/>
            </a:pPr>
            <a:r>
              <a:rPr lang="ru-RU" sz="1400">
                <a:cs typeface="+mn-cs"/>
              </a:rPr>
              <a:t>Детская спортивная школа</a:t>
            </a:r>
          </a:p>
          <a:p>
            <a:pPr>
              <a:defRPr/>
            </a:pPr>
            <a:r>
              <a:rPr lang="ru-RU" sz="1400">
                <a:cs typeface="+mn-cs"/>
              </a:rPr>
              <a:t>   г. Ногинска</a:t>
            </a:r>
          </a:p>
          <a:p>
            <a:pPr>
              <a:buFontTx/>
              <a:buChar char="-"/>
              <a:defRPr/>
            </a:pPr>
            <a:r>
              <a:rPr lang="ru-RU" sz="1400">
                <a:cs typeface="+mn-cs"/>
              </a:rPr>
              <a:t> Группа «Здоровье» п. Обухово</a:t>
            </a:r>
          </a:p>
          <a:p>
            <a:pPr>
              <a:buFontTx/>
              <a:buChar char="-"/>
              <a:defRPr/>
            </a:pPr>
            <a:r>
              <a:rPr lang="ru-RU" sz="1400">
                <a:cs typeface="+mn-cs"/>
              </a:rPr>
              <a:t> Дом культуры п. Обухово</a:t>
            </a:r>
          </a:p>
          <a:p>
            <a:pPr>
              <a:buFontTx/>
              <a:buChar char="-"/>
              <a:defRPr/>
            </a:pPr>
            <a:r>
              <a:rPr lang="ru-RU" sz="1400">
                <a:cs typeface="+mn-cs"/>
              </a:rPr>
              <a:t> Дом культуры п. Балабаново</a:t>
            </a:r>
          </a:p>
          <a:p>
            <a:pPr>
              <a:buFontTx/>
              <a:buChar char="-"/>
              <a:defRPr/>
            </a:pPr>
            <a:r>
              <a:rPr lang="ru-RU" sz="1400">
                <a:cs typeface="+mn-cs"/>
              </a:rPr>
              <a:t> Станция юных натуралистов</a:t>
            </a:r>
          </a:p>
          <a:p>
            <a:pPr>
              <a:buFontTx/>
              <a:buChar char="-"/>
              <a:defRPr/>
            </a:pPr>
            <a:r>
              <a:rPr lang="ru-RU" sz="1400">
                <a:cs typeface="+mn-cs"/>
              </a:rPr>
              <a:t> Станция юных туристов</a:t>
            </a:r>
          </a:p>
          <a:p>
            <a:pPr>
              <a:buFontTx/>
              <a:buChar char="-"/>
              <a:defRPr/>
            </a:pPr>
            <a:r>
              <a:rPr lang="ru-RU" sz="1400">
                <a:cs typeface="+mn-cs"/>
              </a:rPr>
              <a:t> Стадион п. Обухово</a:t>
            </a:r>
          </a:p>
          <a:p>
            <a:pPr>
              <a:buFontTx/>
              <a:buChar char="-"/>
              <a:defRPr/>
            </a:pPr>
            <a:r>
              <a:rPr lang="ru-RU" sz="1400">
                <a:cs typeface="+mn-cs"/>
              </a:rPr>
              <a:t> Дворец ДЮТ</a:t>
            </a:r>
          </a:p>
          <a:p>
            <a:pPr>
              <a:buFontTx/>
              <a:buChar char="-"/>
              <a:defRPr/>
            </a:pPr>
            <a:endParaRPr lang="ru-RU" sz="1400">
              <a:cs typeface="+mn-cs"/>
            </a:endParaRPr>
          </a:p>
        </p:txBody>
      </p:sp>
      <p:sp>
        <p:nvSpPr>
          <p:cNvPr id="134154" name="Text Box 10"/>
          <p:cNvSpPr txBox="1">
            <a:spLocks noChangeArrowheads="1"/>
          </p:cNvSpPr>
          <p:nvPr/>
        </p:nvSpPr>
        <p:spPr bwMode="auto">
          <a:xfrm>
            <a:off x="3348038" y="2133600"/>
            <a:ext cx="2808287" cy="3238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dirty="0">
                <a:cs typeface="+mn-cs"/>
              </a:rPr>
              <a:t> в школе</a:t>
            </a:r>
          </a:p>
          <a:p>
            <a:pPr>
              <a:spcBef>
                <a:spcPct val="50000"/>
              </a:spcBef>
              <a:defRPr/>
            </a:pPr>
            <a:r>
              <a:rPr lang="ru-RU" sz="1400" dirty="0">
                <a:cs typeface="+mn-cs"/>
              </a:rPr>
              <a:t>- Хореографическая студия «Изумруд» </a:t>
            </a:r>
          </a:p>
          <a:p>
            <a:pPr>
              <a:buFontTx/>
              <a:buChar char="-"/>
              <a:defRPr/>
            </a:pPr>
            <a:r>
              <a:rPr lang="ru-RU" sz="1400" dirty="0">
                <a:cs typeface="+mn-cs"/>
              </a:rPr>
              <a:t> «Театр песни» </a:t>
            </a:r>
          </a:p>
          <a:p>
            <a:pPr>
              <a:buFontTx/>
              <a:buChar char="-"/>
              <a:defRPr/>
            </a:pPr>
            <a:r>
              <a:rPr lang="ru-RU" sz="1400" dirty="0">
                <a:cs typeface="+mn-cs"/>
              </a:rPr>
              <a:t> Кружок «Гитара»</a:t>
            </a:r>
          </a:p>
          <a:p>
            <a:pPr>
              <a:defRPr/>
            </a:pPr>
            <a:r>
              <a:rPr lang="ru-RU" sz="1400" dirty="0">
                <a:cs typeface="+mn-cs"/>
              </a:rPr>
              <a:t>- Кружок «Лоскутная техника» </a:t>
            </a:r>
          </a:p>
          <a:p>
            <a:pPr>
              <a:defRPr/>
            </a:pPr>
            <a:r>
              <a:rPr lang="ru-RU" sz="1400" dirty="0">
                <a:cs typeface="+mn-cs"/>
              </a:rPr>
              <a:t>- Кружок «Вязание крючком» </a:t>
            </a:r>
          </a:p>
          <a:p>
            <a:pPr>
              <a:defRPr/>
            </a:pPr>
            <a:r>
              <a:rPr lang="ru-RU" sz="1400" dirty="0">
                <a:cs typeface="+mn-cs"/>
              </a:rPr>
              <a:t>- Изостудия </a:t>
            </a:r>
          </a:p>
          <a:p>
            <a:pPr>
              <a:defRPr/>
            </a:pPr>
            <a:r>
              <a:rPr lang="ru-RU" sz="1400" dirty="0">
                <a:cs typeface="+mn-cs"/>
              </a:rPr>
              <a:t>- Гимнастическая секция </a:t>
            </a:r>
          </a:p>
          <a:p>
            <a:pPr>
              <a:defRPr/>
            </a:pPr>
            <a:r>
              <a:rPr lang="ru-RU" sz="1400" dirty="0">
                <a:cs typeface="+mn-cs"/>
              </a:rPr>
              <a:t>- Волейбольная секция </a:t>
            </a:r>
          </a:p>
          <a:p>
            <a:pPr>
              <a:defRPr/>
            </a:pPr>
            <a:r>
              <a:rPr lang="ru-RU" sz="1400" dirty="0">
                <a:cs typeface="+mn-cs"/>
              </a:rPr>
              <a:t>- Футбольная секция </a:t>
            </a:r>
          </a:p>
          <a:p>
            <a:pPr>
              <a:defRPr/>
            </a:pPr>
            <a:r>
              <a:rPr lang="ru-RU" sz="1400" dirty="0">
                <a:cs typeface="+mn-cs"/>
              </a:rPr>
              <a:t>- Баскетбольная секция </a:t>
            </a:r>
          </a:p>
          <a:p>
            <a:pPr>
              <a:buFontTx/>
              <a:buChar char="-"/>
              <a:defRPr/>
            </a:pPr>
            <a:r>
              <a:rPr lang="ru-RU" sz="1400" dirty="0">
                <a:cs typeface="+mn-cs"/>
              </a:rPr>
              <a:t> Секция «Дзюдо»</a:t>
            </a:r>
          </a:p>
          <a:p>
            <a:pPr>
              <a:buFontTx/>
              <a:buChar char="-"/>
              <a:defRPr/>
            </a:pPr>
            <a:r>
              <a:rPr lang="ru-RU" sz="1400" dirty="0">
                <a:cs typeface="+mn-cs"/>
              </a:rPr>
              <a:t> Секции «</a:t>
            </a:r>
            <a:r>
              <a:rPr lang="ru-RU" sz="1400" dirty="0" err="1">
                <a:cs typeface="+mn-cs"/>
              </a:rPr>
              <a:t>Шахматы»,«Шашки</a:t>
            </a:r>
            <a:r>
              <a:rPr lang="ru-RU" sz="1400" dirty="0">
                <a:cs typeface="+mn-cs"/>
              </a:rPr>
              <a:t>»</a:t>
            </a:r>
          </a:p>
        </p:txBody>
      </p:sp>
      <p:graphicFrame>
        <p:nvGraphicFramePr>
          <p:cNvPr id="19463" name="Object 17"/>
          <p:cNvGraphicFramePr>
            <a:graphicFrameLocks noGrp="1" noChangeAspect="1"/>
          </p:cNvGraphicFramePr>
          <p:nvPr>
            <p:ph sz="half" idx="2"/>
          </p:nvPr>
        </p:nvGraphicFramePr>
        <p:xfrm>
          <a:off x="3706813" y="5295900"/>
          <a:ext cx="5545137" cy="2174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86" name="Диаграмма" r:id="rId3" imgW="4673600" imgH="1841500" progId="MSGraph.Chart.8">
                  <p:embed followColorScheme="full"/>
                </p:oleObj>
              </mc:Choice>
              <mc:Fallback>
                <p:oleObj name="Диаграмма" r:id="rId3" imgW="4673600" imgH="1841500" progId="MSGraph.Chart.8">
                  <p:embed followColorScheme="full"/>
                  <p:pic>
                    <p:nvPicPr>
                      <p:cNvPr id="0" name="Object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06813" y="5295900"/>
                        <a:ext cx="5545137" cy="21748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4164" name="Text Box 20"/>
          <p:cNvSpPr txBox="1">
            <a:spLocks noChangeArrowheads="1"/>
          </p:cNvSpPr>
          <p:nvPr/>
        </p:nvSpPr>
        <p:spPr bwMode="auto">
          <a:xfrm>
            <a:off x="4572000" y="5300663"/>
            <a:ext cx="2592388" cy="3365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1500">
                <a:cs typeface="+mn-cs"/>
              </a:rPr>
              <a:t>Из 431 учащихся школы:</a:t>
            </a:r>
            <a:r>
              <a:rPr lang="ru-RU" sz="1600">
                <a:cs typeface="+mn-cs"/>
              </a:rPr>
              <a:t> 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Изображение 4" descr="Без заголовка1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2492896"/>
            <a:ext cx="3251200" cy="38989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8" name="Rectangle 4"/>
          <p:cNvSpPr>
            <a:spLocks noChangeArrowheads="1"/>
          </p:cNvSpPr>
          <p:nvPr/>
        </p:nvSpPr>
        <p:spPr bwMode="auto">
          <a:xfrm>
            <a:off x="107950" y="188913"/>
            <a:ext cx="8928100" cy="579437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ru-RU" b="1">
                <a:cs typeface="+mn-cs"/>
              </a:rPr>
              <a:t>Активный отдых: </a:t>
            </a:r>
            <a:r>
              <a:rPr lang="ru-RU" sz="1400">
                <a:cs typeface="+mn-cs"/>
              </a:rPr>
              <a:t>Хореографическая студия «Изумруд» , «Театр песни», Театральный кружок,  </a:t>
            </a:r>
          </a:p>
          <a:p>
            <a:pPr>
              <a:defRPr/>
            </a:pPr>
            <a:r>
              <a:rPr lang="ru-RU" sz="1400">
                <a:cs typeface="+mn-cs"/>
              </a:rPr>
              <a:t>                                              Кружок «Гитара» …</a:t>
            </a:r>
          </a:p>
        </p:txBody>
      </p:sp>
      <p:sp>
        <p:nvSpPr>
          <p:cNvPr id="139269" name="Text Box 5"/>
          <p:cNvSpPr txBox="1">
            <a:spLocks noChangeArrowheads="1"/>
          </p:cNvSpPr>
          <p:nvPr/>
        </p:nvSpPr>
        <p:spPr bwMode="auto">
          <a:xfrm>
            <a:off x="4335463" y="1000125"/>
            <a:ext cx="41973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endParaRPr lang="ru-RU">
              <a:cs typeface="+mn-cs"/>
            </a:endParaRPr>
          </a:p>
        </p:txBody>
      </p:sp>
      <p:pic>
        <p:nvPicPr>
          <p:cNvPr id="139292" name="Picture 28" descr="44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059113" y="944563"/>
            <a:ext cx="2520950" cy="1890712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80808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139295" name="Picture 31" descr="45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50825" y="944563"/>
            <a:ext cx="2592388" cy="1943100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80808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20485" name="Picture 34" descr="4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95963" y="963613"/>
            <a:ext cx="2520950" cy="188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6" name="Picture 39" descr="спектакль позвоните снегурочке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825" y="3284538"/>
            <a:ext cx="3889375" cy="2916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7" name="Picture 42" descr="8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463" y="3357563"/>
            <a:ext cx="3644900" cy="2735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8" name="Rectangle 4"/>
          <p:cNvSpPr>
            <a:spLocks noChangeArrowheads="1"/>
          </p:cNvSpPr>
          <p:nvPr/>
        </p:nvSpPr>
        <p:spPr bwMode="auto">
          <a:xfrm>
            <a:off x="107950" y="188913"/>
            <a:ext cx="8785225" cy="366712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b="1">
                <a:cs typeface="+mn-cs"/>
              </a:rPr>
              <a:t>Активный отдых:</a:t>
            </a:r>
            <a:r>
              <a:rPr lang="ru-RU">
                <a:cs typeface="+mn-cs"/>
              </a:rPr>
              <a:t>   спортивные секции,  турниры …  </a:t>
            </a:r>
          </a:p>
        </p:txBody>
      </p:sp>
      <p:pic>
        <p:nvPicPr>
          <p:cNvPr id="154632" name="Picture 8" descr="7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419475" y="620713"/>
            <a:ext cx="2376488" cy="1630362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80808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154639" name="Picture 15" descr="p7_img_1458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300788" y="574675"/>
            <a:ext cx="2808287" cy="1630363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80808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21508" name="Picture 21" descr="IMG_904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48038" y="4687888"/>
            <a:ext cx="2447925" cy="1836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9" name="Picture 23" descr="5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95963" y="2636838"/>
            <a:ext cx="2447925" cy="183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4648" name="Rectangle 24"/>
          <p:cNvSpPr>
            <a:spLocks noChangeArrowheads="1"/>
          </p:cNvSpPr>
          <p:nvPr/>
        </p:nvSpPr>
        <p:spPr bwMode="auto">
          <a:xfrm>
            <a:off x="1331913" y="6453188"/>
            <a:ext cx="3132137" cy="309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2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tIns="18000" bIns="18000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1400" b="1">
                <a:cs typeface="+mn-cs"/>
              </a:rPr>
              <a:t>Шахматно - шашечный турнир</a:t>
            </a:r>
            <a:r>
              <a:rPr lang="ru-RU">
                <a:cs typeface="+mn-cs"/>
              </a:rPr>
              <a:t> </a:t>
            </a:r>
          </a:p>
        </p:txBody>
      </p:sp>
      <p:sp>
        <p:nvSpPr>
          <p:cNvPr id="154649" name="Rectangle 25"/>
          <p:cNvSpPr>
            <a:spLocks noChangeArrowheads="1"/>
          </p:cNvSpPr>
          <p:nvPr/>
        </p:nvSpPr>
        <p:spPr bwMode="auto">
          <a:xfrm>
            <a:off x="1835150" y="4365625"/>
            <a:ext cx="2411413" cy="247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2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tIns="18000" bIns="18000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1400" b="1" dirty="0">
                <a:cs typeface="+mn-cs"/>
              </a:rPr>
              <a:t>Дзюдо</a:t>
            </a:r>
            <a:endParaRPr lang="ru-RU" dirty="0">
              <a:cs typeface="+mn-cs"/>
            </a:endParaRPr>
          </a:p>
        </p:txBody>
      </p:sp>
      <p:sp>
        <p:nvSpPr>
          <p:cNvPr id="154650" name="Rectangle 26"/>
          <p:cNvSpPr>
            <a:spLocks noChangeArrowheads="1"/>
          </p:cNvSpPr>
          <p:nvPr/>
        </p:nvSpPr>
        <p:spPr bwMode="auto">
          <a:xfrm>
            <a:off x="0" y="2205038"/>
            <a:ext cx="2484438" cy="309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2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tIns="18000" bIns="18000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1400" b="1">
                <a:cs typeface="+mn-cs"/>
              </a:rPr>
              <a:t>Футбольная команда </a:t>
            </a:r>
            <a:r>
              <a:rPr lang="ru-RU">
                <a:cs typeface="+mn-cs"/>
              </a:rPr>
              <a:t> </a:t>
            </a:r>
          </a:p>
        </p:txBody>
      </p:sp>
      <p:sp>
        <p:nvSpPr>
          <p:cNvPr id="154651" name="Rectangle 27"/>
          <p:cNvSpPr>
            <a:spLocks noChangeArrowheads="1"/>
          </p:cNvSpPr>
          <p:nvPr/>
        </p:nvSpPr>
        <p:spPr bwMode="auto">
          <a:xfrm>
            <a:off x="2843213" y="2244725"/>
            <a:ext cx="2628900" cy="247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2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tIns="18000" bIns="18000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1400" b="1">
                <a:cs typeface="+mn-cs"/>
              </a:rPr>
              <a:t>Волейбольная команда</a:t>
            </a:r>
            <a:endParaRPr lang="ru-RU">
              <a:cs typeface="+mn-cs"/>
            </a:endParaRPr>
          </a:p>
        </p:txBody>
      </p:sp>
      <p:sp>
        <p:nvSpPr>
          <p:cNvPr id="154652" name="Rectangle 28"/>
          <p:cNvSpPr>
            <a:spLocks noChangeArrowheads="1"/>
          </p:cNvSpPr>
          <p:nvPr/>
        </p:nvSpPr>
        <p:spPr bwMode="auto">
          <a:xfrm>
            <a:off x="6011863" y="2133600"/>
            <a:ext cx="2484437" cy="309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2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tIns="18000" bIns="18000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1400" b="1">
                <a:cs typeface="+mn-cs"/>
              </a:rPr>
              <a:t>Баскетбольная  команда </a:t>
            </a:r>
            <a:r>
              <a:rPr lang="ru-RU">
                <a:cs typeface="+mn-cs"/>
              </a:rPr>
              <a:t> </a:t>
            </a:r>
          </a:p>
        </p:txBody>
      </p:sp>
      <p:sp>
        <p:nvSpPr>
          <p:cNvPr id="154655" name="Rectangle 31"/>
          <p:cNvSpPr>
            <a:spLocks noChangeArrowheads="1"/>
          </p:cNvSpPr>
          <p:nvPr/>
        </p:nvSpPr>
        <p:spPr bwMode="auto">
          <a:xfrm>
            <a:off x="6084888" y="4724400"/>
            <a:ext cx="2484437" cy="309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2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tIns="18000" bIns="18000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1400" b="1" dirty="0">
                <a:cs typeface="+mn-cs"/>
              </a:rPr>
              <a:t>В «День здоровья»</a:t>
            </a:r>
            <a:r>
              <a:rPr lang="ru-RU" dirty="0">
                <a:cs typeface="+mn-cs"/>
              </a:rPr>
              <a:t> </a:t>
            </a:r>
          </a:p>
        </p:txBody>
      </p:sp>
      <p:pic>
        <p:nvPicPr>
          <p:cNvPr id="21516" name="Picture 5" descr="7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650" y="620713"/>
            <a:ext cx="2376488" cy="158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</p:pic>
      <p:pic>
        <p:nvPicPr>
          <p:cNvPr id="27" name="Picture 16" descr="27"/>
          <p:cNvPicPr/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35150" y="2565400"/>
            <a:ext cx="2449513" cy="180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80808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</p:pic>
      <p:pic>
        <p:nvPicPr>
          <p:cNvPr id="21518" name="Picture 20" descr="Шахматно-шашечный турнир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4213" y="4652963"/>
            <a:ext cx="2520950" cy="1890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4" name="Rectangle 4"/>
          <p:cNvSpPr>
            <a:spLocks noChangeArrowheads="1"/>
          </p:cNvSpPr>
          <p:nvPr/>
        </p:nvSpPr>
        <p:spPr bwMode="auto">
          <a:xfrm>
            <a:off x="107950" y="188913"/>
            <a:ext cx="8856663" cy="366712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b="1">
                <a:cs typeface="+mn-cs"/>
              </a:rPr>
              <a:t>Активный отдых:</a:t>
            </a:r>
            <a:r>
              <a:rPr lang="ru-RU">
                <a:cs typeface="+mn-cs"/>
              </a:rPr>
              <a:t> </a:t>
            </a:r>
            <a:r>
              <a:rPr lang="ru-RU" sz="1600">
                <a:cs typeface="+mn-cs"/>
              </a:rPr>
              <a:t>конкурсы, фестивали </a:t>
            </a:r>
          </a:p>
        </p:txBody>
      </p:sp>
      <p:pic>
        <p:nvPicPr>
          <p:cNvPr id="158740" name="Picture 20" descr="IMG_5568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email">
            <a:lum contrast="1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50825" y="765175"/>
            <a:ext cx="2692400" cy="2019300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80808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158742" name="Picture 22" descr="IMG_5646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276600" y="836613"/>
            <a:ext cx="2692400" cy="2019300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80808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158748" name="Picture 28" descr="IMG_6809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156325" y="836613"/>
            <a:ext cx="2808288" cy="2128837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80808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158752" name="Picture 32" descr="конкурс снежных скульптур (4)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79388" y="3500438"/>
            <a:ext cx="2879725" cy="2160587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80808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158757" name="Text Box 37"/>
          <p:cNvSpPr txBox="1">
            <a:spLocks noChangeArrowheads="1"/>
          </p:cNvSpPr>
          <p:nvPr/>
        </p:nvSpPr>
        <p:spPr bwMode="auto">
          <a:xfrm>
            <a:off x="6337300" y="2852738"/>
            <a:ext cx="2482850" cy="1069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1600">
                <a:cs typeface="+mn-cs"/>
              </a:rPr>
              <a:t>Губернаторский открытый фестиваль-конкурс патриотической песни</a:t>
            </a:r>
            <a:endParaRPr lang="ru-RU" sz="1300">
              <a:cs typeface="+mn-cs"/>
            </a:endParaRPr>
          </a:p>
        </p:txBody>
      </p:sp>
      <p:sp>
        <p:nvSpPr>
          <p:cNvPr id="158758" name="Text Box 38"/>
          <p:cNvSpPr txBox="1">
            <a:spLocks noChangeArrowheads="1"/>
          </p:cNvSpPr>
          <p:nvPr/>
        </p:nvSpPr>
        <p:spPr bwMode="auto">
          <a:xfrm>
            <a:off x="3348038" y="2997200"/>
            <a:ext cx="233997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1600">
                <a:cs typeface="+mn-cs"/>
              </a:rPr>
              <a:t>Конкурс «Мисс …»</a:t>
            </a:r>
            <a:r>
              <a:rPr lang="ru-RU" sz="1300">
                <a:cs typeface="+mn-cs"/>
              </a:rPr>
              <a:t> </a:t>
            </a:r>
          </a:p>
        </p:txBody>
      </p:sp>
      <p:sp>
        <p:nvSpPr>
          <p:cNvPr id="158759" name="Text Box 39"/>
          <p:cNvSpPr txBox="1">
            <a:spLocks noChangeArrowheads="1"/>
          </p:cNvSpPr>
          <p:nvPr/>
        </p:nvSpPr>
        <p:spPr bwMode="auto">
          <a:xfrm>
            <a:off x="250825" y="2924175"/>
            <a:ext cx="233997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1600">
                <a:cs typeface="+mn-cs"/>
              </a:rPr>
              <a:t>Конкурс «Мисс весна»</a:t>
            </a:r>
            <a:r>
              <a:rPr lang="ru-RU" sz="1300">
                <a:cs typeface="+mn-cs"/>
              </a:rPr>
              <a:t> </a:t>
            </a:r>
          </a:p>
        </p:txBody>
      </p:sp>
      <p:sp>
        <p:nvSpPr>
          <p:cNvPr id="158760" name="Text Box 40"/>
          <p:cNvSpPr txBox="1">
            <a:spLocks noChangeArrowheads="1"/>
          </p:cNvSpPr>
          <p:nvPr/>
        </p:nvSpPr>
        <p:spPr bwMode="auto">
          <a:xfrm>
            <a:off x="250825" y="5876925"/>
            <a:ext cx="2339975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1600">
                <a:cs typeface="+mn-cs"/>
              </a:rPr>
              <a:t>Конкурс снежных фигур</a:t>
            </a:r>
            <a:r>
              <a:rPr lang="ru-RU" sz="1300">
                <a:cs typeface="+mn-cs"/>
              </a:rPr>
              <a:t> </a:t>
            </a:r>
          </a:p>
        </p:txBody>
      </p:sp>
      <p:sp>
        <p:nvSpPr>
          <p:cNvPr id="158761" name="Text Box 41"/>
          <p:cNvSpPr txBox="1">
            <a:spLocks noChangeArrowheads="1"/>
          </p:cNvSpPr>
          <p:nvPr/>
        </p:nvSpPr>
        <p:spPr bwMode="auto">
          <a:xfrm>
            <a:off x="4932363" y="6381750"/>
            <a:ext cx="233997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1600">
                <a:cs typeface="+mn-cs"/>
              </a:rPr>
              <a:t>Конкурс на масленице</a:t>
            </a:r>
            <a:r>
              <a:rPr lang="ru-RU" sz="1300">
                <a:cs typeface="+mn-cs"/>
              </a:rPr>
              <a:t> </a:t>
            </a:r>
          </a:p>
        </p:txBody>
      </p:sp>
      <p:pic>
        <p:nvPicPr>
          <p:cNvPr id="2" name="Изображение 1" descr="2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7864" y="3789040"/>
            <a:ext cx="3312368" cy="2493580"/>
          </a:xfrm>
          <a:prstGeom prst="rect">
            <a:avLst/>
          </a:prstGeom>
        </p:spPr>
      </p:pic>
      <p:pic>
        <p:nvPicPr>
          <p:cNvPr id="3" name="Изображение 2" descr="3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280" y="3933056"/>
            <a:ext cx="1854200" cy="24511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Презент_Здоровье и досуг">
  <a:themeElements>
    <a:clrScheme name="Трава 4">
      <a:dk1>
        <a:srgbClr val="006600"/>
      </a:dk1>
      <a:lt1>
        <a:srgbClr val="FFFFFF"/>
      </a:lt1>
      <a:dk2>
        <a:srgbClr val="008000"/>
      </a:dk2>
      <a:lt2>
        <a:srgbClr val="FFFFB7"/>
      </a:lt2>
      <a:accent1>
        <a:srgbClr val="99CC00"/>
      </a:accent1>
      <a:accent2>
        <a:srgbClr val="00CC00"/>
      </a:accent2>
      <a:accent3>
        <a:srgbClr val="AAC0AA"/>
      </a:accent3>
      <a:accent4>
        <a:srgbClr val="DADADA"/>
      </a:accent4>
      <a:accent5>
        <a:srgbClr val="CAE2AA"/>
      </a:accent5>
      <a:accent6>
        <a:srgbClr val="00B900"/>
      </a:accent6>
      <a:hlink>
        <a:srgbClr val="99FF66"/>
      </a:hlink>
      <a:folHlink>
        <a:srgbClr val="FFFF66"/>
      </a:folHlink>
    </a:clrScheme>
    <a:fontScheme name="Трава">
      <a:majorFont>
        <a:latin typeface="Arial Black"/>
        <a:ea typeface="Arial"/>
        <a:cs typeface=""/>
      </a:majorFont>
      <a:minorFont>
        <a:latin typeface="Arial"/>
        <a:ea typeface="Arial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Arial" charset="0"/>
          </a:defRPr>
        </a:defPPr>
      </a:lstStyle>
    </a:lnDef>
  </a:objectDefaults>
  <a:extraClrSchemeLst>
    <a:extraClrScheme>
      <a:clrScheme name="Трава 1">
        <a:dk1>
          <a:srgbClr val="FF9900"/>
        </a:dk1>
        <a:lt1>
          <a:srgbClr val="FFFFFF"/>
        </a:lt1>
        <a:dk2>
          <a:srgbClr val="FFCC66"/>
        </a:dk2>
        <a:lt2>
          <a:srgbClr val="CC6600"/>
        </a:lt2>
        <a:accent1>
          <a:srgbClr val="F05000"/>
        </a:accent1>
        <a:accent2>
          <a:srgbClr val="B28300"/>
        </a:accent2>
        <a:accent3>
          <a:srgbClr val="FFE2B8"/>
        </a:accent3>
        <a:accent4>
          <a:srgbClr val="DADADA"/>
        </a:accent4>
        <a:accent5>
          <a:srgbClr val="F6B3AA"/>
        </a:accent5>
        <a:accent6>
          <a:srgbClr val="A17600"/>
        </a:accent6>
        <a:hlink>
          <a:srgbClr val="99CC00"/>
        </a:hlink>
        <a:folHlink>
          <a:srgbClr val="0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2">
        <a:dk1>
          <a:srgbClr val="BB5F03"/>
        </a:dk1>
        <a:lt1>
          <a:srgbClr val="FFFFFF"/>
        </a:lt1>
        <a:dk2>
          <a:srgbClr val="993300"/>
        </a:dk2>
        <a:lt2>
          <a:srgbClr val="FEEC94"/>
        </a:lt2>
        <a:accent1>
          <a:srgbClr val="FF9900"/>
        </a:accent1>
        <a:accent2>
          <a:srgbClr val="B76A03"/>
        </a:accent2>
        <a:accent3>
          <a:srgbClr val="CAADAA"/>
        </a:accent3>
        <a:accent4>
          <a:srgbClr val="DADADA"/>
        </a:accent4>
        <a:accent5>
          <a:srgbClr val="FFCAAA"/>
        </a:accent5>
        <a:accent6>
          <a:srgbClr val="A65F02"/>
        </a:accent6>
        <a:hlink>
          <a:srgbClr val="FFFF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3">
        <a:dk1>
          <a:srgbClr val="56925A"/>
        </a:dk1>
        <a:lt1>
          <a:srgbClr val="FFFFFF"/>
        </a:lt1>
        <a:dk2>
          <a:srgbClr val="6FB56D"/>
        </a:dk2>
        <a:lt2>
          <a:srgbClr val="FFFFCC"/>
        </a:lt2>
        <a:accent1>
          <a:srgbClr val="2B877C"/>
        </a:accent1>
        <a:accent2>
          <a:srgbClr val="5A9A5F"/>
        </a:accent2>
        <a:accent3>
          <a:srgbClr val="BBD7BA"/>
        </a:accent3>
        <a:accent4>
          <a:srgbClr val="DADADA"/>
        </a:accent4>
        <a:accent5>
          <a:srgbClr val="ACC3BF"/>
        </a:accent5>
        <a:accent6>
          <a:srgbClr val="518B55"/>
        </a:accent6>
        <a:hlink>
          <a:srgbClr val="99FF33"/>
        </a:hlink>
        <a:folHlink>
          <a:srgbClr val="DDFFB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4">
        <a:dk1>
          <a:srgbClr val="006600"/>
        </a:dk1>
        <a:lt1>
          <a:srgbClr val="FFFFFF"/>
        </a:lt1>
        <a:dk2>
          <a:srgbClr val="008000"/>
        </a:dk2>
        <a:lt2>
          <a:srgbClr val="FFFFB7"/>
        </a:lt2>
        <a:accent1>
          <a:srgbClr val="99CC00"/>
        </a:accent1>
        <a:accent2>
          <a:srgbClr val="00CC00"/>
        </a:accent2>
        <a:accent3>
          <a:srgbClr val="AAC0AA"/>
        </a:accent3>
        <a:accent4>
          <a:srgbClr val="DADADA"/>
        </a:accent4>
        <a:accent5>
          <a:srgbClr val="CAE2AA"/>
        </a:accent5>
        <a:accent6>
          <a:srgbClr val="00B900"/>
        </a:accent6>
        <a:hlink>
          <a:srgbClr val="99FF66"/>
        </a:hlink>
        <a:folHlink>
          <a:srgbClr val="FFFF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5">
        <a:dk1>
          <a:srgbClr val="000000"/>
        </a:dk1>
        <a:lt1>
          <a:srgbClr val="CCECFF"/>
        </a:lt1>
        <a:dk2>
          <a:srgbClr val="000000"/>
        </a:dk2>
        <a:lt2>
          <a:srgbClr val="D6EDEE"/>
        </a:lt2>
        <a:accent1>
          <a:srgbClr val="E8F0F4"/>
        </a:accent1>
        <a:accent2>
          <a:srgbClr val="8EAAFA"/>
        </a:accent2>
        <a:accent3>
          <a:srgbClr val="E2F4FF"/>
        </a:accent3>
        <a:accent4>
          <a:srgbClr val="000000"/>
        </a:accent4>
        <a:accent5>
          <a:srgbClr val="F2F6F8"/>
        </a:accent5>
        <a:accent6>
          <a:srgbClr val="809AE3"/>
        </a:accent6>
        <a:hlink>
          <a:srgbClr val="0066FF"/>
        </a:hlink>
        <a:folHlink>
          <a:srgbClr val="9947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рава 6">
        <a:dk1>
          <a:srgbClr val="48486A"/>
        </a:dk1>
        <a:lt1>
          <a:srgbClr val="FFFFFF"/>
        </a:lt1>
        <a:dk2>
          <a:srgbClr val="000099"/>
        </a:dk2>
        <a:lt2>
          <a:srgbClr val="F8F8F8"/>
        </a:lt2>
        <a:accent1>
          <a:srgbClr val="6699FF"/>
        </a:accent1>
        <a:accent2>
          <a:srgbClr val="0000FF"/>
        </a:accent2>
        <a:accent3>
          <a:srgbClr val="AAAACA"/>
        </a:accent3>
        <a:accent4>
          <a:srgbClr val="DADADA"/>
        </a:accent4>
        <a:accent5>
          <a:srgbClr val="B8CAFF"/>
        </a:accent5>
        <a:accent6>
          <a:srgbClr val="0000E7"/>
        </a:accent6>
        <a:hlink>
          <a:srgbClr val="3DCCFF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7">
        <a:dk1>
          <a:srgbClr val="573F8B"/>
        </a:dk1>
        <a:lt1>
          <a:srgbClr val="FFFFFF"/>
        </a:lt1>
        <a:dk2>
          <a:srgbClr val="666699"/>
        </a:dk2>
        <a:lt2>
          <a:srgbClr val="D9D9FF"/>
        </a:lt2>
        <a:accent1>
          <a:srgbClr val="CC99FF"/>
        </a:accent1>
        <a:accent2>
          <a:srgbClr val="9933FF"/>
        </a:accent2>
        <a:accent3>
          <a:srgbClr val="B8B8CA"/>
        </a:accent3>
        <a:accent4>
          <a:srgbClr val="DADADA"/>
        </a:accent4>
        <a:accent5>
          <a:srgbClr val="E2CAFF"/>
        </a:accent5>
        <a:accent6>
          <a:srgbClr val="8A2DE7"/>
        </a:accent6>
        <a:hlink>
          <a:srgbClr val="99F3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8">
        <a:dk1>
          <a:srgbClr val="000000"/>
        </a:dk1>
        <a:lt1>
          <a:srgbClr val="EAEAEA"/>
        </a:lt1>
        <a:dk2>
          <a:srgbClr val="000000"/>
        </a:dk2>
        <a:lt2>
          <a:srgbClr val="C1C2CB"/>
        </a:lt2>
        <a:accent1>
          <a:srgbClr val="F1F1F7"/>
        </a:accent1>
        <a:accent2>
          <a:srgbClr val="8C8CB4"/>
        </a:accent2>
        <a:accent3>
          <a:srgbClr val="F3F3F3"/>
        </a:accent3>
        <a:accent4>
          <a:srgbClr val="000000"/>
        </a:accent4>
        <a:accent5>
          <a:srgbClr val="F7F7FA"/>
        </a:accent5>
        <a:accent6>
          <a:srgbClr val="7E7EA3"/>
        </a:accent6>
        <a:hlink>
          <a:srgbClr val="A3FFFF"/>
        </a:hlink>
        <a:folHlink>
          <a:srgbClr val="9E99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Презент_Здоровье и досуг.potx</Template>
  <TotalTime>1486</TotalTime>
  <Words>964</Words>
  <Application>Microsoft Macintosh PowerPoint</Application>
  <PresentationFormat>Экран (4:3)</PresentationFormat>
  <Paragraphs>158</Paragraphs>
  <Slides>15</Slides>
  <Notes>1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7" baseType="lpstr">
      <vt:lpstr>Презент_Здоровье и досуг</vt:lpstr>
      <vt:lpstr>Диаграмма</vt:lpstr>
      <vt:lpstr>    ЗДОРОВЬЕ И ДОСУГ</vt:lpstr>
      <vt:lpstr>Цели и задачи проекта «Здоровье и досуг»</vt:lpstr>
      <vt:lpstr>  Здоровье</vt:lpstr>
      <vt:lpstr>   На древнегреческом одно из значений слова "школа" означает "досуг, место для провождения времени".    Именно с такой целью люди в древности приходили в школу. </vt:lpstr>
      <vt:lpstr>Основные принципы организации досуга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Дом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ИПМ</dc:creator>
  <cp:lastModifiedBy>Mac</cp:lastModifiedBy>
  <cp:revision>148</cp:revision>
  <dcterms:created xsi:type="dcterms:W3CDTF">2010-11-06T14:08:20Z</dcterms:created>
  <dcterms:modified xsi:type="dcterms:W3CDTF">2019-08-17T12:05:11Z</dcterms:modified>
</cp:coreProperties>
</file>