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68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412776"/>
            <a:ext cx="8458200" cy="1470025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1. ЩО ТАКЕ ІСТОРІЯ</a:t>
            </a:r>
            <a:endParaRPr lang="ru-RU" sz="60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0668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2. ВІДЛІК ЧАСУ В ІСТОРІЇ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1) </a:t>
            </a:r>
            <a:r>
              <a:rPr lang="ru-RU" b="1" dirty="0" err="1" smtClean="0">
                <a:solidFill>
                  <a:srgbClr val="FF0000"/>
                </a:solidFill>
              </a:rPr>
              <a:t>Розгляньте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 smtClean="0">
                <a:solidFill>
                  <a:srgbClr val="FF0000"/>
                </a:solidFill>
              </a:rPr>
              <a:t>Числову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хмаринку</a:t>
            </a:r>
            <a:r>
              <a:rPr lang="ru-RU" b="1" dirty="0" smtClean="0">
                <a:solidFill>
                  <a:srgbClr val="FF0000"/>
                </a:solidFill>
              </a:rPr>
              <a:t>» </a:t>
            </a:r>
            <a:r>
              <a:rPr lang="ru-RU" b="1" dirty="0" err="1" smtClean="0">
                <a:solidFill>
                  <a:srgbClr val="FF0000"/>
                </a:solidFill>
              </a:rPr>
              <a:t>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випишіть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дати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які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відносяться</a:t>
            </a:r>
            <a:r>
              <a:rPr lang="ru-RU" b="1" dirty="0" smtClean="0">
                <a:solidFill>
                  <a:srgbClr val="FF0000"/>
                </a:solidFill>
              </a:rPr>
              <a:t> до ХХ </a:t>
            </a:r>
            <a:r>
              <a:rPr lang="ru-RU" b="1" dirty="0" err="1" smtClean="0">
                <a:solidFill>
                  <a:srgbClr val="FF0000"/>
                </a:solidFill>
              </a:rPr>
              <a:t>століття</a:t>
            </a:r>
            <a:r>
              <a:rPr lang="ru-RU" b="1" dirty="0" smtClean="0">
                <a:solidFill>
                  <a:srgbClr val="FF0000"/>
                </a:solidFill>
              </a:rPr>
              <a:t>»: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4578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7" y="2348880"/>
            <a:ext cx="5459321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89248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2) </a:t>
            </a:r>
            <a:r>
              <a:rPr lang="ru-RU" b="1" dirty="0" err="1" smtClean="0">
                <a:solidFill>
                  <a:srgbClr val="FF0000"/>
                </a:solidFill>
              </a:rPr>
              <a:t>Позначте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слово, </a:t>
            </a:r>
            <a:r>
              <a:rPr lang="ru-RU" b="1" dirty="0" err="1" smtClean="0">
                <a:solidFill>
                  <a:srgbClr val="FF0000"/>
                </a:solidFill>
              </a:rPr>
              <a:t>якого</a:t>
            </a:r>
            <a:r>
              <a:rPr lang="ru-RU" b="1" dirty="0" smtClean="0">
                <a:solidFill>
                  <a:srgbClr val="FF0000"/>
                </a:solidFill>
              </a:rPr>
              <a:t> не </a:t>
            </a:r>
            <a:r>
              <a:rPr lang="ru-RU" b="1" dirty="0" err="1" smtClean="0">
                <a:solidFill>
                  <a:srgbClr val="FF0000"/>
                </a:solidFill>
              </a:rPr>
              <a:t>вистачає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у </a:t>
            </a:r>
            <a:r>
              <a:rPr lang="ru-RU" b="1" dirty="0" err="1" smtClean="0">
                <a:solidFill>
                  <a:srgbClr val="FF0000"/>
                </a:solidFill>
              </a:rPr>
              <a:t>схемі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7416824" cy="4032448"/>
          </a:xfrm>
          <a:prstGeom prst="rect">
            <a:avLst/>
          </a:prstGeom>
          <a:noFill/>
        </p:spPr>
      </p:pic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51520" y="4695444"/>
            <a:ext cx="8229600" cy="43251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літописи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джерела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хронологія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3) </a:t>
            </a:r>
            <a:r>
              <a:rPr lang="ru-RU" b="1" dirty="0" err="1" smtClean="0">
                <a:solidFill>
                  <a:srgbClr val="FF0000"/>
                </a:solidFill>
              </a:rPr>
              <a:t>Спосіб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підрахунку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днів</a:t>
            </a:r>
            <a:r>
              <a:rPr lang="ru-RU" b="1" dirty="0" smtClean="0">
                <a:solidFill>
                  <a:srgbClr val="FF0000"/>
                </a:solidFill>
              </a:rPr>
              <a:t> у  </a:t>
            </a:r>
            <a:r>
              <a:rPr lang="ru-RU" b="1" dirty="0" err="1" smtClean="0">
                <a:solidFill>
                  <a:srgbClr val="FF0000"/>
                </a:solidFill>
              </a:rPr>
              <a:t>році</a:t>
            </a:r>
            <a:r>
              <a:rPr lang="ru-RU" b="1" dirty="0" smtClean="0">
                <a:solidFill>
                  <a:srgbClr val="FF0000"/>
                </a:solidFill>
              </a:rPr>
              <a:t>, система </a:t>
            </a:r>
            <a:r>
              <a:rPr lang="ru-RU" b="1" dirty="0" err="1" smtClean="0">
                <a:solidFill>
                  <a:srgbClr val="FF0000"/>
                </a:solidFill>
              </a:rPr>
              <a:t>числення</a:t>
            </a:r>
            <a:r>
              <a:rPr lang="ru-RU" b="1" dirty="0" smtClean="0">
                <a:solidFill>
                  <a:srgbClr val="FF0000"/>
                </a:solidFill>
              </a:rPr>
              <a:t> часу, </a:t>
            </a:r>
            <a:r>
              <a:rPr lang="ru-RU" b="1" dirty="0" err="1" smtClean="0">
                <a:solidFill>
                  <a:srgbClr val="FF0000"/>
                </a:solidFill>
              </a:rPr>
              <a:t>заснована</a:t>
            </a:r>
            <a:r>
              <a:rPr lang="ru-RU" b="1" dirty="0" smtClean="0">
                <a:solidFill>
                  <a:srgbClr val="FF0000"/>
                </a:solidFill>
              </a:rPr>
              <a:t> на </a:t>
            </a:r>
            <a:r>
              <a:rPr lang="ru-RU" b="1" dirty="0" err="1" smtClean="0">
                <a:solidFill>
                  <a:srgbClr val="FF0000"/>
                </a:solidFill>
              </a:rPr>
              <a:t>періодичних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явищах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природи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r>
              <a:rPr lang="ru-RU" b="1" dirty="0" err="1" smtClean="0">
                <a:solidFill>
                  <a:srgbClr val="FF0000"/>
                </a:solidFill>
              </a:rPr>
              <a:t>змінах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пір</a:t>
            </a:r>
            <a:r>
              <a:rPr lang="ru-RU" b="1" dirty="0" smtClean="0">
                <a:solidFill>
                  <a:srgbClr val="FF0000"/>
                </a:solidFill>
              </a:rPr>
              <a:t> року, фаз </a:t>
            </a:r>
            <a:r>
              <a:rPr lang="ru-RU" b="1" dirty="0" err="1" smtClean="0">
                <a:solidFill>
                  <a:srgbClr val="FF0000"/>
                </a:solidFill>
              </a:rPr>
              <a:t>Місяця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руху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Сонця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- </a:t>
            </a:r>
            <a:r>
              <a:rPr lang="ru-RU" b="1" dirty="0" err="1" smtClean="0">
                <a:solidFill>
                  <a:srgbClr val="FF0000"/>
                </a:solidFill>
              </a:rPr>
              <a:t>це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хронологія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календар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лінія</a:t>
            </a:r>
            <a:r>
              <a:rPr lang="ru-RU" b="1" dirty="0" smtClean="0">
                <a:solidFill>
                  <a:srgbClr val="002060"/>
                </a:solidFill>
              </a:rPr>
              <a:t> часу;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наша ера.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4) </a:t>
            </a:r>
            <a:r>
              <a:rPr lang="ru-RU" b="1" dirty="0" err="1" smtClean="0">
                <a:solidFill>
                  <a:srgbClr val="FF0000"/>
                </a:solidFill>
              </a:rPr>
              <a:t>Календарний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час </a:t>
            </a:r>
            <a:r>
              <a:rPr lang="ru-RU" b="1" dirty="0" err="1" smtClean="0">
                <a:solidFill>
                  <a:srgbClr val="FF0000"/>
                </a:solidFill>
              </a:rPr>
              <a:t>якої-небудь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події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календар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хронологія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факт;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дата.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5) Часова </a:t>
            </a:r>
            <a:r>
              <a:rPr lang="ru-RU" b="1" dirty="0" smtClean="0">
                <a:solidFill>
                  <a:srgbClr val="FF0000"/>
                </a:solidFill>
              </a:rPr>
              <a:t>характеристика </a:t>
            </a:r>
            <a:r>
              <a:rPr lang="ru-RU" b="1" dirty="0" err="1" smtClean="0">
                <a:solidFill>
                  <a:srgbClr val="FF0000"/>
                </a:solidFill>
              </a:rPr>
              <a:t>історичного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процесу</a:t>
            </a:r>
            <a:r>
              <a:rPr lang="ru-RU" b="1" dirty="0" smtClean="0">
                <a:solidFill>
                  <a:srgbClr val="FF0000"/>
                </a:solidFill>
              </a:rPr>
              <a:t> (</a:t>
            </a:r>
            <a:r>
              <a:rPr lang="ru-RU" b="1" dirty="0" err="1" smtClean="0">
                <a:solidFill>
                  <a:srgbClr val="FF0000"/>
                </a:solidFill>
              </a:rPr>
              <a:t>зміна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пов’язаних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між</a:t>
            </a:r>
            <a:r>
              <a:rPr lang="ru-RU" b="1" dirty="0" smtClean="0">
                <a:solidFill>
                  <a:srgbClr val="FF0000"/>
                </a:solidFill>
              </a:rPr>
              <a:t> собою </a:t>
            </a:r>
            <a:r>
              <a:rPr lang="ru-RU" b="1" dirty="0" err="1" smtClean="0">
                <a:solidFill>
                  <a:srgbClr val="FF0000"/>
                </a:solidFill>
              </a:rPr>
              <a:t>історичних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подій</a:t>
            </a:r>
            <a:r>
              <a:rPr lang="ru-RU" b="1" dirty="0" smtClean="0">
                <a:solidFill>
                  <a:srgbClr val="FF0000"/>
                </a:solidFill>
              </a:rPr>
              <a:t>):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календар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час;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рік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історичний</a:t>
            </a:r>
            <a:r>
              <a:rPr lang="ru-RU" b="1" dirty="0" smtClean="0">
                <a:solidFill>
                  <a:srgbClr val="002060"/>
                </a:solidFill>
              </a:rPr>
              <a:t> час.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6) Наука </a:t>
            </a:r>
            <a:r>
              <a:rPr lang="ru-RU" b="1" dirty="0" smtClean="0">
                <a:solidFill>
                  <a:srgbClr val="FF0000"/>
                </a:solidFill>
              </a:rPr>
              <a:t>про </a:t>
            </a:r>
            <a:r>
              <a:rPr lang="ru-RU" b="1" dirty="0" err="1" smtClean="0">
                <a:solidFill>
                  <a:srgbClr val="FF0000"/>
                </a:solidFill>
              </a:rPr>
              <a:t>вимірювання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часу: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</a:t>
            </a:r>
            <a:r>
              <a:rPr lang="uk-UA" b="1" dirty="0" smtClean="0">
                <a:solidFill>
                  <a:srgbClr val="002060"/>
                </a:solidFill>
              </a:rPr>
              <a:t>і</a:t>
            </a:r>
            <a:r>
              <a:rPr lang="ru-RU" b="1" dirty="0" err="1" smtClean="0">
                <a:solidFill>
                  <a:srgbClr val="002060"/>
                </a:solidFill>
              </a:rPr>
              <a:t>сторія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археологія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хронологія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математика.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7) На </a:t>
            </a:r>
            <a:r>
              <a:rPr lang="ru-RU" b="1" dirty="0" err="1" smtClean="0">
                <a:solidFill>
                  <a:srgbClr val="FF0000"/>
                </a:solidFill>
              </a:rPr>
              <a:t>малюнку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зображено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429000"/>
            <a:ext cx="9144000" cy="314553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лінію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(шкалу) </a:t>
            </a:r>
            <a:r>
              <a:rPr lang="ru-RU" b="1" dirty="0" smtClean="0">
                <a:solidFill>
                  <a:srgbClr val="002060"/>
                </a:solidFill>
              </a:rPr>
              <a:t>часу;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хронологічну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таблицю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календар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періоди</a:t>
            </a:r>
            <a:r>
              <a:rPr lang="ru-RU" b="1" dirty="0" smtClean="0">
                <a:solidFill>
                  <a:srgbClr val="002060"/>
                </a:solidFill>
              </a:rPr>
              <a:t> (</a:t>
            </a:r>
            <a:r>
              <a:rPr lang="ru-RU" b="1" dirty="0" err="1" smtClean="0">
                <a:solidFill>
                  <a:srgbClr val="002060"/>
                </a:solidFill>
              </a:rPr>
              <a:t>епохи</a:t>
            </a:r>
            <a:r>
              <a:rPr lang="ru-RU" b="1" dirty="0" smtClean="0">
                <a:solidFill>
                  <a:srgbClr val="002060"/>
                </a:solidFill>
              </a:rPr>
              <a:t>).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26626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5040560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964488" cy="122413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8) </a:t>
            </a:r>
            <a:r>
              <a:rPr lang="ru-RU" sz="3200" b="1" dirty="0" err="1" smtClean="0">
                <a:solidFill>
                  <a:srgbClr val="FF0000"/>
                </a:solidFill>
              </a:rPr>
              <a:t>Скориставшись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поданою</a:t>
            </a:r>
            <a:r>
              <a:rPr lang="ru-RU" sz="3200" b="1" dirty="0" smtClean="0">
                <a:solidFill>
                  <a:srgbClr val="FF0000"/>
                </a:solidFill>
              </a:rPr>
              <a:t> таблицею </a:t>
            </a:r>
            <a:r>
              <a:rPr lang="ru-RU" sz="3200" b="1" dirty="0" err="1" smtClean="0">
                <a:solidFill>
                  <a:srgbClr val="FF0000"/>
                </a:solidFill>
              </a:rPr>
              <a:t>визначте</a:t>
            </a:r>
            <a:r>
              <a:rPr lang="ru-RU" sz="3200" b="1" dirty="0" smtClean="0">
                <a:solidFill>
                  <a:srgbClr val="FF0000"/>
                </a:solidFill>
              </a:rPr>
              <a:t>, у </a:t>
            </a:r>
            <a:r>
              <a:rPr lang="ru-RU" sz="3200" b="1" dirty="0" err="1" smtClean="0">
                <a:solidFill>
                  <a:srgbClr val="FF0000"/>
                </a:solidFill>
              </a:rPr>
              <a:t>якому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році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починається</a:t>
            </a:r>
            <a:r>
              <a:rPr lang="ru-RU" sz="3200" b="1" dirty="0" smtClean="0">
                <a:solidFill>
                  <a:srgbClr val="FF0000"/>
                </a:solidFill>
              </a:rPr>
              <a:t> 19 </a:t>
            </a:r>
            <a:r>
              <a:rPr lang="ru-RU" sz="3200" b="1" dirty="0" err="1" smtClean="0">
                <a:solidFill>
                  <a:srgbClr val="FF0000"/>
                </a:solidFill>
              </a:rPr>
              <a:t>століття</a:t>
            </a:r>
            <a:r>
              <a:rPr lang="ru-RU" sz="3200" b="1" dirty="0" smtClean="0">
                <a:solidFill>
                  <a:srgbClr val="FF0000"/>
                </a:solidFill>
              </a:rPr>
              <a:t>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56136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А) 1800 р.;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1801 </a:t>
            </a:r>
            <a:r>
              <a:rPr lang="ru-RU" b="1" dirty="0" smtClean="0">
                <a:solidFill>
                  <a:srgbClr val="002060"/>
                </a:solidFill>
              </a:rPr>
              <a:t>р</a:t>
            </a:r>
            <a:r>
              <a:rPr lang="ru-RU" b="1" dirty="0" smtClean="0">
                <a:solidFill>
                  <a:srgbClr val="002060"/>
                </a:solidFill>
              </a:rPr>
              <a:t>.;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1900 </a:t>
            </a:r>
            <a:r>
              <a:rPr lang="ru-RU" b="1" dirty="0" smtClean="0">
                <a:solidFill>
                  <a:srgbClr val="002060"/>
                </a:solidFill>
              </a:rPr>
              <a:t>р</a:t>
            </a:r>
            <a:r>
              <a:rPr lang="ru-RU" b="1" dirty="0" smtClean="0">
                <a:solidFill>
                  <a:srgbClr val="002060"/>
                </a:solidFill>
              </a:rPr>
              <a:t>.;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1901 </a:t>
            </a:r>
            <a:r>
              <a:rPr lang="ru-RU" b="1" dirty="0" smtClean="0">
                <a:solidFill>
                  <a:srgbClr val="002060"/>
                </a:solidFill>
              </a:rPr>
              <a:t>р</a:t>
            </a:r>
            <a:r>
              <a:rPr lang="ru-RU" b="1" dirty="0" smtClean="0">
                <a:solidFill>
                  <a:srgbClr val="002060"/>
                </a:solidFill>
              </a:rPr>
              <a:t>.;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2530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772816"/>
            <a:ext cx="2808312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80728"/>
            <a:ext cx="9144000" cy="1229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9) До </a:t>
            </a:r>
            <a:r>
              <a:rPr lang="ru-RU" b="1" dirty="0" err="1" smtClean="0">
                <a:solidFill>
                  <a:srgbClr val="FF0000"/>
                </a:solidFill>
              </a:rPr>
              <a:t>якого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століття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належить</a:t>
            </a:r>
            <a:r>
              <a:rPr lang="ru-RU" b="1" dirty="0" smtClean="0">
                <a:solidFill>
                  <a:srgbClr val="FF0000"/>
                </a:solidFill>
              </a:rPr>
              <a:t> 1648 </a:t>
            </a:r>
            <a:r>
              <a:rPr lang="ru-RU" b="1" dirty="0" smtClean="0">
                <a:solidFill>
                  <a:srgbClr val="FF0000"/>
                </a:solidFill>
              </a:rPr>
              <a:t>р.?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77072"/>
            <a:ext cx="8229600" cy="249746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2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6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16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17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1746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84784"/>
            <a:ext cx="3695700" cy="2447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4325112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10)  До </a:t>
            </a:r>
            <a:r>
              <a:rPr lang="ru-RU" b="1" dirty="0" err="1" smtClean="0">
                <a:solidFill>
                  <a:srgbClr val="FF0000"/>
                </a:solidFill>
              </a:rPr>
              <a:t>якого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століття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належить</a:t>
            </a:r>
            <a:r>
              <a:rPr lang="ru-RU" b="1" dirty="0" smtClean="0">
                <a:solidFill>
                  <a:srgbClr val="FF0000"/>
                </a:solidFill>
              </a:rPr>
              <a:t> 980 </a:t>
            </a:r>
            <a:r>
              <a:rPr lang="ru-RU" b="1" dirty="0" err="1" smtClean="0">
                <a:solidFill>
                  <a:srgbClr val="FF0000"/>
                </a:solidFill>
              </a:rPr>
              <a:t>рік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0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1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9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 10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11) У </a:t>
            </a:r>
            <a:r>
              <a:rPr lang="ru-RU" sz="3600" b="1" dirty="0" err="1" smtClean="0">
                <a:solidFill>
                  <a:srgbClr val="FF0000"/>
                </a:solidFill>
              </a:rPr>
              <a:t>християнській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системі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літочислення</a:t>
            </a:r>
            <a:r>
              <a:rPr lang="ru-RU" sz="3600" b="1" dirty="0" smtClean="0">
                <a:solidFill>
                  <a:srgbClr val="FF0000"/>
                </a:solidFill>
              </a:rPr>
              <a:t> час </a:t>
            </a:r>
            <a:r>
              <a:rPr lang="ru-RU" sz="3600" b="1" dirty="0" err="1" smtClean="0">
                <a:solidFill>
                  <a:srgbClr val="FF0000"/>
                </a:solidFill>
              </a:rPr>
              <a:t>після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народження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Ісуса</a:t>
            </a:r>
            <a:r>
              <a:rPr lang="ru-RU" sz="3600" b="1" dirty="0" smtClean="0">
                <a:solidFill>
                  <a:srgbClr val="FF0000"/>
                </a:solidFill>
              </a:rPr>
              <a:t> Христа </a:t>
            </a:r>
            <a:r>
              <a:rPr lang="ru-RU" sz="3600" b="1" dirty="0" err="1" smtClean="0">
                <a:solidFill>
                  <a:srgbClr val="FF0000"/>
                </a:solidFill>
              </a:rPr>
              <a:t>називають</a:t>
            </a:r>
            <a:r>
              <a:rPr lang="ru-RU" sz="3600" b="1" dirty="0" smtClean="0">
                <a:solidFill>
                  <a:srgbClr val="FF0000"/>
                </a:solidFill>
              </a:rPr>
              <a:t>: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21088"/>
            <a:ext cx="8229600" cy="235344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до </a:t>
            </a:r>
            <a:r>
              <a:rPr lang="ru-RU" b="1" dirty="0" err="1" smtClean="0">
                <a:solidFill>
                  <a:srgbClr val="002060"/>
                </a:solidFill>
              </a:rPr>
              <a:t>нашої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ери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наша ера;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сучасність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хронологія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29698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76872"/>
            <a:ext cx="4813548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1)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Розгадайте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 ребус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і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напишіть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правильну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  <a:latin typeface="Roboto"/>
                <a:cs typeface="Arial" pitchFamily="34" charset="0"/>
              </a:rPr>
              <a:t>відповідь</a:t>
            </a:r>
            <a:r>
              <a:rPr lang="ru-RU" b="1" dirty="0" smtClean="0">
                <a:solidFill>
                  <a:srgbClr val="FF0000"/>
                </a:solidFill>
                <a:latin typeface="Roboto"/>
                <a:cs typeface="Arial" pitchFamily="34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Подпись отсутству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132856"/>
            <a:ext cx="7560840" cy="39604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03648" y="4437112"/>
            <a:ext cx="5760640" cy="10584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Л</a:t>
            </a:r>
            <a:r>
              <a:rPr lang="uk-UA" sz="4800" b="1" dirty="0" smtClean="0">
                <a:solidFill>
                  <a:srgbClr val="002060"/>
                </a:solidFill>
              </a:rPr>
              <a:t>і</a:t>
            </a:r>
            <a:r>
              <a:rPr lang="ru-RU" sz="4800" b="1" dirty="0" smtClean="0">
                <a:solidFill>
                  <a:srgbClr val="002060"/>
                </a:solidFill>
              </a:rPr>
              <a:t>с          торт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2290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12) </a:t>
            </a:r>
            <a:r>
              <a:rPr lang="ru-RU" sz="3200" b="1" dirty="0" err="1" smtClean="0">
                <a:solidFill>
                  <a:srgbClr val="FF0000"/>
                </a:solidFill>
              </a:rPr>
              <a:t>Латинськими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цифрами в </a:t>
            </a:r>
            <a:r>
              <a:rPr lang="ru-RU" sz="3200" b="1" dirty="0" err="1" smtClean="0">
                <a:solidFill>
                  <a:srgbClr val="FF0000"/>
                </a:solidFill>
              </a:rPr>
              <a:t>історії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прийнято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позначати</a:t>
            </a:r>
            <a:r>
              <a:rPr lang="ru-RU" sz="3200" b="1" dirty="0" smtClean="0">
                <a:solidFill>
                  <a:srgbClr val="FF0000"/>
                </a:solidFill>
              </a:rPr>
              <a:t>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97152"/>
            <a:ext cx="8229600" cy="177738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А) дату </a:t>
            </a:r>
            <a:r>
              <a:rPr lang="ru-RU" b="1" dirty="0" err="1" smtClean="0">
                <a:solidFill>
                  <a:srgbClr val="002060"/>
                </a:solidFill>
              </a:rPr>
              <a:t>подій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тисячоліття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роки;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періоди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2770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916832"/>
            <a:ext cx="5472608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43000"/>
            <a:ext cx="8964488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2) </a:t>
            </a:r>
            <a:r>
              <a:rPr lang="ru-RU" b="1" dirty="0" err="1" smtClean="0">
                <a:solidFill>
                  <a:srgbClr val="FF0000"/>
                </a:solidFill>
              </a:rPr>
              <a:t>Розшифруйте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хмаринку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слів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складіть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крилатий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вислів</a:t>
            </a:r>
            <a:r>
              <a:rPr lang="ru-RU" b="1" dirty="0" smtClean="0">
                <a:solidFill>
                  <a:srgbClr val="FF0000"/>
                </a:solidFill>
              </a:rPr>
              <a:t>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3" name="Picture 1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8136904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3)</a:t>
            </a:r>
            <a:r>
              <a:rPr lang="ru-RU" sz="3600" b="1" dirty="0" err="1" smtClean="0">
                <a:solidFill>
                  <a:srgbClr val="FF0000"/>
                </a:solidFill>
              </a:rPr>
              <a:t>Знання</a:t>
            </a:r>
            <a:r>
              <a:rPr lang="ru-RU" sz="3600" b="1" dirty="0" smtClean="0">
                <a:solidFill>
                  <a:srgbClr val="FF0000"/>
                </a:solidFill>
              </a:rPr>
              <a:t> про себе </a:t>
            </a:r>
            <a:r>
              <a:rPr lang="ru-RU" sz="3600" b="1" dirty="0" err="1" smtClean="0">
                <a:solidFill>
                  <a:srgbClr val="FF0000"/>
                </a:solidFill>
              </a:rPr>
              <a:t>і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життя</a:t>
            </a:r>
            <a:r>
              <a:rPr lang="ru-RU" sz="3600" b="1" dirty="0" smtClean="0">
                <a:solidFill>
                  <a:srgbClr val="FF0000"/>
                </a:solidFill>
              </a:rPr>
              <a:t>, </a:t>
            </a:r>
            <a:r>
              <a:rPr lang="ru-RU" sz="3600" b="1" dirty="0" err="1" smtClean="0">
                <a:solidFill>
                  <a:srgbClr val="FF0000"/>
                </a:solidFill>
              </a:rPr>
              <a:t>засноване</a:t>
            </a:r>
            <a:r>
              <a:rPr lang="ru-RU" sz="3600" b="1" dirty="0" smtClean="0">
                <a:solidFill>
                  <a:srgbClr val="FF0000"/>
                </a:solidFill>
              </a:rPr>
              <a:t> на пережитому, </a:t>
            </a:r>
            <a:r>
              <a:rPr lang="ru-RU" sz="3600" b="1" dirty="0" err="1" smtClean="0">
                <a:solidFill>
                  <a:srgbClr val="FF0000"/>
                </a:solidFill>
              </a:rPr>
              <a:t>випробуваному</a:t>
            </a:r>
            <a:r>
              <a:rPr lang="ru-RU" sz="3600" b="1" dirty="0" smtClean="0">
                <a:solidFill>
                  <a:srgbClr val="FF0000"/>
                </a:solidFill>
              </a:rPr>
              <a:t>, </a:t>
            </a:r>
            <a:r>
              <a:rPr lang="ru-RU" sz="3600" b="1" dirty="0" err="1" smtClean="0">
                <a:solidFill>
                  <a:srgbClr val="FF0000"/>
                </a:solidFill>
              </a:rPr>
              <a:t>називається</a:t>
            </a:r>
            <a:r>
              <a:rPr lang="ru-RU" sz="3600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800" b="1" dirty="0" smtClean="0">
                <a:solidFill>
                  <a:srgbClr val="002060"/>
                </a:solidFill>
              </a:rPr>
              <a:t>А) </a:t>
            </a:r>
            <a:r>
              <a:rPr lang="ru-RU" sz="3800" b="1" dirty="0" err="1" smtClean="0">
                <a:solidFill>
                  <a:srgbClr val="002060"/>
                </a:solidFill>
              </a:rPr>
              <a:t>історією</a:t>
            </a:r>
            <a:r>
              <a:rPr lang="ru-RU" sz="38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800" b="1" dirty="0" smtClean="0">
                <a:solidFill>
                  <a:srgbClr val="002060"/>
                </a:solidFill>
              </a:rPr>
              <a:t>Б) </a:t>
            </a:r>
            <a:r>
              <a:rPr lang="ru-RU" sz="3800" b="1" dirty="0" err="1" smtClean="0">
                <a:solidFill>
                  <a:srgbClr val="002060"/>
                </a:solidFill>
              </a:rPr>
              <a:t>досвідом</a:t>
            </a:r>
            <a:r>
              <a:rPr lang="ru-RU" sz="38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800" b="1" dirty="0" smtClean="0">
                <a:solidFill>
                  <a:srgbClr val="002060"/>
                </a:solidFill>
              </a:rPr>
              <a:t>В) </a:t>
            </a:r>
            <a:r>
              <a:rPr lang="ru-RU" sz="3800" b="1" dirty="0" err="1" smtClean="0">
                <a:solidFill>
                  <a:srgbClr val="002060"/>
                </a:solidFill>
              </a:rPr>
              <a:t>подією</a:t>
            </a:r>
            <a:r>
              <a:rPr lang="ru-RU" sz="38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800" b="1" dirty="0" smtClean="0">
                <a:solidFill>
                  <a:srgbClr val="002060"/>
                </a:solidFill>
              </a:rPr>
              <a:t>Г) </a:t>
            </a:r>
            <a:r>
              <a:rPr lang="ru-RU" sz="3800" b="1" dirty="0" err="1" smtClean="0">
                <a:solidFill>
                  <a:srgbClr val="002060"/>
                </a:solidFill>
              </a:rPr>
              <a:t>освітою</a:t>
            </a:r>
            <a:r>
              <a:rPr lang="ru-RU" sz="38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 smtClean="0"/>
          </a:p>
          <a:p>
            <a:r>
              <a:rPr lang="ru-RU" sz="5800" b="1" dirty="0" smtClean="0">
                <a:solidFill>
                  <a:srgbClr val="FF0000"/>
                </a:solidFill>
              </a:rPr>
              <a:t>4) </a:t>
            </a:r>
            <a:r>
              <a:rPr lang="ru-RU" sz="5800" b="1" dirty="0" err="1" smtClean="0">
                <a:solidFill>
                  <a:srgbClr val="FF0000"/>
                </a:solidFill>
              </a:rPr>
              <a:t>Історія</a:t>
            </a:r>
            <a:r>
              <a:rPr lang="ru-RU" sz="5800" b="1" dirty="0" smtClean="0">
                <a:solidFill>
                  <a:srgbClr val="FF0000"/>
                </a:solidFill>
              </a:rPr>
              <a:t> – </a:t>
            </a:r>
            <a:r>
              <a:rPr lang="ru-RU" sz="5800" b="1" dirty="0" err="1" smtClean="0">
                <a:solidFill>
                  <a:srgbClr val="FF0000"/>
                </a:solidFill>
              </a:rPr>
              <a:t>це</a:t>
            </a:r>
            <a:endParaRPr lang="ru-RU" sz="5800" b="1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r>
              <a:rPr lang="ru-RU" sz="3800" b="1" dirty="0" smtClean="0">
                <a:solidFill>
                  <a:srgbClr val="002060"/>
                </a:solidFill>
              </a:rPr>
              <a:t>А) наука, </a:t>
            </a:r>
            <a:r>
              <a:rPr lang="ru-RU" sz="3800" b="1" dirty="0" err="1" smtClean="0">
                <a:solidFill>
                  <a:srgbClr val="002060"/>
                </a:solidFill>
              </a:rPr>
              <a:t>що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вивчає</a:t>
            </a:r>
            <a:r>
              <a:rPr lang="ru-RU" sz="3800" b="1" dirty="0" smtClean="0">
                <a:solidFill>
                  <a:srgbClr val="002060"/>
                </a:solidFill>
              </a:rPr>
              <a:t> мораль, </a:t>
            </a:r>
            <a:r>
              <a:rPr lang="ru-RU" sz="3800" b="1" dirty="0" err="1" smtClean="0">
                <a:solidFill>
                  <a:srgbClr val="002060"/>
                </a:solidFill>
              </a:rPr>
              <a:t>норми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поведінки</a:t>
            </a:r>
            <a:r>
              <a:rPr lang="ru-RU" sz="3800" b="1" dirty="0" smtClean="0">
                <a:solidFill>
                  <a:srgbClr val="002060"/>
                </a:solidFill>
              </a:rPr>
              <a:t>, </a:t>
            </a:r>
            <a:r>
              <a:rPr lang="ru-RU" sz="3800" b="1" dirty="0" err="1" smtClean="0">
                <a:solidFill>
                  <a:srgbClr val="002060"/>
                </a:solidFill>
              </a:rPr>
              <a:t>сукупність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моральних</a:t>
            </a:r>
            <a:r>
              <a:rPr lang="ru-RU" sz="3800" b="1" dirty="0" smtClean="0">
                <a:solidFill>
                  <a:srgbClr val="002060"/>
                </a:solidFill>
              </a:rPr>
              <a:t> правил </a:t>
            </a:r>
            <a:r>
              <a:rPr lang="ru-RU" sz="3800" b="1" dirty="0" err="1" smtClean="0">
                <a:solidFill>
                  <a:srgbClr val="002060"/>
                </a:solidFill>
              </a:rPr>
              <a:t>певної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суспільної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чи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професійної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групи</a:t>
            </a:r>
            <a:r>
              <a:rPr lang="ru-RU" sz="38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800" b="1" dirty="0" smtClean="0">
                <a:solidFill>
                  <a:srgbClr val="002060"/>
                </a:solidFill>
              </a:rPr>
              <a:t>Б) наука про </a:t>
            </a:r>
            <a:r>
              <a:rPr lang="ru-RU" sz="3800" b="1" dirty="0" err="1" smtClean="0">
                <a:solidFill>
                  <a:srgbClr val="002060"/>
                </a:solidFill>
              </a:rPr>
              <a:t>рослини</a:t>
            </a:r>
            <a:r>
              <a:rPr lang="ru-RU" sz="3800" b="1" dirty="0" smtClean="0">
                <a:solidFill>
                  <a:srgbClr val="002060"/>
                </a:solidFill>
              </a:rPr>
              <a:t>, </a:t>
            </a:r>
            <a:r>
              <a:rPr lang="ru-RU" sz="3800" b="1" dirty="0" err="1" smtClean="0">
                <a:solidFill>
                  <a:srgbClr val="002060"/>
                </a:solidFill>
              </a:rPr>
              <a:t>їх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будову</a:t>
            </a:r>
            <a:r>
              <a:rPr lang="ru-RU" sz="3800" b="1" dirty="0" smtClean="0">
                <a:solidFill>
                  <a:srgbClr val="002060"/>
                </a:solidFill>
              </a:rPr>
              <a:t>, </a:t>
            </a:r>
            <a:r>
              <a:rPr lang="ru-RU" sz="3800" b="1" dirty="0" err="1" smtClean="0">
                <a:solidFill>
                  <a:srgbClr val="002060"/>
                </a:solidFill>
              </a:rPr>
              <a:t>життєдіяльність</a:t>
            </a:r>
            <a:r>
              <a:rPr lang="ru-RU" sz="3800" b="1" dirty="0" smtClean="0">
                <a:solidFill>
                  <a:srgbClr val="002060"/>
                </a:solidFill>
              </a:rPr>
              <a:t>, </a:t>
            </a:r>
            <a:r>
              <a:rPr lang="ru-RU" sz="3800" b="1" dirty="0" err="1" smtClean="0">
                <a:solidFill>
                  <a:srgbClr val="002060"/>
                </a:solidFill>
              </a:rPr>
              <a:t>поширення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і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походження</a:t>
            </a:r>
            <a:r>
              <a:rPr lang="ru-RU" sz="38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800" b="1" dirty="0" smtClean="0">
                <a:solidFill>
                  <a:srgbClr val="002060"/>
                </a:solidFill>
              </a:rPr>
              <a:t>В)  наука про </a:t>
            </a:r>
            <a:r>
              <a:rPr lang="ru-RU" sz="3800" b="1" dirty="0" err="1" smtClean="0">
                <a:solidFill>
                  <a:srgbClr val="002060"/>
                </a:solidFill>
              </a:rPr>
              <a:t>життя</a:t>
            </a:r>
            <a:r>
              <a:rPr lang="ru-RU" sz="3800" b="1" dirty="0" smtClean="0">
                <a:solidFill>
                  <a:srgbClr val="002060"/>
                </a:solidFill>
              </a:rPr>
              <a:t> людей у </a:t>
            </a:r>
            <a:r>
              <a:rPr lang="ru-RU" sz="3800" b="1" dirty="0" err="1" smtClean="0">
                <a:solidFill>
                  <a:srgbClr val="002060"/>
                </a:solidFill>
              </a:rPr>
              <a:t>минулому</a:t>
            </a:r>
            <a:r>
              <a:rPr lang="ru-RU" sz="3800" b="1" dirty="0" smtClean="0">
                <a:solidFill>
                  <a:srgbClr val="002060"/>
                </a:solidFill>
              </a:rPr>
              <a:t>, про </a:t>
            </a:r>
            <a:r>
              <a:rPr lang="ru-RU" sz="3800" b="1" dirty="0" err="1" smtClean="0">
                <a:solidFill>
                  <a:srgbClr val="002060"/>
                </a:solidFill>
              </a:rPr>
              <a:t>їхні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заняття</a:t>
            </a:r>
            <a:r>
              <a:rPr lang="ru-RU" sz="3800" b="1" dirty="0" smtClean="0">
                <a:solidFill>
                  <a:srgbClr val="002060"/>
                </a:solidFill>
              </a:rPr>
              <a:t>, думки та </a:t>
            </a:r>
            <a:r>
              <a:rPr lang="ru-RU" sz="3800" b="1" dirty="0" err="1" smtClean="0">
                <a:solidFill>
                  <a:srgbClr val="002060"/>
                </a:solidFill>
              </a:rPr>
              <a:t>дії</a:t>
            </a:r>
            <a:r>
              <a:rPr lang="ru-RU" sz="38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3800" b="1" dirty="0" smtClean="0">
                <a:solidFill>
                  <a:srgbClr val="002060"/>
                </a:solidFill>
              </a:rPr>
              <a:t>Г) наука про </a:t>
            </a:r>
            <a:r>
              <a:rPr lang="ru-RU" sz="3800" b="1" dirty="0" err="1" smtClean="0">
                <a:solidFill>
                  <a:srgbClr val="002060"/>
                </a:solidFill>
              </a:rPr>
              <a:t>інформацію</a:t>
            </a:r>
            <a:r>
              <a:rPr lang="ru-RU" sz="3800" b="1" dirty="0" smtClean="0">
                <a:solidFill>
                  <a:srgbClr val="002060"/>
                </a:solidFill>
              </a:rPr>
              <a:t> та </a:t>
            </a:r>
            <a:r>
              <a:rPr lang="ru-RU" sz="3800" b="1" dirty="0" err="1" smtClean="0">
                <a:solidFill>
                  <a:srgbClr val="002060"/>
                </a:solidFill>
              </a:rPr>
              <a:t>інформаційні</a:t>
            </a:r>
            <a:r>
              <a:rPr lang="ru-RU" sz="3800" b="1" dirty="0" smtClean="0">
                <a:solidFill>
                  <a:srgbClr val="002060"/>
                </a:solidFill>
              </a:rPr>
              <a:t> </a:t>
            </a:r>
            <a:r>
              <a:rPr lang="ru-RU" sz="3800" b="1" dirty="0" err="1" smtClean="0">
                <a:solidFill>
                  <a:srgbClr val="002060"/>
                </a:solidFill>
              </a:rPr>
              <a:t>процеси</a:t>
            </a:r>
            <a:r>
              <a:rPr lang="ru-RU" sz="3800" b="1" dirty="0" smtClean="0">
                <a:solidFill>
                  <a:srgbClr val="002060"/>
                </a:solidFill>
              </a:rPr>
              <a:t> в </a:t>
            </a:r>
            <a:r>
              <a:rPr lang="ru-RU" sz="3800" b="1" dirty="0" err="1" smtClean="0">
                <a:solidFill>
                  <a:srgbClr val="002060"/>
                </a:solidFill>
              </a:rPr>
              <a:t>природі</a:t>
            </a:r>
            <a:r>
              <a:rPr lang="ru-RU" sz="3800" b="1" dirty="0" smtClean="0">
                <a:solidFill>
                  <a:srgbClr val="002060"/>
                </a:solidFill>
              </a:rPr>
              <a:t> та </a:t>
            </a:r>
            <a:r>
              <a:rPr lang="ru-RU" sz="3800" b="1" dirty="0" err="1" smtClean="0">
                <a:solidFill>
                  <a:srgbClr val="002060"/>
                </a:solidFill>
              </a:rPr>
              <a:t>суспільстві</a:t>
            </a:r>
            <a:r>
              <a:rPr lang="ru-RU" sz="38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5) Слово «</a:t>
            </a:r>
            <a:r>
              <a:rPr lang="ru-RU" b="1" dirty="0" err="1" smtClean="0">
                <a:solidFill>
                  <a:srgbClr val="FF0000"/>
                </a:solidFill>
              </a:rPr>
              <a:t>історія</a:t>
            </a:r>
            <a:r>
              <a:rPr lang="ru-RU" b="1" dirty="0" smtClean="0">
                <a:solidFill>
                  <a:srgbClr val="FF0000"/>
                </a:solidFill>
              </a:rPr>
              <a:t>» походить </a:t>
            </a:r>
            <a:r>
              <a:rPr lang="ru-RU" b="1" dirty="0" err="1" smtClean="0">
                <a:solidFill>
                  <a:srgbClr val="FF0000"/>
                </a:solidFill>
              </a:rPr>
              <a:t>із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української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мови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грецької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мови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англійської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мови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давньої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мови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6) </a:t>
            </a:r>
            <a:r>
              <a:rPr lang="ru-RU" b="1" dirty="0" err="1" smtClean="0">
                <a:solidFill>
                  <a:srgbClr val="FF0000"/>
                </a:solidFill>
              </a:rPr>
              <a:t>Дослідник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минулого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вчений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який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вивчає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минулі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діяння</a:t>
            </a:r>
            <a:r>
              <a:rPr lang="ru-RU" b="1" dirty="0" smtClean="0">
                <a:solidFill>
                  <a:srgbClr val="FF0000"/>
                </a:solidFill>
              </a:rPr>
              <a:t> та </a:t>
            </a:r>
            <a:r>
              <a:rPr lang="ru-RU" b="1" dirty="0" err="1" smtClean="0">
                <a:solidFill>
                  <a:srgbClr val="FF0000"/>
                </a:solidFill>
              </a:rPr>
              <a:t>творіння</a:t>
            </a:r>
            <a:r>
              <a:rPr lang="ru-RU" b="1" dirty="0" smtClean="0">
                <a:solidFill>
                  <a:srgbClr val="FF0000"/>
                </a:solidFill>
              </a:rPr>
              <a:t> людей: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історик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літописець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археолог.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5253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7) </a:t>
            </a:r>
            <a:r>
              <a:rPr lang="ru-RU" b="1" dirty="0" err="1" smtClean="0">
                <a:solidFill>
                  <a:srgbClr val="FF0000"/>
                </a:solidFill>
              </a:rPr>
              <a:t>Джерела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інформації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які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свідчать</a:t>
            </a:r>
            <a:r>
              <a:rPr lang="ru-RU" b="1" dirty="0" smtClean="0">
                <a:solidFill>
                  <a:srgbClr val="FF0000"/>
                </a:solidFill>
              </a:rPr>
              <a:t> про </a:t>
            </a:r>
            <a:r>
              <a:rPr lang="ru-RU" b="1" dirty="0" err="1" smtClean="0">
                <a:solidFill>
                  <a:srgbClr val="FF0000"/>
                </a:solidFill>
              </a:rPr>
              <a:t>події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минулого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усілякі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вироби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людських</a:t>
            </a:r>
            <a:r>
              <a:rPr lang="ru-RU" b="1" dirty="0" smtClean="0">
                <a:solidFill>
                  <a:srgbClr val="FF0000"/>
                </a:solidFill>
              </a:rPr>
              <a:t> рук, </a:t>
            </a:r>
            <a:r>
              <a:rPr lang="ru-RU" b="1" dirty="0" err="1" smtClean="0">
                <a:solidFill>
                  <a:srgbClr val="FF0000"/>
                </a:solidFill>
              </a:rPr>
              <a:t>сказане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чи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написане</a:t>
            </a:r>
            <a:r>
              <a:rPr lang="ru-RU" b="1" dirty="0" smtClean="0">
                <a:solidFill>
                  <a:srgbClr val="FF0000"/>
                </a:solidFill>
              </a:rPr>
              <a:t> слово </a:t>
            </a:r>
            <a:r>
              <a:rPr lang="ru-RU" b="1" dirty="0" err="1" smtClean="0">
                <a:solidFill>
                  <a:srgbClr val="FF0000"/>
                </a:solidFill>
              </a:rPr>
              <a:t>називають</a:t>
            </a:r>
            <a:r>
              <a:rPr lang="ru-RU" b="1" dirty="0" smtClean="0">
                <a:solidFill>
                  <a:srgbClr val="FF0000"/>
                </a:solidFill>
              </a:rPr>
              <a:t>...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міфами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легендами;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історичними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джерелами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історичними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подіями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8) </a:t>
            </a:r>
            <a:r>
              <a:rPr lang="ru-RU" b="1" dirty="0" err="1" smtClean="0">
                <a:solidFill>
                  <a:srgbClr val="FF0000"/>
                </a:solidFill>
              </a:rPr>
              <a:t>Галузь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історичної</a:t>
            </a:r>
            <a:r>
              <a:rPr lang="ru-RU" b="1" dirty="0" smtClean="0">
                <a:solidFill>
                  <a:srgbClr val="FF0000"/>
                </a:solidFill>
              </a:rPr>
              <a:t> науки, </a:t>
            </a:r>
            <a:r>
              <a:rPr lang="ru-RU" b="1" dirty="0" err="1" smtClean="0">
                <a:solidFill>
                  <a:srgbClr val="FF0000"/>
                </a:solidFill>
              </a:rPr>
              <a:t>що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вивчає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формування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держави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Україна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української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нації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виникнення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українського</a:t>
            </a:r>
            <a:r>
              <a:rPr lang="ru-RU" b="1" dirty="0" smtClean="0">
                <a:solidFill>
                  <a:srgbClr val="FF0000"/>
                </a:solidFill>
              </a:rPr>
              <a:t> народу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його</a:t>
            </a:r>
            <a:r>
              <a:rPr lang="ru-RU" b="1" dirty="0" smtClean="0">
                <a:solidFill>
                  <a:srgbClr val="FF0000"/>
                </a:solidFill>
              </a:rPr>
              <a:t> культурою та </a:t>
            </a:r>
            <a:r>
              <a:rPr lang="ru-RU" b="1" dirty="0" err="1" smtClean="0">
                <a:solidFill>
                  <a:srgbClr val="FF0000"/>
                </a:solidFill>
              </a:rPr>
              <a:t>досвідом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суспільного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життя</a:t>
            </a:r>
            <a:r>
              <a:rPr lang="ru-RU" b="1" dirty="0" smtClean="0">
                <a:solidFill>
                  <a:srgbClr val="FF0000"/>
                </a:solidFill>
              </a:rPr>
              <a:t> – </a:t>
            </a:r>
            <a:r>
              <a:rPr lang="ru-RU" b="1" dirty="0" err="1" smtClean="0">
                <a:solidFill>
                  <a:srgbClr val="FF0000"/>
                </a:solidFill>
              </a:rPr>
              <a:t>це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всесвітня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рідного</a:t>
            </a:r>
            <a:r>
              <a:rPr lang="ru-RU" b="1" dirty="0" smtClean="0">
                <a:solidFill>
                  <a:srgbClr val="002060"/>
                </a:solidFill>
              </a:rPr>
              <a:t> краю;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літописна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9) Дайте </a:t>
            </a:r>
            <a:r>
              <a:rPr lang="ru-RU" b="1" dirty="0" err="1" smtClean="0">
                <a:solidFill>
                  <a:srgbClr val="FF0000"/>
                </a:solidFill>
              </a:rPr>
              <a:t>назву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схемі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8686800" cy="5517232"/>
          </a:xfrm>
        </p:spPr>
        <p:txBody>
          <a:bodyPr/>
          <a:lstStyle/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ru-RU" dirty="0" smtClean="0"/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пам'ятки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музейні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експонати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джерела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знахідки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9458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468052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10) Записи </a:t>
            </a:r>
            <a:r>
              <a:rPr lang="ru-RU" b="1" dirty="0" err="1" smtClean="0">
                <a:solidFill>
                  <a:srgbClr val="FF0000"/>
                </a:solidFill>
              </a:rPr>
              <a:t>найважливіших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року в </a:t>
            </a:r>
            <a:r>
              <a:rPr lang="ru-RU" b="1" dirty="0" err="1" smtClean="0">
                <a:solidFill>
                  <a:srgbClr val="FF0000"/>
                </a:solidFill>
              </a:rPr>
              <a:t>рік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"</a:t>
            </a:r>
            <a:r>
              <a:rPr lang="ru-RU" b="1" dirty="0" err="1" smtClean="0">
                <a:solidFill>
                  <a:srgbClr val="FF0000"/>
                </a:solidFill>
              </a:rPr>
              <a:t>літа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літо</a:t>
            </a:r>
            <a:r>
              <a:rPr lang="ru-RU" b="1" dirty="0" smtClean="0">
                <a:solidFill>
                  <a:srgbClr val="FF0000"/>
                </a:solidFill>
              </a:rPr>
              <a:t>" як </a:t>
            </a:r>
            <a:r>
              <a:rPr lang="ru-RU" b="1" dirty="0" err="1" smtClean="0">
                <a:solidFill>
                  <a:srgbClr val="FF0000"/>
                </a:solidFill>
              </a:rPr>
              <a:t>тоді</a:t>
            </a:r>
            <a:r>
              <a:rPr lang="ru-RU" b="1" dirty="0" smtClean="0">
                <a:solidFill>
                  <a:srgbClr val="FF0000"/>
                </a:solidFill>
              </a:rPr>
              <a:t> казали </a:t>
            </a:r>
            <a:r>
              <a:rPr lang="ru-RU" b="1" dirty="0" err="1" smtClean="0">
                <a:solidFill>
                  <a:srgbClr val="FF0000"/>
                </a:solidFill>
              </a:rPr>
              <a:t>називаються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літописи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міфи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легенди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11) "</a:t>
            </a:r>
            <a:r>
              <a:rPr lang="ru-RU" b="1" dirty="0" err="1" smtClean="0">
                <a:solidFill>
                  <a:srgbClr val="FF0000"/>
                </a:solidFill>
              </a:rPr>
              <a:t>Батьком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історії</a:t>
            </a:r>
            <a:r>
              <a:rPr lang="ru-RU" b="1" dirty="0" smtClean="0">
                <a:solidFill>
                  <a:srgbClr val="FF0000"/>
                </a:solidFill>
              </a:rPr>
              <a:t>" </a:t>
            </a:r>
            <a:r>
              <a:rPr lang="ru-RU" b="1" dirty="0" err="1" smtClean="0">
                <a:solidFill>
                  <a:srgbClr val="FF0000"/>
                </a:solidFill>
              </a:rPr>
              <a:t>називають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М.Грушевського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О.Єфименко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Геродота;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Нестора.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12) До </a:t>
            </a:r>
            <a:r>
              <a:rPr lang="ru-RU" b="1" dirty="0" err="1" smtClean="0">
                <a:solidFill>
                  <a:srgbClr val="FF0000"/>
                </a:solidFill>
              </a:rPr>
              <a:t>якого</a:t>
            </a:r>
            <a:r>
              <a:rPr lang="ru-RU" b="1" dirty="0" smtClean="0">
                <a:solidFill>
                  <a:srgbClr val="FF0000"/>
                </a:solidFill>
              </a:rPr>
              <a:t> виду </a:t>
            </a:r>
            <a:r>
              <a:rPr lang="ru-RU" b="1" dirty="0" err="1" smtClean="0">
                <a:solidFill>
                  <a:srgbClr val="FF0000"/>
                </a:solidFill>
              </a:rPr>
              <a:t>історичних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джерел</a:t>
            </a:r>
            <a:r>
              <a:rPr lang="ru-RU" b="1" dirty="0" smtClean="0">
                <a:solidFill>
                  <a:srgbClr val="FF0000"/>
                </a:solidFill>
              </a:rPr>
              <a:t> належать </a:t>
            </a:r>
            <a:r>
              <a:rPr lang="ru-RU" b="1" dirty="0" err="1" smtClean="0">
                <a:solidFill>
                  <a:srgbClr val="FF0000"/>
                </a:solidFill>
              </a:rPr>
              <a:t>зображені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пам'ятки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dirty="0" smtClean="0"/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речові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усні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писемні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етнографічні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1026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367240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45</TotalTime>
  <Words>685</Words>
  <Application>Microsoft Office PowerPoint</Application>
  <PresentationFormat>Экран (4:3)</PresentationFormat>
  <Paragraphs>133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Городская</vt:lpstr>
      <vt:lpstr>1. ЩО ТАКЕ ІСТОРІЯ</vt:lpstr>
      <vt:lpstr>1) Розгадайте ребус і напишіть правильну відповідь: </vt:lpstr>
      <vt:lpstr>2) Розшифруйте хмаринку слів і складіть крилатий вислів.   </vt:lpstr>
      <vt:lpstr>3)Знання про себе і життя, засноване на пережитому, випробуваному, називається: </vt:lpstr>
      <vt:lpstr>Слайд 5</vt:lpstr>
      <vt:lpstr>Слайд 6</vt:lpstr>
      <vt:lpstr>9) Дайте назву схемі: </vt:lpstr>
      <vt:lpstr>Слайд 8</vt:lpstr>
      <vt:lpstr>Слайд 9</vt:lpstr>
      <vt:lpstr>2. ВІДЛІК ЧАСУ В ІСТОРІЇ</vt:lpstr>
      <vt:lpstr>1) Розгляньте «Числову хмаринку» і випишіть дати, які відносяться до ХХ століття»:</vt:lpstr>
      <vt:lpstr>2) Позначте слово, якого не вистачає у схемі:</vt:lpstr>
      <vt:lpstr>Слайд 13</vt:lpstr>
      <vt:lpstr>Слайд 14</vt:lpstr>
      <vt:lpstr>7) На малюнку зображено:  </vt:lpstr>
      <vt:lpstr>8) Скориставшись поданою таблицею визначте, у якому році починається 19 століття?</vt:lpstr>
      <vt:lpstr>9) До якого століття належить 1648 р.?  </vt:lpstr>
      <vt:lpstr>Слайд 18</vt:lpstr>
      <vt:lpstr>11) У християнській системі літочислення час після народження Ісуса Христа називають:  </vt:lpstr>
      <vt:lpstr>12) Латинськими цифрами в історії прийнято позначати: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1-1. ЩО ТАКЕ ІСТОРІЯ</dc:title>
  <dc:creator>User</dc:creator>
  <cp:lastModifiedBy>User</cp:lastModifiedBy>
  <cp:revision>6</cp:revision>
  <dcterms:created xsi:type="dcterms:W3CDTF">2019-08-27T11:26:43Z</dcterms:created>
  <dcterms:modified xsi:type="dcterms:W3CDTF">2019-08-27T13:46:40Z</dcterms:modified>
</cp:coreProperties>
</file>