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3. </a:t>
            </a:r>
            <a:r>
              <a:rPr lang="ru-RU" sz="8000" b="1" dirty="0" err="1" smtClean="0">
                <a:solidFill>
                  <a:srgbClr val="FFFF00"/>
                </a:solidFill>
              </a:rPr>
              <a:t>Історичні</a:t>
            </a:r>
            <a:r>
              <a:rPr lang="ru-RU" sz="8000" b="1" dirty="0" smtClean="0">
                <a:solidFill>
                  <a:srgbClr val="FFFF00"/>
                </a:solidFill>
              </a:rPr>
              <a:t> </a:t>
            </a:r>
            <a:r>
              <a:rPr lang="ru-RU" sz="8000" b="1" dirty="0" err="1" smtClean="0">
                <a:solidFill>
                  <a:srgbClr val="FFFF00"/>
                </a:solidFill>
              </a:rPr>
              <a:t>епохи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13) Яке </a:t>
            </a:r>
            <a:r>
              <a:rPr lang="ru-RU" b="1" dirty="0" err="1" smtClean="0">
                <a:solidFill>
                  <a:srgbClr val="FF0000"/>
                </a:solidFill>
              </a:rPr>
              <a:t>зображення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ілюструє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події</a:t>
            </a:r>
            <a:r>
              <a:rPr lang="ru-RU" b="1" dirty="0" smtClean="0">
                <a:solidFill>
                  <a:srgbClr val="FF0000"/>
                </a:solidFill>
              </a:rPr>
              <a:t> 21 </a:t>
            </a:r>
            <a:r>
              <a:rPr lang="ru-RU" b="1" dirty="0" err="1" smtClean="0">
                <a:solidFill>
                  <a:srgbClr val="FF0000"/>
                </a:solidFill>
              </a:rPr>
              <a:t>століття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208408"/>
            <a:ext cx="8229600" cy="364959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Вариант </a:t>
            </a:r>
            <a:r>
              <a:rPr lang="ru-RU" b="1" dirty="0" smtClean="0">
                <a:solidFill>
                  <a:srgbClr val="002060"/>
                </a:solidFill>
              </a:rPr>
              <a:t>1                                Вариант </a:t>
            </a:r>
            <a:r>
              <a:rPr lang="ru-RU" b="1" dirty="0" smtClean="0">
                <a:solidFill>
                  <a:srgbClr val="002060"/>
                </a:solidFill>
              </a:rPr>
              <a:t>2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Вариант 3                                Вариант </a:t>
            </a:r>
            <a:r>
              <a:rPr lang="ru-RU" b="1" dirty="0" smtClean="0">
                <a:solidFill>
                  <a:srgbClr val="002060"/>
                </a:solidFill>
              </a:rPr>
              <a:t>4</a:t>
            </a:r>
          </a:p>
          <a:p>
            <a:endParaRPr lang="ru-RU" dirty="0"/>
          </a:p>
        </p:txBody>
      </p:sp>
      <p:pic>
        <p:nvPicPr>
          <p:cNvPr id="22530" name="Picture 2" descr="https://lh4.googleusercontent.com/GisAFUPw54aP87ZYjMJLNOL1eWrJRsNUcbM_ATgqvw6-UxGqzxrb_hygTGChq740P8MC2X_wSsrA9W61qU_pBhZRcK65gAmyxMQcikMXTZ-RWQy6sX1R6vNZpE2Q=w2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2476500" cy="1500758"/>
          </a:xfrm>
          <a:prstGeom prst="rect">
            <a:avLst/>
          </a:prstGeom>
          <a:noFill/>
        </p:spPr>
      </p:pic>
      <p:pic>
        <p:nvPicPr>
          <p:cNvPr id="22532" name="Picture 4" descr="https://lh4.googleusercontent.com/4ma1tB2wjsAsAaYNhYsijOmrzNv-AAkm2No0CoDf0R728Fc_qzKJ0M1mMNoOb6sl4mUZU645RCoauCUmC6017WRikvnLQHhuQbCAPCZdRNVY21eQ6MyY3c8821W1=w2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556792"/>
            <a:ext cx="2400300" cy="1512168"/>
          </a:xfrm>
          <a:prstGeom prst="rect">
            <a:avLst/>
          </a:prstGeom>
          <a:noFill/>
        </p:spPr>
      </p:pic>
      <p:pic>
        <p:nvPicPr>
          <p:cNvPr id="22534" name="Picture 6" descr="https://lh6.googleusercontent.com/aepNx9eghY19Q6EKgnTybmgc_1TiELmbUe2WMgfW-b49_juCSvFe0VRTNNkjcu6-pseq6odGzIxj3ZJYSb6fAtcBHyduqudJxRCK6ngMxsEMLnR15rrXz6FvrZvR=w2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861048"/>
            <a:ext cx="2476500" cy="1504951"/>
          </a:xfrm>
          <a:prstGeom prst="rect">
            <a:avLst/>
          </a:prstGeom>
          <a:noFill/>
        </p:spPr>
      </p:pic>
      <p:pic>
        <p:nvPicPr>
          <p:cNvPr id="22536" name="Picture 8" descr="https://lh4.googleusercontent.com/VHrwM3gyam6g-nK6AeFqH5lLpTEODLJDKweSLkdPFYzX-i6m7TJzxdI3WGPxm0K3F_f-C823qFuSaTTH-Q_UFJCXwuoFVCUOZGTqlg_9L4EClT0SEd8j_o1YqWqI=w2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861048"/>
            <a:ext cx="2428875" cy="15811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132856"/>
            <a:ext cx="8686800" cy="10668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4. ЛІЧБА РОКІВ В </a:t>
            </a:r>
            <a:r>
              <a:rPr lang="ru-RU" sz="5400" b="1" dirty="0" smtClean="0">
                <a:solidFill>
                  <a:srgbClr val="FF0000"/>
                </a:solidFill>
              </a:rPr>
              <a:t>ІСТОРІ</a:t>
            </a:r>
            <a:r>
              <a:rPr lang="uk-UA" sz="5400" b="1" dirty="0" smtClean="0">
                <a:solidFill>
                  <a:srgbClr val="FF0000"/>
                </a:solidFill>
              </a:rPr>
              <a:t>Ї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1) </a:t>
            </a:r>
            <a:r>
              <a:rPr lang="ru-RU" b="1" dirty="0" err="1" smtClean="0">
                <a:solidFill>
                  <a:srgbClr val="FF0000"/>
                </a:solidFill>
              </a:rPr>
              <a:t>Позначте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варіант</a:t>
            </a:r>
            <a:r>
              <a:rPr lang="ru-RU" b="1" dirty="0" smtClean="0">
                <a:solidFill>
                  <a:srgbClr val="FF0000"/>
                </a:solidFill>
              </a:rPr>
              <a:t>, де роки </a:t>
            </a:r>
            <a:r>
              <a:rPr lang="ru-RU" b="1" dirty="0" err="1" smtClean="0">
                <a:solidFill>
                  <a:srgbClr val="FF0000"/>
                </a:solidFill>
              </a:rPr>
              <a:t>позначено</a:t>
            </a:r>
            <a:r>
              <a:rPr lang="ru-RU" b="1" dirty="0" smtClean="0">
                <a:solidFill>
                  <a:srgbClr val="FF0000"/>
                </a:solidFill>
              </a:rPr>
              <a:t> у порядку </a:t>
            </a:r>
            <a:r>
              <a:rPr lang="ru-RU" b="1" dirty="0" err="1" smtClean="0">
                <a:solidFill>
                  <a:srgbClr val="FF0000"/>
                </a:solidFill>
              </a:rPr>
              <a:t>зростання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1113 </a:t>
            </a:r>
            <a:r>
              <a:rPr lang="ru-RU" b="1" dirty="0" smtClean="0">
                <a:solidFill>
                  <a:srgbClr val="002060"/>
                </a:solidFill>
              </a:rPr>
              <a:t>р., 1256 р., 1223 р., 1410 р., 1238 р., 1632 р., 1253 р</a:t>
            </a:r>
            <a:r>
              <a:rPr lang="ru-RU" b="1" dirty="0" smtClean="0">
                <a:solidFill>
                  <a:srgbClr val="002060"/>
                </a:solidFill>
              </a:rPr>
              <a:t>.;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1113 </a:t>
            </a:r>
            <a:r>
              <a:rPr lang="ru-RU" b="1" dirty="0" smtClean="0">
                <a:solidFill>
                  <a:srgbClr val="002060"/>
                </a:solidFill>
              </a:rPr>
              <a:t>р., 1223 р., 1410 р., 1238 р., 1256 р., 1632 р., 1253 р</a:t>
            </a:r>
            <a:r>
              <a:rPr lang="ru-RU" b="1" dirty="0" smtClean="0">
                <a:solidFill>
                  <a:srgbClr val="002060"/>
                </a:solidFill>
              </a:rPr>
              <a:t>.;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1113 </a:t>
            </a:r>
            <a:r>
              <a:rPr lang="ru-RU" b="1" dirty="0" smtClean="0">
                <a:solidFill>
                  <a:srgbClr val="002060"/>
                </a:solidFill>
              </a:rPr>
              <a:t>р., 1223 р., 1238 р.,1253 р., 1256 р., 1410 р., 1632 р</a:t>
            </a:r>
            <a:r>
              <a:rPr lang="ru-RU" b="1" dirty="0" smtClean="0">
                <a:solidFill>
                  <a:srgbClr val="002060"/>
                </a:solidFill>
              </a:rPr>
              <a:t>.;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1632 </a:t>
            </a:r>
            <a:r>
              <a:rPr lang="ru-RU" b="1" dirty="0" smtClean="0">
                <a:solidFill>
                  <a:srgbClr val="002060"/>
                </a:solidFill>
              </a:rPr>
              <a:t>р., 1113 р., 1223 р., 1256 р., 1410 р., 1238 р., 1253 р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2) </a:t>
            </a:r>
            <a:r>
              <a:rPr lang="ru-RU" b="1" dirty="0" err="1" smtClean="0">
                <a:solidFill>
                  <a:srgbClr val="FF0000"/>
                </a:solidFill>
              </a:rPr>
              <a:t>Який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рік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був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раніше</a:t>
            </a:r>
            <a:r>
              <a:rPr lang="ru-RU" b="1" dirty="0" smtClean="0">
                <a:solidFill>
                  <a:srgbClr val="FF0000"/>
                </a:solidFill>
              </a:rPr>
              <a:t> за </a:t>
            </a:r>
            <a:r>
              <a:rPr lang="ru-RU" b="1" dirty="0" err="1" smtClean="0">
                <a:solidFill>
                  <a:srgbClr val="FF0000"/>
                </a:solidFill>
              </a:rPr>
              <a:t>інші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50-й </a:t>
            </a:r>
            <a:r>
              <a:rPr lang="ru-RU" b="1" dirty="0" err="1" smtClean="0">
                <a:solidFill>
                  <a:srgbClr val="002060"/>
                </a:solidFill>
              </a:rPr>
              <a:t>рік</a:t>
            </a:r>
            <a:r>
              <a:rPr lang="ru-RU" b="1" dirty="0" smtClean="0">
                <a:solidFill>
                  <a:srgbClr val="002060"/>
                </a:solidFill>
              </a:rPr>
              <a:t> до н. </a:t>
            </a:r>
            <a:r>
              <a:rPr lang="ru-RU" b="1" dirty="0" smtClean="0">
                <a:solidFill>
                  <a:srgbClr val="002060"/>
                </a:solidFill>
              </a:rPr>
              <a:t>е.;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50-й </a:t>
            </a:r>
            <a:r>
              <a:rPr lang="ru-RU" b="1" dirty="0" err="1" smtClean="0">
                <a:solidFill>
                  <a:srgbClr val="002060"/>
                </a:solidFill>
              </a:rPr>
              <a:t>рік</a:t>
            </a:r>
            <a:r>
              <a:rPr lang="ru-RU" b="1" dirty="0" smtClean="0">
                <a:solidFill>
                  <a:srgbClr val="002060"/>
                </a:solidFill>
              </a:rPr>
              <a:t> н. е</a:t>
            </a:r>
            <a:r>
              <a:rPr lang="ru-RU" b="1" dirty="0" smtClean="0">
                <a:solidFill>
                  <a:srgbClr val="002060"/>
                </a:solidFill>
              </a:rPr>
              <a:t>.;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134 </a:t>
            </a:r>
            <a:r>
              <a:rPr lang="ru-RU" b="1" dirty="0" smtClean="0">
                <a:solidFill>
                  <a:srgbClr val="002060"/>
                </a:solidFill>
              </a:rPr>
              <a:t>р. до н. е</a:t>
            </a:r>
            <a:r>
              <a:rPr lang="ru-RU" b="1" dirty="0" smtClean="0">
                <a:solidFill>
                  <a:srgbClr val="002060"/>
                </a:solidFill>
              </a:rPr>
              <a:t>.;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134 </a:t>
            </a:r>
            <a:r>
              <a:rPr lang="ru-RU" b="1" dirty="0" smtClean="0">
                <a:solidFill>
                  <a:srgbClr val="002060"/>
                </a:solidFill>
              </a:rPr>
              <a:t>р. н. 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3) </a:t>
            </a:r>
            <a:r>
              <a:rPr lang="ru-RU" b="1" dirty="0" err="1" smtClean="0">
                <a:solidFill>
                  <a:srgbClr val="FF0000"/>
                </a:solidFill>
              </a:rPr>
              <a:t>скільки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минуло </a:t>
            </a:r>
            <a:r>
              <a:rPr lang="ru-RU" b="1" dirty="0" err="1" smtClean="0">
                <a:solidFill>
                  <a:srgbClr val="FF0000"/>
                </a:solidFill>
              </a:rPr>
              <a:t>років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</a:t>
            </a:r>
            <a:r>
              <a:rPr lang="ru-RU" b="1" dirty="0" smtClean="0">
                <a:solidFill>
                  <a:srgbClr val="FF0000"/>
                </a:solidFill>
              </a:rPr>
              <a:t> початку </a:t>
            </a:r>
            <a:r>
              <a:rPr lang="ru-RU" b="1" dirty="0" err="1" smtClean="0">
                <a:solidFill>
                  <a:srgbClr val="FF0000"/>
                </a:solidFill>
              </a:rPr>
              <a:t>правління</a:t>
            </a:r>
            <a:r>
              <a:rPr lang="ru-RU" b="1" dirty="0" smtClean="0">
                <a:solidFill>
                  <a:srgbClr val="FF0000"/>
                </a:solidFill>
              </a:rPr>
              <a:t> князя Олега в  </a:t>
            </a:r>
            <a:r>
              <a:rPr lang="ru-RU" b="1" dirty="0" err="1" smtClean="0">
                <a:solidFill>
                  <a:srgbClr val="FF0000"/>
                </a:solidFill>
              </a:rPr>
              <a:t>Києві</a:t>
            </a:r>
            <a:r>
              <a:rPr lang="ru-RU" b="1" dirty="0" smtClean="0">
                <a:solidFill>
                  <a:srgbClr val="FF0000"/>
                </a:solidFill>
              </a:rPr>
              <a:t> (</a:t>
            </a:r>
            <a:r>
              <a:rPr lang="ru-RU" b="1" dirty="0" smtClean="0">
                <a:solidFill>
                  <a:srgbClr val="FF0000"/>
                </a:solidFill>
              </a:rPr>
              <a:t>882</a:t>
            </a:r>
            <a:r>
              <a:rPr lang="ru-RU" b="1" dirty="0" smtClean="0">
                <a:solidFill>
                  <a:srgbClr val="FF0000"/>
                </a:solidFill>
              </a:rPr>
              <a:t>  р.) до </a:t>
            </a:r>
            <a:r>
              <a:rPr lang="ru-RU" b="1" dirty="0" err="1" smtClean="0">
                <a:solidFill>
                  <a:srgbClr val="FF0000"/>
                </a:solidFill>
              </a:rPr>
              <a:t>його</a:t>
            </a:r>
            <a:r>
              <a:rPr lang="ru-RU" b="1" dirty="0" smtClean="0">
                <a:solidFill>
                  <a:srgbClr val="FF0000"/>
                </a:solidFill>
              </a:rPr>
              <a:t> походу на Константинополь у  907  р</a:t>
            </a:r>
            <a:r>
              <a:rPr lang="ru-RU" b="1" dirty="0" smtClean="0">
                <a:solidFill>
                  <a:srgbClr val="FF0000"/>
                </a:solidFill>
              </a:rPr>
              <a:t>.: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25;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24;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1789;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1788.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4) 1989</a:t>
            </a:r>
            <a:r>
              <a:rPr lang="ru-RU" b="1" dirty="0" smtClean="0">
                <a:solidFill>
                  <a:srgbClr val="FF0000"/>
                </a:solidFill>
              </a:rPr>
              <a:t>  р. </a:t>
            </a:r>
            <a:r>
              <a:rPr lang="ru-RU" b="1" dirty="0" err="1" smtClean="0">
                <a:solidFill>
                  <a:srgbClr val="FF0000"/>
                </a:solidFill>
              </a:rPr>
              <a:t>урочисто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святкували</a:t>
            </a:r>
            <a:r>
              <a:rPr lang="ru-RU" b="1" dirty="0" smtClean="0">
                <a:solidFill>
                  <a:srgbClr val="FF0000"/>
                </a:solidFill>
              </a:rPr>
              <a:t> 500-річчя </a:t>
            </a:r>
            <a:r>
              <a:rPr lang="ru-RU" b="1" dirty="0" err="1" smtClean="0">
                <a:solidFill>
                  <a:srgbClr val="FF0000"/>
                </a:solidFill>
              </a:rPr>
              <a:t>виникненняукраїнського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козацтва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r>
              <a:rPr lang="ru-RU" b="1" dirty="0" err="1" smtClean="0">
                <a:solidFill>
                  <a:srgbClr val="FF0000"/>
                </a:solidFill>
              </a:rPr>
              <a:t>Яким</a:t>
            </a:r>
            <a:r>
              <a:rPr lang="ru-RU" b="1" dirty="0" smtClean="0">
                <a:solidFill>
                  <a:srgbClr val="FF0000"/>
                </a:solidFill>
              </a:rPr>
              <a:t> роком </a:t>
            </a:r>
            <a:r>
              <a:rPr lang="ru-RU" b="1" dirty="0" err="1" smtClean="0">
                <a:solidFill>
                  <a:srgbClr val="FF0000"/>
                </a:solidFill>
              </a:rPr>
              <a:t>датується</a:t>
            </a:r>
            <a:r>
              <a:rPr lang="ru-RU" b="1" dirty="0" smtClean="0">
                <a:solidFill>
                  <a:srgbClr val="FF0000"/>
                </a:solidFill>
              </a:rPr>
              <a:t> перша </a:t>
            </a:r>
            <a:r>
              <a:rPr lang="ru-RU" b="1" dirty="0" err="1" smtClean="0">
                <a:solidFill>
                  <a:srgbClr val="FF0000"/>
                </a:solidFill>
              </a:rPr>
              <a:t>згадка</a:t>
            </a:r>
            <a:r>
              <a:rPr lang="ru-RU" b="1" dirty="0" smtClean="0">
                <a:solidFill>
                  <a:srgbClr val="FF0000"/>
                </a:solidFill>
              </a:rPr>
              <a:t> про </a:t>
            </a:r>
            <a:r>
              <a:rPr lang="ru-RU" b="1" dirty="0" err="1" smtClean="0">
                <a:solidFill>
                  <a:srgbClr val="FF0000"/>
                </a:solidFill>
              </a:rPr>
              <a:t>козаків</a:t>
            </a:r>
            <a:r>
              <a:rPr lang="ru-RU" b="1" dirty="0" smtClean="0">
                <a:solidFill>
                  <a:srgbClr val="FF0000"/>
                </a:solidFill>
              </a:rPr>
              <a:t> у </a:t>
            </a:r>
            <a:r>
              <a:rPr lang="ru-RU" b="1" dirty="0" err="1" smtClean="0">
                <a:solidFill>
                  <a:srgbClr val="FF0000"/>
                </a:solidFill>
              </a:rPr>
              <a:t>писемних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джерелах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1488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1489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500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1500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5253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5) У </a:t>
            </a:r>
            <a:r>
              <a:rPr lang="ru-RU" b="1" dirty="0" err="1" smtClean="0">
                <a:solidFill>
                  <a:srgbClr val="FF0000"/>
                </a:solidFill>
              </a:rPr>
              <a:t>якому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році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жителі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Києва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будуть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відзначати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2000</a:t>
            </a:r>
            <a:r>
              <a:rPr lang="ru-RU" b="1" dirty="0" smtClean="0">
                <a:solidFill>
                  <a:srgbClr val="FF0000"/>
                </a:solidFill>
              </a:rPr>
              <a:t> </a:t>
            </a:r>
            <a:r>
              <a:rPr lang="ru-RU" b="1" dirty="0" err="1" smtClean="0">
                <a:solidFill>
                  <a:srgbClr val="FF0000"/>
                </a:solidFill>
              </a:rPr>
              <a:t>років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заснування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міста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якщо</a:t>
            </a:r>
            <a:r>
              <a:rPr lang="ru-RU" b="1" dirty="0" smtClean="0">
                <a:solidFill>
                  <a:srgbClr val="FF0000"/>
                </a:solidFill>
              </a:rPr>
              <a:t> в 1982 р. вони </a:t>
            </a:r>
            <a:r>
              <a:rPr lang="ru-RU" b="1" dirty="0" err="1" smtClean="0">
                <a:solidFill>
                  <a:srgbClr val="FF0000"/>
                </a:solidFill>
              </a:rPr>
              <a:t>відзначали</a:t>
            </a:r>
            <a:r>
              <a:rPr lang="ru-RU" b="1" dirty="0" smtClean="0">
                <a:solidFill>
                  <a:srgbClr val="FF0000"/>
                </a:solidFill>
              </a:rPr>
              <a:t> 1500  </a:t>
            </a:r>
            <a:r>
              <a:rPr lang="ru-RU" b="1" dirty="0" err="1" smtClean="0">
                <a:solidFill>
                  <a:srgbClr val="FF0000"/>
                </a:solidFill>
              </a:rPr>
              <a:t>років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місту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2482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3982 р.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2028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3482 </a:t>
            </a:r>
            <a:r>
              <a:rPr lang="ru-RU" b="1" dirty="0" smtClean="0">
                <a:solidFill>
                  <a:srgbClr val="002060"/>
                </a:solidFill>
              </a:rPr>
              <a:t>р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6) 75 </a:t>
            </a:r>
            <a:r>
              <a:rPr lang="ru-RU" b="1" dirty="0" smtClean="0">
                <a:solidFill>
                  <a:srgbClr val="FF0000"/>
                </a:solidFill>
              </a:rPr>
              <a:t>р. до н.е. - </a:t>
            </a:r>
            <a:r>
              <a:rPr lang="ru-RU" b="1" dirty="0" err="1" smtClean="0">
                <a:solidFill>
                  <a:srgbClr val="FF0000"/>
                </a:solidFill>
              </a:rPr>
              <a:t>це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І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7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8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1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 до н.е.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7) </a:t>
            </a:r>
            <a:r>
              <a:rPr lang="ru-RU" b="1" dirty="0" err="1" smtClean="0">
                <a:solidFill>
                  <a:srgbClr val="FF0000"/>
                </a:solidFill>
              </a:rPr>
              <a:t>Позначте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період</a:t>
            </a:r>
            <a:r>
              <a:rPr lang="ru-RU" b="1" dirty="0" smtClean="0">
                <a:solidFill>
                  <a:srgbClr val="FF0000"/>
                </a:solidFill>
              </a:rPr>
              <a:t>, у </a:t>
            </a:r>
            <a:r>
              <a:rPr lang="ru-RU" b="1" dirty="0" err="1" smtClean="0">
                <a:solidFill>
                  <a:srgbClr val="FF0000"/>
                </a:solidFill>
              </a:rPr>
              <a:t>якому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відбулося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проголошення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незалежності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України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Первісне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суспільство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Новітній</a:t>
            </a:r>
            <a:r>
              <a:rPr lang="ru-RU" b="1" dirty="0" smtClean="0">
                <a:solidFill>
                  <a:srgbClr val="002060"/>
                </a:solidFill>
              </a:rPr>
              <a:t> час;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Середні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віки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Античність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8) </a:t>
            </a:r>
            <a:r>
              <a:rPr lang="ru-RU" b="1" dirty="0" err="1" smtClean="0">
                <a:solidFill>
                  <a:srgbClr val="FF0000"/>
                </a:solidFill>
              </a:rPr>
              <a:t>Визначте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які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цих</a:t>
            </a:r>
            <a:r>
              <a:rPr lang="ru-RU" b="1" dirty="0" smtClean="0">
                <a:solidFill>
                  <a:srgbClr val="FF0000"/>
                </a:solidFill>
              </a:rPr>
              <a:t> дат належать до ХV ст</a:t>
            </a:r>
            <a:r>
              <a:rPr lang="ru-RU" b="1" dirty="0" smtClean="0">
                <a:solidFill>
                  <a:srgbClr val="FF0000"/>
                </a:solidFill>
              </a:rPr>
              <a:t>.: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1456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1400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1523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1500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Д) 1501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Е) 1600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Є) 1453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9) </a:t>
            </a:r>
            <a:r>
              <a:rPr lang="ru-RU" b="1" dirty="0" err="1" smtClean="0">
                <a:solidFill>
                  <a:srgbClr val="FF0000"/>
                </a:solidFill>
              </a:rPr>
              <a:t>Чиє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правління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тривало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довше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княгині</a:t>
            </a:r>
            <a:r>
              <a:rPr lang="ru-RU" b="1" dirty="0" smtClean="0">
                <a:solidFill>
                  <a:srgbClr val="FF0000"/>
                </a:solidFill>
              </a:rPr>
              <a:t> Ольги (945–962) </a:t>
            </a:r>
            <a:r>
              <a:rPr lang="ru-RU" b="1" dirty="0" err="1" smtClean="0">
                <a:solidFill>
                  <a:srgbClr val="FF0000"/>
                </a:solidFill>
              </a:rPr>
              <a:t>чи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Володимира</a:t>
            </a:r>
            <a:r>
              <a:rPr lang="ru-RU" b="1" dirty="0" smtClean="0">
                <a:solidFill>
                  <a:srgbClr val="FF0000"/>
                </a:solidFill>
              </a:rPr>
              <a:t> Великого (980–1015 </a:t>
            </a:r>
            <a:r>
              <a:rPr lang="ru-RU" b="1" dirty="0" err="1" smtClean="0">
                <a:solidFill>
                  <a:srgbClr val="FF0000"/>
                </a:solidFill>
              </a:rPr>
              <a:t>рр</a:t>
            </a:r>
            <a:r>
              <a:rPr lang="ru-RU" b="1" dirty="0" smtClean="0">
                <a:solidFill>
                  <a:srgbClr val="FF0000"/>
                </a:solidFill>
              </a:rPr>
              <a:t>.)?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Ольги;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Володимира</a:t>
            </a:r>
            <a:r>
              <a:rPr lang="ru-RU" b="1" dirty="0" smtClean="0">
                <a:solidFill>
                  <a:srgbClr val="002060"/>
                </a:solidFill>
              </a:rPr>
              <a:t> Великого;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smtClean="0">
                <a:solidFill>
                  <a:srgbClr val="002060"/>
                </a:solidFill>
              </a:rPr>
              <a:t>правили </a:t>
            </a:r>
            <a:r>
              <a:rPr lang="ru-RU" b="1" dirty="0" err="1" smtClean="0">
                <a:solidFill>
                  <a:srgbClr val="002060"/>
                </a:solidFill>
              </a:rPr>
              <a:t>однакову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кількість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років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нема </a:t>
            </a:r>
            <a:r>
              <a:rPr lang="ru-RU" b="1" dirty="0" err="1" smtClean="0">
                <a:solidFill>
                  <a:srgbClr val="002060"/>
                </a:solidFill>
              </a:rPr>
              <a:t>правильної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відповіді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10) Яка </a:t>
            </a:r>
            <a:r>
              <a:rPr lang="ru-RU" b="1" dirty="0" err="1" smtClean="0">
                <a:solidFill>
                  <a:srgbClr val="FF0000"/>
                </a:solidFill>
              </a:rPr>
              <a:t>з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подій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тривала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менше</a:t>
            </a:r>
            <a:r>
              <a:rPr lang="ru-RU" b="1" dirty="0" smtClean="0">
                <a:solidFill>
                  <a:srgbClr val="FF0000"/>
                </a:solidFill>
              </a:rPr>
              <a:t>: </a:t>
            </a:r>
            <a:r>
              <a:rPr lang="ru-RU" b="1" dirty="0" err="1" smtClean="0">
                <a:solidFill>
                  <a:srgbClr val="FF0000"/>
                </a:solidFill>
              </a:rPr>
              <a:t>Національно-визвольна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війна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українського</a:t>
            </a:r>
            <a:r>
              <a:rPr lang="ru-RU" b="1" dirty="0" smtClean="0">
                <a:solidFill>
                  <a:srgbClr val="FF0000"/>
                </a:solidFill>
              </a:rPr>
              <a:t> народу </a:t>
            </a:r>
            <a:r>
              <a:rPr lang="ru-RU" b="1" dirty="0" err="1" smtClean="0">
                <a:solidFill>
                  <a:srgbClr val="FF0000"/>
                </a:solidFill>
              </a:rPr>
              <a:t>під</a:t>
            </a:r>
            <a:r>
              <a:rPr lang="ru-RU" b="1" dirty="0" smtClean="0">
                <a:solidFill>
                  <a:srgbClr val="FF0000"/>
                </a:solidFill>
              </a:rPr>
              <a:t> проводом Б. </a:t>
            </a:r>
            <a:r>
              <a:rPr lang="ru-RU" b="1" dirty="0" err="1" smtClean="0">
                <a:solidFill>
                  <a:srgbClr val="FF0000"/>
                </a:solidFill>
              </a:rPr>
              <a:t>Хмельницького</a:t>
            </a:r>
            <a:r>
              <a:rPr lang="ru-RU" b="1" dirty="0" smtClean="0">
                <a:solidFill>
                  <a:srgbClr val="FF0000"/>
                </a:solidFill>
              </a:rPr>
              <a:t> (1648–1657рр.) </a:t>
            </a:r>
            <a:r>
              <a:rPr lang="ru-RU" b="1" dirty="0" err="1" smtClean="0">
                <a:solidFill>
                  <a:srgbClr val="FF0000"/>
                </a:solidFill>
              </a:rPr>
              <a:t>чи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Українська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революція</a:t>
            </a:r>
            <a:r>
              <a:rPr lang="ru-RU" b="1" dirty="0" smtClean="0">
                <a:solidFill>
                  <a:srgbClr val="FF0000"/>
                </a:solidFill>
              </a:rPr>
              <a:t> (1917–1921 </a:t>
            </a:r>
            <a:r>
              <a:rPr lang="ru-RU" b="1" dirty="0" err="1" smtClean="0">
                <a:solidFill>
                  <a:srgbClr val="FF0000"/>
                </a:solidFill>
              </a:rPr>
              <a:t>рр</a:t>
            </a:r>
            <a:r>
              <a:rPr lang="ru-RU" b="1" dirty="0" smtClean="0">
                <a:solidFill>
                  <a:srgbClr val="FF0000"/>
                </a:solidFill>
              </a:rPr>
              <a:t>.).?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тривалість</a:t>
            </a:r>
            <a:r>
              <a:rPr lang="ru-RU" b="1" dirty="0" smtClean="0">
                <a:solidFill>
                  <a:srgbClr val="002060"/>
                </a:solidFill>
              </a:rPr>
              <a:t> одинакова;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Національно-визвольна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війна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українського</a:t>
            </a:r>
            <a:r>
              <a:rPr lang="ru-RU" b="1" dirty="0" smtClean="0">
                <a:solidFill>
                  <a:srgbClr val="002060"/>
                </a:solidFill>
              </a:rPr>
              <a:t> народу </a:t>
            </a:r>
            <a:r>
              <a:rPr lang="ru-RU" b="1" dirty="0" err="1" smtClean="0">
                <a:solidFill>
                  <a:srgbClr val="002060"/>
                </a:solidFill>
              </a:rPr>
              <a:t>під</a:t>
            </a:r>
            <a:r>
              <a:rPr lang="ru-RU" b="1" dirty="0" smtClean="0">
                <a:solidFill>
                  <a:srgbClr val="002060"/>
                </a:solidFill>
              </a:rPr>
              <a:t> проводом Б. </a:t>
            </a:r>
            <a:r>
              <a:rPr lang="ru-RU" b="1" dirty="0" err="1" smtClean="0">
                <a:solidFill>
                  <a:srgbClr val="002060"/>
                </a:solidFill>
              </a:rPr>
              <a:t>Хмельницького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Українська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революція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нема </a:t>
            </a:r>
            <a:r>
              <a:rPr lang="ru-RU" b="1" dirty="0" err="1" smtClean="0">
                <a:solidFill>
                  <a:srgbClr val="002060"/>
                </a:solidFill>
              </a:rPr>
              <a:t>правильної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відповіді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84784"/>
            <a:ext cx="91440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1) </a:t>
            </a:r>
            <a:r>
              <a:rPr lang="ru-RU" sz="3600" b="1" dirty="0" err="1" smtClean="0">
                <a:solidFill>
                  <a:srgbClr val="FF0000"/>
                </a:solidFill>
              </a:rPr>
              <a:t>Понад</a:t>
            </a:r>
            <a:r>
              <a:rPr lang="ru-RU" sz="3600" b="1" dirty="0" smtClean="0">
                <a:solidFill>
                  <a:srgbClr val="FF0000"/>
                </a:solidFill>
              </a:rPr>
              <a:t>  </a:t>
            </a:r>
            <a:r>
              <a:rPr lang="ru-RU" sz="3600" b="1" dirty="0" err="1" smtClean="0">
                <a:solidFill>
                  <a:srgbClr val="FF0000"/>
                </a:solidFill>
              </a:rPr>
              <a:t>тисячу</a:t>
            </a:r>
            <a:r>
              <a:rPr lang="ru-RU" sz="3600" b="1" dirty="0" smtClean="0">
                <a:solidFill>
                  <a:srgbClr val="FF0000"/>
                </a:solidFill>
              </a:rPr>
              <a:t>  </a:t>
            </a:r>
            <a:r>
              <a:rPr lang="ru-RU" sz="3600" b="1" dirty="0" err="1" smtClean="0">
                <a:solidFill>
                  <a:srgbClr val="FF0000"/>
                </a:solidFill>
              </a:rPr>
              <a:t>років</a:t>
            </a:r>
            <a:r>
              <a:rPr lang="ru-RU" sz="3600" b="1" dirty="0" smtClean="0">
                <a:solidFill>
                  <a:srgbClr val="FF0000"/>
                </a:solidFill>
              </a:rPr>
              <a:t>  тому  </a:t>
            </a:r>
            <a:r>
              <a:rPr lang="ru-RU" sz="3600" b="1" dirty="0" err="1" smtClean="0">
                <a:solidFill>
                  <a:srgbClr val="FF0000"/>
                </a:solidFill>
              </a:rPr>
              <a:t>наші</a:t>
            </a:r>
            <a:r>
              <a:rPr lang="ru-RU" sz="3600" b="1" dirty="0" smtClean="0">
                <a:solidFill>
                  <a:srgbClr val="FF0000"/>
                </a:solidFill>
              </a:rPr>
              <a:t>  предки  почали  </a:t>
            </a:r>
            <a:r>
              <a:rPr lang="ru-RU" sz="3600" b="1" dirty="0" err="1" smtClean="0">
                <a:solidFill>
                  <a:srgbClr val="FF0000"/>
                </a:solidFill>
              </a:rPr>
              <a:t>творити</a:t>
            </a:r>
            <a:r>
              <a:rPr lang="ru-RU" sz="3600" b="1" dirty="0" smtClean="0">
                <a:solidFill>
                  <a:srgbClr val="FF0000"/>
                </a:solidFill>
              </a:rPr>
              <a:t>  державу  </a:t>
            </a:r>
            <a:r>
              <a:rPr lang="ru-RU" sz="3600" b="1" dirty="0" err="1" smtClean="0">
                <a:solidFill>
                  <a:srgbClr val="FF0000"/>
                </a:solidFill>
              </a:rPr>
              <a:t>із</a:t>
            </a:r>
            <a:r>
              <a:rPr lang="ru-RU" sz="3600" b="1" dirty="0" smtClean="0">
                <a:solidFill>
                  <a:srgbClr val="FF0000"/>
                </a:solidFill>
              </a:rPr>
              <a:t> центром  у </a:t>
            </a:r>
            <a:r>
              <a:rPr lang="ru-RU" sz="3600" b="1" dirty="0" err="1" smtClean="0">
                <a:solidFill>
                  <a:srgbClr val="FF0000"/>
                </a:solidFill>
              </a:rPr>
              <a:t>Києві</a:t>
            </a:r>
            <a:r>
              <a:rPr lang="ru-RU" sz="3600" b="1" dirty="0" smtClean="0">
                <a:solidFill>
                  <a:srgbClr val="FF0000"/>
                </a:solidFill>
              </a:rPr>
              <a:t>. </a:t>
            </a:r>
            <a:r>
              <a:rPr lang="ru-RU" sz="3600" b="1" dirty="0" err="1" smtClean="0">
                <a:solidFill>
                  <a:srgbClr val="FF0000"/>
                </a:solidFill>
              </a:rPr>
              <a:t>Розгадайте</a:t>
            </a:r>
            <a:r>
              <a:rPr lang="ru-RU" sz="3600" b="1" dirty="0" smtClean="0">
                <a:solidFill>
                  <a:srgbClr val="FF0000"/>
                </a:solidFill>
              </a:rPr>
              <a:t> ребус </a:t>
            </a:r>
            <a:r>
              <a:rPr lang="ru-RU" sz="3600" b="1" dirty="0" err="1" smtClean="0">
                <a:solidFill>
                  <a:srgbClr val="FF0000"/>
                </a:solidFill>
              </a:rPr>
              <a:t>і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запишіть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її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err="1" smtClean="0">
                <a:solidFill>
                  <a:srgbClr val="FF0000"/>
                </a:solidFill>
              </a:rPr>
              <a:t>назву</a:t>
            </a:r>
            <a:r>
              <a:rPr lang="ru-RU" sz="3600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157192"/>
            <a:ext cx="9144000" cy="202085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2) </a:t>
            </a:r>
            <a:r>
              <a:rPr lang="ru-RU" sz="3200" b="1" dirty="0" err="1" smtClean="0">
                <a:solidFill>
                  <a:srgbClr val="FF0000"/>
                </a:solidFill>
              </a:rPr>
              <a:t>Запишіть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будь-який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</a:rPr>
              <a:t>рік</a:t>
            </a:r>
            <a:r>
              <a:rPr lang="ru-RU" sz="3200" b="1" dirty="0" smtClean="0">
                <a:solidFill>
                  <a:srgbClr val="FF0000"/>
                </a:solidFill>
              </a:rPr>
              <a:t> 6 </a:t>
            </a:r>
            <a:r>
              <a:rPr lang="ru-RU" sz="3200" b="1" dirty="0" err="1" smtClean="0">
                <a:solidFill>
                  <a:srgbClr val="FF0000"/>
                </a:solidFill>
              </a:rPr>
              <a:t>століття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5362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636912"/>
            <a:ext cx="590550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3) </a:t>
            </a:r>
            <a:r>
              <a:rPr lang="ru-RU" b="1" dirty="0" err="1" smtClean="0">
                <a:solidFill>
                  <a:srgbClr val="FF0000"/>
                </a:solidFill>
              </a:rPr>
              <a:t>Черговість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подій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етапів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роботи</a:t>
            </a:r>
            <a:r>
              <a:rPr lang="ru-RU" b="1" dirty="0" smtClean="0">
                <a:solidFill>
                  <a:srgbClr val="FF0000"/>
                </a:solidFill>
              </a:rPr>
              <a:t> в </a:t>
            </a:r>
            <a:r>
              <a:rPr lang="ru-RU" b="1" dirty="0" err="1" smtClean="0">
                <a:solidFill>
                  <a:srgbClr val="FF0000"/>
                </a:solidFill>
              </a:rPr>
              <a:t>часі</a:t>
            </a:r>
            <a:r>
              <a:rPr lang="ru-RU" b="1" dirty="0" smtClean="0">
                <a:solidFill>
                  <a:srgbClr val="FF0000"/>
                </a:solidFill>
              </a:rPr>
              <a:t>, порядок </a:t>
            </a:r>
            <a:r>
              <a:rPr lang="ru-RU" b="1" dirty="0" err="1" smtClean="0">
                <a:solidFill>
                  <a:srgbClr val="FF0000"/>
                </a:solidFill>
              </a:rPr>
              <a:t>їх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розташування</a:t>
            </a:r>
            <a:r>
              <a:rPr lang="ru-RU" b="1" dirty="0" smtClean="0">
                <a:solidFill>
                  <a:srgbClr val="FF0000"/>
                </a:solidFill>
              </a:rPr>
              <a:t> за часом: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хронологічна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послідовність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епоха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наша ера;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лінія</a:t>
            </a:r>
            <a:r>
              <a:rPr lang="ru-RU" b="1" dirty="0" smtClean="0">
                <a:solidFill>
                  <a:srgbClr val="002060"/>
                </a:solidFill>
              </a:rPr>
              <a:t> часу.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4) Як </a:t>
            </a:r>
            <a:r>
              <a:rPr lang="ru-RU" b="1" dirty="0" err="1" smtClean="0">
                <a:solidFill>
                  <a:srgbClr val="FF0000"/>
                </a:solidFill>
              </a:rPr>
              <a:t>називають</a:t>
            </a:r>
            <a:r>
              <a:rPr lang="ru-RU" b="1" dirty="0" smtClean="0">
                <a:solidFill>
                  <a:srgbClr val="FF0000"/>
                </a:solidFill>
              </a:rPr>
              <a:t> великий </a:t>
            </a:r>
            <a:r>
              <a:rPr lang="ru-RU" b="1" dirty="0" err="1" smtClean="0">
                <a:solidFill>
                  <a:srgbClr val="FF0000"/>
                </a:solidFill>
              </a:rPr>
              <a:t>проміжок</a:t>
            </a:r>
            <a:r>
              <a:rPr lang="ru-RU" b="1" dirty="0" smtClean="0">
                <a:solidFill>
                  <a:srgbClr val="FF0000"/>
                </a:solidFill>
              </a:rPr>
              <a:t> часу в </a:t>
            </a:r>
            <a:r>
              <a:rPr lang="ru-RU" b="1" dirty="0" err="1" smtClean="0">
                <a:solidFill>
                  <a:srgbClr val="FF0000"/>
                </a:solidFill>
              </a:rPr>
              <a:t>історії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людства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що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певними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спільними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ознаками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відрізняється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інших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історичних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періодів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ера;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наша ера;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</a:t>
            </a:r>
            <a:r>
              <a:rPr lang="ru-RU" b="1" dirty="0" err="1" smtClean="0">
                <a:solidFill>
                  <a:srgbClr val="002060"/>
                </a:solidFill>
              </a:rPr>
              <a:t>історична</a:t>
            </a:r>
            <a:r>
              <a:rPr lang="ru-RU" b="1" dirty="0" smtClean="0">
                <a:solidFill>
                  <a:srgbClr val="002060"/>
                </a:solidFill>
              </a:rPr>
              <a:t> (культурна) </a:t>
            </a:r>
            <a:r>
              <a:rPr lang="ru-RU" b="1" dirty="0" err="1" smtClean="0">
                <a:solidFill>
                  <a:srgbClr val="002060"/>
                </a:solidFill>
              </a:rPr>
              <a:t>епоха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10668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5) Дайте </a:t>
            </a:r>
            <a:r>
              <a:rPr lang="ru-RU" b="1" dirty="0" err="1" smtClean="0">
                <a:solidFill>
                  <a:srgbClr val="FF0000"/>
                </a:solidFill>
              </a:rPr>
              <a:t>назву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схемі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717032"/>
            <a:ext cx="9144000" cy="3317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лінія</a:t>
            </a:r>
            <a:r>
              <a:rPr lang="ru-RU" b="1" dirty="0" smtClean="0">
                <a:solidFill>
                  <a:srgbClr val="002060"/>
                </a:solidFill>
              </a:rPr>
              <a:t> (шкала) часу;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історичні</a:t>
            </a:r>
            <a:r>
              <a:rPr lang="ru-RU" b="1" dirty="0" smtClean="0">
                <a:solidFill>
                  <a:srgbClr val="002060"/>
                </a:solidFill>
              </a:rPr>
              <a:t> (</a:t>
            </a:r>
            <a:r>
              <a:rPr lang="ru-RU" b="1" dirty="0" err="1" smtClean="0">
                <a:solidFill>
                  <a:srgbClr val="002060"/>
                </a:solidFill>
              </a:rPr>
              <a:t>культурні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err="1" smtClean="0">
                <a:solidFill>
                  <a:srgbClr val="002060"/>
                </a:solidFill>
              </a:rPr>
              <a:t>епохи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досягнення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людства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3314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5219700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0668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6</a:t>
            </a:r>
            <a:r>
              <a:rPr lang="ru-RU" sz="2800" b="1" dirty="0" smtClean="0">
                <a:solidFill>
                  <a:srgbClr val="FF0000"/>
                </a:solidFill>
              </a:rPr>
              <a:t>) На </a:t>
            </a:r>
            <a:r>
              <a:rPr lang="ru-RU" sz="2800" b="1" dirty="0" err="1" smtClean="0">
                <a:solidFill>
                  <a:srgbClr val="FF0000"/>
                </a:solidFill>
              </a:rPr>
              <a:t>лінії</a:t>
            </a:r>
            <a:r>
              <a:rPr lang="ru-RU" sz="2800" b="1" dirty="0" smtClean="0">
                <a:solidFill>
                  <a:srgbClr val="FF0000"/>
                </a:solidFill>
              </a:rPr>
              <a:t> часу </a:t>
            </a:r>
            <a:r>
              <a:rPr lang="ru-RU" sz="2800" b="1" dirty="0" err="1" smtClean="0">
                <a:solidFill>
                  <a:srgbClr val="FF0000"/>
                </a:solidFill>
              </a:rPr>
              <a:t>позначено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періоди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історії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України</a:t>
            </a:r>
            <a:r>
              <a:rPr lang="ru-RU" sz="2800" b="1" dirty="0" smtClean="0">
                <a:solidFill>
                  <a:srgbClr val="FF0000"/>
                </a:solidFill>
              </a:rPr>
              <a:t>. Яке </a:t>
            </a:r>
            <a:r>
              <a:rPr lang="ru-RU" sz="2800" b="1" dirty="0" err="1" smtClean="0">
                <a:solidFill>
                  <a:srgbClr val="FF0000"/>
                </a:solidFill>
              </a:rPr>
              <a:t>зображення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відповідає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козацькому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</a:rPr>
              <a:t>періоду</a:t>
            </a:r>
            <a:r>
              <a:rPr lang="ru-RU" sz="2800" b="1" dirty="0" smtClean="0">
                <a:solidFill>
                  <a:srgbClr val="FF0000"/>
                </a:solidFill>
              </a:rPr>
              <a:t>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93096"/>
            <a:ext cx="9144000" cy="2209432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Проводи на </a:t>
            </a:r>
            <a:r>
              <a:rPr lang="ru-RU" sz="1800" b="1" dirty="0" err="1" smtClean="0">
                <a:solidFill>
                  <a:srgbClr val="002060"/>
                </a:solidFill>
              </a:rPr>
              <a:t>Січ</a:t>
            </a:r>
            <a:r>
              <a:rPr lang="ru-RU" sz="1800" b="1" dirty="0" smtClean="0">
                <a:solidFill>
                  <a:srgbClr val="002060"/>
                </a:solidFill>
              </a:rPr>
              <a:t>.                                          Весна. Картина Т. </a:t>
            </a:r>
            <a:r>
              <a:rPr lang="ru-RU" sz="1800" b="1" dirty="0" err="1" smtClean="0">
                <a:solidFill>
                  <a:srgbClr val="002060"/>
                </a:solidFill>
              </a:rPr>
              <a:t>Яблонської</a:t>
            </a:r>
            <a:r>
              <a:rPr lang="ru-RU" sz="18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Картина О. </a:t>
            </a:r>
            <a:r>
              <a:rPr lang="ru-RU" sz="1800" b="1" dirty="0" err="1" smtClean="0">
                <a:solidFill>
                  <a:srgbClr val="002060"/>
                </a:solidFill>
              </a:rPr>
              <a:t>Сластіона</a:t>
            </a:r>
            <a:r>
              <a:rPr lang="ru-RU" sz="1800" b="1" dirty="0" smtClean="0">
                <a:solidFill>
                  <a:srgbClr val="002060"/>
                </a:solidFill>
              </a:rPr>
              <a:t>.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32770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416824" cy="1368152"/>
          </a:xfrm>
          <a:prstGeom prst="rect">
            <a:avLst/>
          </a:prstGeom>
          <a:noFill/>
        </p:spPr>
      </p:pic>
      <p:pic>
        <p:nvPicPr>
          <p:cNvPr id="32771" name="Picture 3" descr="https://lh6.googleusercontent.com/Tp_LXc3T3Tawr9PaY0P9lCYLJHqOBUdwVATaus4wZ6sIycNScvgdZ6gjDx43KiJPE3EAKLQ-PGCETGfExsKSIzKsts8j1fEfTfFWO2Xg-zElQLBvGXW_lvzdX61D=w26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996952"/>
            <a:ext cx="2476500" cy="1190625"/>
          </a:xfrm>
          <a:prstGeom prst="rect">
            <a:avLst/>
          </a:prstGeom>
          <a:noFill/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184785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Проводи на Січ. Картина О. Сластіона.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  </a:t>
            </a:r>
            <a:endParaRPr kumimoji="0" lang="ru-RU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0"/>
            <a:ext cx="184785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Весна. Картина Т. Яблонської.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  </a:t>
            </a:r>
            <a:endParaRPr kumimoji="0" lang="ru-RU" sz="7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</p:txBody>
      </p:sp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0" y="0"/>
            <a:ext cx="184785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З’їзд руських князів. Картина П. Андрусіва.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  <a:cs typeface="Arial" pitchFamily="34" charset="0"/>
              </a:rPr>
              <a:t>  </a:t>
            </a:r>
            <a:endParaRPr kumimoji="0" lang="ru-RU" sz="9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Roboto"/>
              <a:cs typeface="Arial" pitchFamily="34" charset="0"/>
            </a:endParaRPr>
          </a:p>
        </p:txBody>
      </p:sp>
      <p:pic>
        <p:nvPicPr>
          <p:cNvPr id="32773" name="Picture 5" descr="https://lh4.googleusercontent.com/Ye1QO74DKQWWytQhnbfaAMooFNKfRkFQucaEl-_MbKqyAyi8AdzATrg_HpZ6ljq76emxGDWrIL7ywd6oSCNwS7KE-0JCykuE4aPyzYAltAvsDf6AoY-28CL4dZCC=w2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996952"/>
            <a:ext cx="2476500" cy="1314451"/>
          </a:xfrm>
          <a:prstGeom prst="rect">
            <a:avLst/>
          </a:prstGeom>
          <a:noFill/>
        </p:spPr>
      </p:pic>
      <p:pic>
        <p:nvPicPr>
          <p:cNvPr id="32775" name="Picture 7" descr="https://lh4.googleusercontent.com/p2PXmYBe2BC7Be3aQ5REl3kvD8qKvIpEwmqOdR9Z3DKfczckAGWEgG-EHu6R0IyIqiHth_yb4EikmjnlshKcXn_EDClERpj1Rw-BJQoowB4kcscDJxRoRfZ-iPIC=w26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013176"/>
            <a:ext cx="2476500" cy="1238250"/>
          </a:xfrm>
          <a:prstGeom prst="rect">
            <a:avLst/>
          </a:prstGeom>
          <a:noFill/>
        </p:spPr>
      </p:pic>
      <p:pic>
        <p:nvPicPr>
          <p:cNvPr id="32777" name="Picture 9" descr="https://lh6.googleusercontent.com/OdM3lPsTDe2EN9RUBq0FTO6ItyAMR2bmY9inmZJSJ-2j1s6pMoP72PWAFZ_HCh42uRt6NkT2wy-6zOTZyL4g92XDHZ9ucmYTaeFXN0JNYhpI2fP2KO6fq2EV7n3T=w26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4869160"/>
            <a:ext cx="2476500" cy="1524001"/>
          </a:xfrm>
          <a:prstGeom prst="rect">
            <a:avLst/>
          </a:prstGeom>
          <a:noFill/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4788024" y="6488668"/>
            <a:ext cx="4010265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Roboto"/>
                <a:cs typeface="Arial" pitchFamily="34" charset="0"/>
              </a:rPr>
              <a:t>Княжий Галич. Картина М. </a:t>
            </a:r>
            <a:r>
              <a:rPr kumimoji="0" lang="ru-RU" sz="1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Roboto"/>
                <a:cs typeface="Arial" pitchFamily="34" charset="0"/>
              </a:rPr>
              <a:t>Фіголя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6211669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З’їзд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руських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князів</a:t>
            </a:r>
            <a:r>
              <a:rPr lang="ru-RU" b="1" dirty="0" smtClean="0">
                <a:solidFill>
                  <a:srgbClr val="002060"/>
                </a:solidFill>
              </a:rPr>
              <a:t>. Картина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П. </a:t>
            </a:r>
            <a:r>
              <a:rPr lang="ru-RU" b="1" dirty="0" err="1" smtClean="0">
                <a:solidFill>
                  <a:srgbClr val="002060"/>
                </a:solidFill>
              </a:rPr>
              <a:t>Андрусіва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48680"/>
            <a:ext cx="8964488" cy="630932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7) Як </a:t>
            </a:r>
            <a:r>
              <a:rPr lang="ru-RU" b="1" dirty="0" err="1" smtClean="0">
                <a:solidFill>
                  <a:srgbClr val="FF0000"/>
                </a:solidFill>
              </a:rPr>
              <a:t>називається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епоха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що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тривала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кінця</a:t>
            </a:r>
            <a:r>
              <a:rPr lang="ru-RU" b="1" dirty="0" smtClean="0">
                <a:solidFill>
                  <a:srgbClr val="FF0000"/>
                </a:solidFill>
              </a:rPr>
              <a:t> 15 до початку 20 ст</a:t>
            </a:r>
            <a:r>
              <a:rPr lang="ru-RU" b="1" dirty="0" smtClean="0">
                <a:solidFill>
                  <a:srgbClr val="FF0000"/>
                </a:solidFill>
              </a:rPr>
              <a:t>.: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віки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новий</a:t>
            </a:r>
            <a:r>
              <a:rPr lang="ru-RU" b="1" dirty="0" smtClean="0">
                <a:solidFill>
                  <a:srgbClr val="002060"/>
                </a:solidFill>
              </a:rPr>
              <a:t> час;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антична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первісна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8) </a:t>
            </a:r>
            <a:r>
              <a:rPr lang="ru-RU" b="1" dirty="0" err="1" smtClean="0">
                <a:solidFill>
                  <a:srgbClr val="FF0000"/>
                </a:solidFill>
              </a:rPr>
              <a:t>Найдавніший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період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історії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людства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появи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пралюдей</a:t>
            </a:r>
            <a:r>
              <a:rPr lang="ru-RU" b="1" dirty="0" smtClean="0">
                <a:solidFill>
                  <a:srgbClr val="FF0000"/>
                </a:solidFill>
              </a:rPr>
              <a:t> до </a:t>
            </a:r>
            <a:r>
              <a:rPr lang="ru-RU" b="1" dirty="0" err="1" smtClean="0">
                <a:solidFill>
                  <a:srgbClr val="FF0000"/>
                </a:solidFill>
              </a:rPr>
              <a:t>виникнення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міст</a:t>
            </a:r>
            <a:r>
              <a:rPr lang="ru-RU" b="1" dirty="0" smtClean="0">
                <a:solidFill>
                  <a:srgbClr val="FF0000"/>
                </a:solidFill>
              </a:rPr>
              <a:t>, держав </a:t>
            </a:r>
            <a:r>
              <a:rPr lang="ru-RU" b="1" dirty="0" err="1" smtClean="0">
                <a:solidFill>
                  <a:srgbClr val="FF0000"/>
                </a:solidFill>
              </a:rPr>
              <a:t>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появи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писемності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називають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</a:t>
            </a:r>
            <a:r>
              <a:rPr lang="ru-RU" b="1" dirty="0" err="1" smtClean="0">
                <a:solidFill>
                  <a:srgbClr val="002060"/>
                </a:solidFill>
              </a:rPr>
              <a:t>античність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</a:t>
            </a:r>
            <a:r>
              <a:rPr lang="ru-RU" b="1" dirty="0" err="1" smtClean="0">
                <a:solidFill>
                  <a:srgbClr val="002060"/>
                </a:solidFill>
              </a:rPr>
              <a:t>первісність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середні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віки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до </a:t>
            </a:r>
            <a:r>
              <a:rPr lang="ru-RU" b="1" dirty="0" err="1" smtClean="0">
                <a:solidFill>
                  <a:srgbClr val="002060"/>
                </a:solidFill>
              </a:rPr>
              <a:t>нашої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ери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9) </a:t>
            </a:r>
            <a:r>
              <a:rPr lang="ru-RU" b="1" dirty="0" err="1" smtClean="0">
                <a:solidFill>
                  <a:srgbClr val="FF0000"/>
                </a:solidFill>
              </a:rPr>
              <a:t>Хто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із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зображених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осіб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живе</a:t>
            </a:r>
            <a:r>
              <a:rPr lang="ru-RU" b="1" dirty="0" smtClean="0">
                <a:solidFill>
                  <a:srgbClr val="FF0000"/>
                </a:solidFill>
              </a:rPr>
              <a:t> у 21 </a:t>
            </a:r>
            <a:r>
              <a:rPr lang="ru-RU" b="1" dirty="0" err="1" smtClean="0">
                <a:solidFill>
                  <a:srgbClr val="FF0000"/>
                </a:solidFill>
              </a:rPr>
              <a:t>столітті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288528"/>
            <a:ext cx="8892480" cy="256947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1 Богдан </a:t>
            </a:r>
            <a:r>
              <a:rPr lang="ru-RU" b="1" dirty="0" err="1" smtClean="0">
                <a:solidFill>
                  <a:srgbClr val="002060"/>
                </a:solidFill>
              </a:rPr>
              <a:t>Хмельницький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2 Данило </a:t>
            </a:r>
            <a:r>
              <a:rPr lang="ru-RU" b="1" dirty="0" err="1" smtClean="0">
                <a:solidFill>
                  <a:srgbClr val="002060"/>
                </a:solidFill>
              </a:rPr>
              <a:t>Галицький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3 </a:t>
            </a:r>
            <a:r>
              <a:rPr lang="ru-RU" b="1" dirty="0" err="1" smtClean="0">
                <a:solidFill>
                  <a:srgbClr val="002060"/>
                </a:solidFill>
              </a:rPr>
              <a:t>Джамала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4 Тарас </a:t>
            </a:r>
            <a:r>
              <a:rPr lang="ru-RU" b="1" dirty="0" smtClean="0">
                <a:solidFill>
                  <a:srgbClr val="002060"/>
                </a:solidFill>
              </a:rPr>
              <a:t>Шевченко.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3074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268760"/>
            <a:ext cx="4972050" cy="2914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616530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10) У </a:t>
            </a:r>
            <a:r>
              <a:rPr lang="ru-RU" b="1" dirty="0" err="1" smtClean="0">
                <a:solidFill>
                  <a:srgbClr val="FF0000"/>
                </a:solidFill>
              </a:rPr>
              <a:t>якому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столітті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утворена</a:t>
            </a:r>
            <a:r>
              <a:rPr lang="ru-RU" b="1" dirty="0" smtClean="0">
                <a:solidFill>
                  <a:srgbClr val="FF0000"/>
                </a:solidFill>
              </a:rPr>
              <a:t> КИЇВСЬКА ДЕРЖАВА (КНЯЖА РУСЬ-УКРАЇНА)?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А) 5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8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9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Г) 10 </a:t>
            </a:r>
            <a:r>
              <a:rPr lang="ru-RU" b="1" dirty="0" err="1" smtClean="0">
                <a:solidFill>
                  <a:srgbClr val="002060"/>
                </a:solidFill>
              </a:rPr>
              <a:t>століття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11) </a:t>
            </a:r>
            <a:r>
              <a:rPr lang="ru-RU" b="1" dirty="0" err="1" smtClean="0">
                <a:solidFill>
                  <a:srgbClr val="FF0000"/>
                </a:solidFill>
              </a:rPr>
              <a:t>Вибери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дати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подій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що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відбулися</a:t>
            </a:r>
            <a:r>
              <a:rPr lang="ru-RU" b="1" dirty="0" smtClean="0">
                <a:solidFill>
                  <a:srgbClr val="FF0000"/>
                </a:solidFill>
              </a:rPr>
              <a:t> у І </a:t>
            </a:r>
            <a:r>
              <a:rPr lang="ru-RU" b="1" dirty="0" err="1" smtClean="0">
                <a:solidFill>
                  <a:srgbClr val="FF0000"/>
                </a:solidFill>
              </a:rPr>
              <a:t>тисячолітті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А) 1054 р.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Б) 988 р.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В) 1941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 945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Д) 1125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Е) 2014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Э) 1000 </a:t>
            </a:r>
            <a:r>
              <a:rPr lang="ru-RU" b="1" dirty="0" smtClean="0">
                <a:solidFill>
                  <a:srgbClr val="002060"/>
                </a:solidFill>
              </a:rPr>
              <a:t>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12)Яка </a:t>
            </a:r>
            <a:r>
              <a:rPr lang="ru-RU" b="1" dirty="0" err="1" smtClean="0">
                <a:solidFill>
                  <a:srgbClr val="FF0000"/>
                </a:solidFill>
              </a:rPr>
              <a:t>споруда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є</a:t>
            </a:r>
            <a:r>
              <a:rPr lang="ru-RU" b="1" dirty="0" smtClean="0">
                <a:solidFill>
                  <a:srgbClr val="FF0000"/>
                </a:solidFill>
              </a:rPr>
              <a:t> прикладом </a:t>
            </a:r>
            <a:r>
              <a:rPr lang="ru-RU" b="1" dirty="0" err="1" smtClean="0">
                <a:solidFill>
                  <a:srgbClr val="FF0000"/>
                </a:solidFill>
              </a:rPr>
              <a:t>сучасної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архітектури</a:t>
            </a:r>
            <a:r>
              <a:rPr lang="ru-RU" b="1" dirty="0" smtClean="0">
                <a:solidFill>
                  <a:srgbClr val="FF0000"/>
                </a:solidFill>
              </a:rPr>
              <a:t>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76256" y="2564904"/>
            <a:ext cx="2016224" cy="22094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1)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2)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3)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4)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pic>
        <p:nvPicPr>
          <p:cNvPr id="23554" name="Picture 2" descr="ÐÐ¾Ð´Ð¿Ð¸ÑÑ Ð¾ÑÑÑÑÑÑÐ²ÑÐµÑ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6264696" cy="4819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105</TotalTime>
  <Words>759</Words>
  <Application>Microsoft Office PowerPoint</Application>
  <PresentationFormat>Экран (4:3)</PresentationFormat>
  <Paragraphs>130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Городская</vt:lpstr>
      <vt:lpstr>3. Історичні епохи</vt:lpstr>
      <vt:lpstr>1) Понад  тисячу  років  тому  наші  предки  почали  творити  державу  із центром  у Києві. Розгадайте ребус і запишіть її назву:  </vt:lpstr>
      <vt:lpstr>Слайд 3</vt:lpstr>
      <vt:lpstr>5) Дайте назву схемі: </vt:lpstr>
      <vt:lpstr>6) На лінії часу позначено періоди історії України. Яке зображення відповідає козацькому періоду?</vt:lpstr>
      <vt:lpstr>Слайд 6</vt:lpstr>
      <vt:lpstr>9) Хто із зображених осіб живе у 21 столітті?  </vt:lpstr>
      <vt:lpstr>Слайд 8</vt:lpstr>
      <vt:lpstr>12)Яка споруда є прикладом сучасної архітектури?</vt:lpstr>
      <vt:lpstr>13) Яке зображення ілюструє події 21 століття?  </vt:lpstr>
      <vt:lpstr>4. ЛІЧБА РОКІВ В ІСТОРІЇ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3. Історичні епохи</dc:title>
  <dc:creator>User</dc:creator>
  <cp:lastModifiedBy>User</cp:lastModifiedBy>
  <cp:revision>3</cp:revision>
  <dcterms:created xsi:type="dcterms:W3CDTF">2019-08-27T14:43:09Z</dcterms:created>
  <dcterms:modified xsi:type="dcterms:W3CDTF">2019-08-27T17:04:12Z</dcterms:modified>
</cp:coreProperties>
</file>