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484784"/>
            <a:ext cx="8458200" cy="1470025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</a:rPr>
              <a:t>5. </a:t>
            </a:r>
            <a:r>
              <a:rPr lang="ru-RU" sz="6000" b="1" dirty="0" err="1" smtClean="0">
                <a:solidFill>
                  <a:srgbClr val="FFFF00"/>
                </a:solidFill>
              </a:rPr>
              <a:t>Відлік</a:t>
            </a:r>
            <a:r>
              <a:rPr lang="ru-RU" sz="6000" b="1" dirty="0" smtClean="0">
                <a:solidFill>
                  <a:srgbClr val="FFFF00"/>
                </a:solidFill>
              </a:rPr>
              <a:t> часу в </a:t>
            </a:r>
            <a:r>
              <a:rPr lang="ru-RU" sz="6000" b="1" dirty="0" err="1" smtClean="0">
                <a:solidFill>
                  <a:srgbClr val="FFFF00"/>
                </a:solidFill>
              </a:rPr>
              <a:t>історії</a:t>
            </a:r>
            <a:endParaRPr lang="ru-RU" sz="60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1. Яку </a:t>
            </a:r>
            <a:r>
              <a:rPr lang="ru-RU" b="1" dirty="0" err="1" smtClean="0">
                <a:solidFill>
                  <a:srgbClr val="FF0000"/>
                </a:solidFill>
              </a:rPr>
              <a:t>назву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має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календар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яким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користуються</a:t>
            </a:r>
            <a:r>
              <a:rPr lang="ru-RU" b="1" dirty="0" smtClean="0">
                <a:solidFill>
                  <a:srgbClr val="FF0000"/>
                </a:solidFill>
              </a:rPr>
              <a:t> в  </a:t>
            </a:r>
            <a:r>
              <a:rPr lang="ru-RU" b="1" dirty="0" err="1" smtClean="0">
                <a:solidFill>
                  <a:srgbClr val="FF0000"/>
                </a:solidFill>
              </a:rPr>
              <a:t>сучасній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Україні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юліанський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новоюліанський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григоріанський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християнський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2. </a:t>
            </a:r>
            <a:r>
              <a:rPr lang="ru-RU" b="1" dirty="0" err="1" smtClean="0">
                <a:solidFill>
                  <a:srgbClr val="FF0000"/>
                </a:solidFill>
              </a:rPr>
              <a:t>Із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якої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мови</a:t>
            </a:r>
            <a:r>
              <a:rPr lang="ru-RU" b="1" dirty="0" smtClean="0">
                <a:solidFill>
                  <a:srgbClr val="FF0000"/>
                </a:solidFill>
              </a:rPr>
              <a:t> походить слово «</a:t>
            </a:r>
            <a:r>
              <a:rPr lang="ru-RU" b="1" dirty="0" err="1" smtClean="0">
                <a:solidFill>
                  <a:srgbClr val="FF0000"/>
                </a:solidFill>
              </a:rPr>
              <a:t>історія</a:t>
            </a:r>
            <a:r>
              <a:rPr lang="ru-RU" b="1" dirty="0" smtClean="0">
                <a:solidFill>
                  <a:srgbClr val="FF0000"/>
                </a:solidFill>
              </a:rPr>
              <a:t>»?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грецької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слов’янської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перської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латинської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3. Яка </a:t>
            </a:r>
            <a:r>
              <a:rPr lang="ru-RU" b="1" dirty="0" err="1" smtClean="0">
                <a:solidFill>
                  <a:srgbClr val="FF0000"/>
                </a:solidFill>
              </a:rPr>
              <a:t>подія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є</a:t>
            </a:r>
            <a:r>
              <a:rPr lang="ru-RU" b="1" dirty="0" smtClean="0">
                <a:solidFill>
                  <a:srgbClr val="FF0000"/>
                </a:solidFill>
              </a:rPr>
              <a:t>  </a:t>
            </a:r>
            <a:r>
              <a:rPr lang="ru-RU" b="1" dirty="0" err="1" smtClean="0">
                <a:solidFill>
                  <a:srgbClr val="FF0000"/>
                </a:solidFill>
              </a:rPr>
              <a:t>відліком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вашої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історії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отримання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свідоцтва</a:t>
            </a:r>
            <a:r>
              <a:rPr lang="ru-RU" b="1" dirty="0" smtClean="0">
                <a:solidFill>
                  <a:srgbClr val="002060"/>
                </a:solidFill>
              </a:rPr>
              <a:t> про </a:t>
            </a:r>
            <a:r>
              <a:rPr lang="ru-RU" b="1" dirty="0" err="1" smtClean="0">
                <a:solidFill>
                  <a:srgbClr val="002060"/>
                </a:solidFill>
              </a:rPr>
              <a:t>народження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дата </a:t>
            </a:r>
            <a:r>
              <a:rPr lang="ru-RU" b="1" dirty="0" err="1" smtClean="0">
                <a:solidFill>
                  <a:srgbClr val="002060"/>
                </a:solidFill>
              </a:rPr>
              <a:t>народження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час</a:t>
            </a:r>
            <a:r>
              <a:rPr lang="ru-RU" b="1" dirty="0" smtClean="0">
                <a:solidFill>
                  <a:srgbClr val="002060"/>
                </a:solidFill>
              </a:rPr>
              <a:t>, коли </a:t>
            </a:r>
            <a:r>
              <a:rPr lang="ru-RU" b="1" dirty="0" err="1" smtClean="0">
                <a:solidFill>
                  <a:srgbClr val="002060"/>
                </a:solidFill>
              </a:rPr>
              <a:t>ви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навчилися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розмовляти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час</a:t>
            </a:r>
            <a:r>
              <a:rPr lang="ru-RU" b="1" dirty="0" smtClean="0">
                <a:solidFill>
                  <a:srgbClr val="002060"/>
                </a:solidFill>
              </a:rPr>
              <a:t>, коли </a:t>
            </a:r>
            <a:r>
              <a:rPr lang="ru-RU" b="1" dirty="0" err="1" smtClean="0">
                <a:solidFill>
                  <a:srgbClr val="002060"/>
                </a:solidFill>
              </a:rPr>
              <a:t>ви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пішли</a:t>
            </a:r>
            <a:r>
              <a:rPr lang="ru-RU" b="1" dirty="0" smtClean="0">
                <a:solidFill>
                  <a:srgbClr val="002060"/>
                </a:solidFill>
              </a:rPr>
              <a:t> до </a:t>
            </a:r>
            <a:r>
              <a:rPr lang="ru-RU" b="1" dirty="0" err="1" smtClean="0">
                <a:solidFill>
                  <a:srgbClr val="002060"/>
                </a:solidFill>
              </a:rPr>
              <a:t>школи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2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4. </a:t>
            </a:r>
            <a:r>
              <a:rPr lang="ru-RU" b="1" dirty="0" err="1" smtClean="0">
                <a:solidFill>
                  <a:srgbClr val="FF0000"/>
                </a:solidFill>
              </a:rPr>
              <a:t>Григоріанський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календар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був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створений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у </a:t>
            </a:r>
            <a:r>
              <a:rPr lang="ru-RU" b="1" dirty="0" err="1" smtClean="0">
                <a:solidFill>
                  <a:srgbClr val="002060"/>
                </a:solidFill>
              </a:rPr>
              <a:t>Первісну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добу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за </a:t>
            </a:r>
            <a:r>
              <a:rPr lang="ru-RU" b="1" dirty="0" err="1" smtClean="0">
                <a:solidFill>
                  <a:srgbClr val="002060"/>
                </a:solidFill>
              </a:rPr>
              <a:t>часів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Античності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у </a:t>
            </a:r>
            <a:r>
              <a:rPr lang="ru-RU" b="1" dirty="0" err="1" smtClean="0">
                <a:solidFill>
                  <a:srgbClr val="002060"/>
                </a:solidFill>
              </a:rPr>
              <a:t>Середні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віки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у </a:t>
            </a:r>
            <a:r>
              <a:rPr lang="ru-RU" b="1" dirty="0" err="1" smtClean="0">
                <a:solidFill>
                  <a:srgbClr val="002060"/>
                </a:solidFill>
              </a:rPr>
              <a:t>Новий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час.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5. </a:t>
            </a:r>
            <a:r>
              <a:rPr lang="ru-RU" b="1" dirty="0" err="1" smtClean="0">
                <a:solidFill>
                  <a:srgbClr val="FF0000"/>
                </a:solidFill>
              </a:rPr>
              <a:t>Від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якої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події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здійснюють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відлік</a:t>
            </a:r>
            <a:r>
              <a:rPr lang="ru-RU" b="1" dirty="0" smtClean="0">
                <a:solidFill>
                  <a:srgbClr val="FF0000"/>
                </a:solidFill>
              </a:rPr>
              <a:t> часу в </a:t>
            </a:r>
            <a:r>
              <a:rPr lang="ru-RU" b="1" dirty="0" err="1" smtClean="0">
                <a:solidFill>
                  <a:srgbClr val="FF0000"/>
                </a:solidFill>
              </a:rPr>
              <a:t>системі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літочислення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що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використовується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</a:t>
            </a:r>
            <a:r>
              <a:rPr lang="ru-RU" b="1" dirty="0" smtClean="0">
                <a:solidFill>
                  <a:srgbClr val="FF0000"/>
                </a:solidFill>
              </a:rPr>
              <a:t>  </a:t>
            </a:r>
            <a:r>
              <a:rPr lang="ru-RU" b="1" dirty="0" err="1" smtClean="0">
                <a:solidFill>
                  <a:srgbClr val="FF0000"/>
                </a:solidFill>
              </a:rPr>
              <a:t>Україні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створення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світу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проголошення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незалежності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України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Різдво</a:t>
            </a:r>
            <a:r>
              <a:rPr lang="ru-RU" b="1" dirty="0" smtClean="0">
                <a:solidFill>
                  <a:srgbClr val="002060"/>
                </a:solidFill>
              </a:rPr>
              <a:t> Христове;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поява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людини</a:t>
            </a:r>
            <a:r>
              <a:rPr lang="ru-RU" b="1" dirty="0" smtClean="0">
                <a:solidFill>
                  <a:srgbClr val="002060"/>
                </a:solidFill>
              </a:rPr>
              <a:t> на </a:t>
            </a:r>
            <a:r>
              <a:rPr lang="ru-RU" b="1" dirty="0" err="1" smtClean="0">
                <a:solidFill>
                  <a:srgbClr val="002060"/>
                </a:solidFill>
              </a:rPr>
              <a:t>українських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землях.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88184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6. </a:t>
            </a:r>
            <a:r>
              <a:rPr lang="ru-RU" b="1" dirty="0" err="1" smtClean="0">
                <a:solidFill>
                  <a:srgbClr val="FF0000"/>
                </a:solidFill>
              </a:rPr>
              <a:t>Який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період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європейської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історії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є</a:t>
            </a:r>
            <a:r>
              <a:rPr lang="ru-RU" b="1" dirty="0" smtClean="0">
                <a:solidFill>
                  <a:srgbClr val="FF0000"/>
                </a:solidFill>
              </a:rPr>
              <a:t>  </a:t>
            </a:r>
            <a:r>
              <a:rPr lang="ru-RU" b="1" dirty="0" err="1" smtClean="0">
                <a:solidFill>
                  <a:srgbClr val="FF0000"/>
                </a:solidFill>
              </a:rPr>
              <a:t>найдовшим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Первісне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суспільство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err="1" smtClean="0">
                <a:solidFill>
                  <a:srgbClr val="002060"/>
                </a:solidFill>
              </a:rPr>
              <a:t>Античність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err="1" smtClean="0">
                <a:solidFill>
                  <a:srgbClr val="002060"/>
                </a:solidFill>
              </a:rPr>
              <a:t>Середні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віки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err="1" smtClean="0">
                <a:solidFill>
                  <a:srgbClr val="002060"/>
                </a:solidFill>
              </a:rPr>
              <a:t>Новий</a:t>
            </a:r>
            <a:r>
              <a:rPr lang="ru-RU" b="1" dirty="0" smtClean="0">
                <a:solidFill>
                  <a:srgbClr val="002060"/>
                </a:solidFill>
              </a:rPr>
              <a:t> час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7. </a:t>
            </a:r>
            <a:r>
              <a:rPr lang="ru-RU" b="1" dirty="0" err="1" smtClean="0">
                <a:solidFill>
                  <a:srgbClr val="FF0000"/>
                </a:solidFill>
              </a:rPr>
              <a:t>Щоб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уявити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рух</a:t>
            </a:r>
            <a:r>
              <a:rPr lang="ru-RU" b="1" dirty="0" smtClean="0">
                <a:solidFill>
                  <a:srgbClr val="FF0000"/>
                </a:solidFill>
              </a:rPr>
              <a:t> часу в  </a:t>
            </a:r>
            <a:r>
              <a:rPr lang="ru-RU" b="1" dirty="0" err="1" smtClean="0">
                <a:solidFill>
                  <a:srgbClr val="FF0000"/>
                </a:solidFill>
              </a:rPr>
              <a:t>історії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використовують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err="1" smtClean="0">
                <a:solidFill>
                  <a:srgbClr val="002060"/>
                </a:solidFill>
              </a:rPr>
              <a:t>хронологічну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таблицю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«шкалу часу»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історичну</a:t>
            </a:r>
            <a:r>
              <a:rPr lang="ru-RU" b="1" dirty="0" smtClean="0">
                <a:solidFill>
                  <a:srgbClr val="002060"/>
                </a:solidFill>
              </a:rPr>
              <a:t> карту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годинниковий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механізм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10668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>
                <a:solidFill>
                  <a:srgbClr val="FF0000"/>
                </a:solidFill>
                <a:latin typeface="Roboto"/>
                <a:cs typeface="Arial" pitchFamily="34" charset="0"/>
              </a:rPr>
              <a:t>8. У</a:t>
            </a:r>
            <a:r>
              <a:rPr lang="ru-RU" b="1" dirty="0" smtClean="0">
                <a:solidFill>
                  <a:srgbClr val="FF0000"/>
                </a:solidFill>
                <a:latin typeface="Roboto"/>
                <a:cs typeface="Arial" pitchFamily="34" charset="0"/>
              </a:rPr>
              <a:t>  </a:t>
            </a:r>
            <a:r>
              <a:rPr lang="ru-RU" b="1" dirty="0" err="1" smtClean="0">
                <a:solidFill>
                  <a:srgbClr val="FF0000"/>
                </a:solidFill>
                <a:latin typeface="Roboto"/>
                <a:cs typeface="Arial" pitchFamily="34" charset="0"/>
              </a:rPr>
              <a:t>грецькій</a:t>
            </a:r>
            <a:r>
              <a:rPr lang="ru-RU" b="1" dirty="0" smtClean="0">
                <a:solidFill>
                  <a:srgbClr val="FF0000"/>
                </a:solidFill>
                <a:latin typeface="Roboto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Roboto"/>
                <a:cs typeface="Arial" pitchFamily="34" charset="0"/>
              </a:rPr>
              <a:t>міфології</a:t>
            </a:r>
            <a:r>
              <a:rPr lang="ru-RU" b="1" dirty="0" smtClean="0">
                <a:solidFill>
                  <a:srgbClr val="FF0000"/>
                </a:solidFill>
                <a:latin typeface="Roboto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Roboto"/>
                <a:cs typeface="Arial" pitchFamily="34" charset="0"/>
              </a:rPr>
              <a:t>покровителькою</a:t>
            </a:r>
            <a:r>
              <a:rPr lang="ru-RU" b="1" dirty="0" smtClean="0">
                <a:solidFill>
                  <a:srgbClr val="FF0000"/>
                </a:solidFill>
                <a:latin typeface="Roboto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Roboto"/>
                <a:cs typeface="Arial" pitchFamily="34" charset="0"/>
              </a:rPr>
              <a:t>історії</a:t>
            </a:r>
            <a:r>
              <a:rPr lang="ru-RU" b="1" dirty="0" smtClean="0">
                <a:solidFill>
                  <a:srgbClr val="FF0000"/>
                </a:solidFill>
                <a:latin typeface="Roboto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Roboto"/>
                <a:cs typeface="Arial" pitchFamily="34" charset="0"/>
              </a:rPr>
              <a:t>є</a:t>
            </a:r>
            <a:r>
              <a:rPr lang="ru-RU" b="1" dirty="0" smtClean="0">
                <a:solidFill>
                  <a:srgbClr val="FF0000"/>
                </a:solidFill>
                <a:latin typeface="Roboto"/>
                <a:cs typeface="Arial" pitchFamily="34" charset="0"/>
              </a:rPr>
              <a:t>  муза</a:t>
            </a: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2636912"/>
            <a:ext cx="4258816" cy="3937624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А) Терпсихора;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Уранія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Кліо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Каліопа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4338" name="Picture 2" descr="Подпись отсутству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628800"/>
            <a:ext cx="2592288" cy="52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1653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9.Історія </a:t>
            </a:r>
            <a:r>
              <a:rPr lang="ru-RU" b="1" dirty="0" err="1" smtClean="0">
                <a:solidFill>
                  <a:srgbClr val="FF0000"/>
                </a:solidFill>
              </a:rPr>
              <a:t>України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починається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за </a:t>
            </a:r>
            <a:r>
              <a:rPr lang="ru-RU" b="1" dirty="0" err="1" smtClean="0">
                <a:solidFill>
                  <a:srgbClr val="002060"/>
                </a:solidFill>
              </a:rPr>
              <a:t>Первісних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часів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за </a:t>
            </a:r>
            <a:r>
              <a:rPr lang="ru-RU" b="1" dirty="0" err="1" smtClean="0">
                <a:solidFill>
                  <a:srgbClr val="002060"/>
                </a:solidFill>
              </a:rPr>
              <a:t>часів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Античності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у </a:t>
            </a:r>
            <a:r>
              <a:rPr lang="ru-RU" b="1" dirty="0" err="1" smtClean="0">
                <a:solidFill>
                  <a:srgbClr val="002060"/>
                </a:solidFill>
              </a:rPr>
              <a:t>період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Середньовіччя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у </a:t>
            </a:r>
            <a:r>
              <a:rPr lang="ru-RU" b="1" dirty="0" err="1" smtClean="0">
                <a:solidFill>
                  <a:srgbClr val="002060"/>
                </a:solidFill>
              </a:rPr>
              <a:t>Нові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часи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10. Як </a:t>
            </a:r>
            <a:r>
              <a:rPr lang="ru-RU" b="1" dirty="0" err="1" smtClean="0">
                <a:solidFill>
                  <a:srgbClr val="FF0000"/>
                </a:solidFill>
              </a:rPr>
              <a:t>називається</a:t>
            </a:r>
            <a:r>
              <a:rPr lang="ru-RU" b="1" dirty="0" smtClean="0">
                <a:solidFill>
                  <a:srgbClr val="FF0000"/>
                </a:solidFill>
              </a:rPr>
              <a:t> наука про </a:t>
            </a:r>
            <a:r>
              <a:rPr lang="ru-RU" b="1" dirty="0" err="1" smtClean="0">
                <a:solidFill>
                  <a:srgbClr val="FF0000"/>
                </a:solidFill>
              </a:rPr>
              <a:t>вимірювання</a:t>
            </a:r>
            <a:r>
              <a:rPr lang="ru-RU" b="1" dirty="0" smtClean="0">
                <a:solidFill>
                  <a:srgbClr val="FF0000"/>
                </a:solidFill>
              </a:rPr>
              <a:t> часу?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історія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археологія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хронологія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математика.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609786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11. </a:t>
            </a:r>
            <a:r>
              <a:rPr lang="ru-RU" b="1" dirty="0" err="1" smtClean="0">
                <a:solidFill>
                  <a:srgbClr val="FF0000"/>
                </a:solidFill>
              </a:rPr>
              <a:t>Спеціальний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засіб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обрахунку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часу,список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днів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усього</a:t>
            </a:r>
            <a:r>
              <a:rPr lang="ru-RU" b="1" dirty="0" smtClean="0">
                <a:solidFill>
                  <a:srgbClr val="FF0000"/>
                </a:solidFill>
              </a:rPr>
              <a:t> року </a:t>
            </a:r>
            <a:r>
              <a:rPr lang="ru-RU" b="1" dirty="0" err="1" smtClean="0">
                <a:solidFill>
                  <a:srgbClr val="FF00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поділом</a:t>
            </a:r>
            <a:r>
              <a:rPr lang="ru-RU" b="1" dirty="0" smtClean="0">
                <a:solidFill>
                  <a:srgbClr val="FF0000"/>
                </a:solidFill>
              </a:rPr>
              <a:t> на </a:t>
            </a:r>
            <a:r>
              <a:rPr lang="ru-RU" b="1" dirty="0" err="1" smtClean="0">
                <a:solidFill>
                  <a:srgbClr val="FF0000"/>
                </a:solidFill>
              </a:rPr>
              <a:t>тижні</a:t>
            </a:r>
            <a:r>
              <a:rPr lang="ru-RU" b="1" dirty="0" smtClean="0">
                <a:solidFill>
                  <a:srgbClr val="FF0000"/>
                </a:solidFill>
              </a:rPr>
              <a:t> та </a:t>
            </a:r>
            <a:r>
              <a:rPr lang="ru-RU" b="1" dirty="0" err="1" smtClean="0">
                <a:solidFill>
                  <a:srgbClr val="FF0000"/>
                </a:solidFill>
              </a:rPr>
              <a:t>місяці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позначенням</a:t>
            </a:r>
            <a:r>
              <a:rPr lang="ru-RU" b="1" dirty="0" smtClean="0">
                <a:solidFill>
                  <a:srgbClr val="FF0000"/>
                </a:solidFill>
              </a:rPr>
              <a:t> свят, </a:t>
            </a:r>
            <a:r>
              <a:rPr lang="ru-RU" b="1" dirty="0" err="1" smtClean="0">
                <a:solidFill>
                  <a:srgbClr val="FF0000"/>
                </a:solidFill>
              </a:rPr>
              <a:t>історичних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подій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тощо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лінія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(шкала) </a:t>
            </a:r>
            <a:r>
              <a:rPr lang="ru-RU" b="1" dirty="0" smtClean="0">
                <a:solidFill>
                  <a:srgbClr val="002060"/>
                </a:solidFill>
              </a:rPr>
              <a:t>часу;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хронологічна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таблиця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календар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годинник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1683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12. </a:t>
            </a:r>
            <a:r>
              <a:rPr lang="ru-RU" sz="3600" b="1" dirty="0" err="1" smtClean="0">
                <a:solidFill>
                  <a:srgbClr val="FF0000"/>
                </a:solidFill>
              </a:rPr>
              <a:t>Кожен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народ </a:t>
            </a:r>
            <a:r>
              <a:rPr lang="ru-RU" sz="3600" b="1" dirty="0" err="1" smtClean="0">
                <a:solidFill>
                  <a:srgbClr val="FF0000"/>
                </a:solidFill>
              </a:rPr>
              <a:t>має</a:t>
            </a:r>
            <a:r>
              <a:rPr lang="ru-RU" sz="3600" b="1" dirty="0" smtClean="0">
                <a:solidFill>
                  <a:srgbClr val="FF0000"/>
                </a:solidFill>
              </a:rPr>
              <a:t> свою </a:t>
            </a:r>
            <a:r>
              <a:rPr lang="ru-RU" sz="3600" b="1" dirty="0" err="1" smtClean="0">
                <a:solidFill>
                  <a:srgbClr val="FF0000"/>
                </a:solidFill>
              </a:rPr>
              <a:t>особливу</a:t>
            </a:r>
            <a:r>
              <a:rPr lang="ru-RU" sz="3600" b="1" dirty="0" smtClean="0">
                <a:solidFill>
                  <a:srgbClr val="FF0000"/>
                </a:solidFill>
              </a:rPr>
              <a:t>, </a:t>
            </a:r>
            <a:r>
              <a:rPr lang="ru-RU" sz="3600" b="1" dirty="0" err="1" smtClean="0">
                <a:solidFill>
                  <a:srgbClr val="FF0000"/>
                </a:solidFill>
              </a:rPr>
              <a:t>неповторну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історію</a:t>
            </a:r>
            <a:r>
              <a:rPr lang="ru-RU" sz="3600" b="1" dirty="0" smtClean="0">
                <a:solidFill>
                  <a:srgbClr val="FF0000"/>
                </a:solidFill>
              </a:rPr>
              <a:t>. </a:t>
            </a:r>
            <a:r>
              <a:rPr lang="ru-RU" sz="3600" b="1" dirty="0" err="1" smtClean="0">
                <a:solidFill>
                  <a:srgbClr val="FF0000"/>
                </a:solidFill>
              </a:rPr>
              <a:t>Позначте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пам'ятку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історії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України</a:t>
            </a:r>
            <a:r>
              <a:rPr lang="ru-RU" sz="3600" b="1" dirty="0" smtClean="0">
                <a:solidFill>
                  <a:srgbClr val="FF0000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err="1" smtClean="0">
                <a:solidFill>
                  <a:srgbClr val="002060"/>
                </a:solidFill>
              </a:rPr>
              <a:t>Варіант</a:t>
            </a:r>
            <a:r>
              <a:rPr lang="ru-RU" b="1" dirty="0" smtClean="0">
                <a:solidFill>
                  <a:srgbClr val="002060"/>
                </a:solidFill>
              </a:rPr>
              <a:t> 1                                      </a:t>
            </a:r>
            <a:r>
              <a:rPr lang="ru-RU" b="1" dirty="0" err="1" smtClean="0">
                <a:solidFill>
                  <a:srgbClr val="002060"/>
                </a:solidFill>
              </a:rPr>
              <a:t>Варіант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2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err="1" smtClean="0">
                <a:solidFill>
                  <a:srgbClr val="002060"/>
                </a:solidFill>
              </a:rPr>
              <a:t>Варіант</a:t>
            </a:r>
            <a:r>
              <a:rPr lang="ru-RU" b="1" dirty="0" smtClean="0">
                <a:solidFill>
                  <a:srgbClr val="002060"/>
                </a:solidFill>
              </a:rPr>
              <a:t> 3                                     </a:t>
            </a:r>
            <a:r>
              <a:rPr lang="ru-RU" b="1" dirty="0" err="1" smtClean="0">
                <a:solidFill>
                  <a:srgbClr val="002060"/>
                </a:solidFill>
              </a:rPr>
              <a:t>Варіант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4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9458" name="Picture 2" descr="https://lh6.googleusercontent.com/cbxPfi7cUq_I7Fz0bLSgWn1FyXvxyDyeywt8AF_jIKYS9QdnzSFr5jH2FIAHimtjbPe-ntS9o0kcf10ixXIPM-hJR_Oh7mPXDwhZxI10hqeWQwlXqCT6NQiShnCK=w2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2476500" cy="1620391"/>
          </a:xfrm>
          <a:prstGeom prst="rect">
            <a:avLst/>
          </a:prstGeom>
          <a:noFill/>
        </p:spPr>
      </p:pic>
      <p:pic>
        <p:nvPicPr>
          <p:cNvPr id="19460" name="Picture 4" descr="https://lh4.googleusercontent.com/v8vJAlH_sS_Ecyi2eCQeb3PCV7-tQNV6DFQ_j7QV7zNbLRGvzSltxhtpZmANAtkhiIRWkr_ekwPlfIGW5cr0k-f2gnvFU2llt5FPHo3QhMSa-y1HWm9PK91RJgN8=w2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484784"/>
            <a:ext cx="2476500" cy="1440160"/>
          </a:xfrm>
          <a:prstGeom prst="rect">
            <a:avLst/>
          </a:prstGeom>
          <a:noFill/>
        </p:spPr>
      </p:pic>
      <p:pic>
        <p:nvPicPr>
          <p:cNvPr id="19462" name="Picture 6" descr="https://lh4.googleusercontent.com/cMzbTOIf72YroY0kjr9ZwuynMAvVvX4oARGN5ItqyiuCjyDelK-fskIvqafEqXtuBflyYs96EERvjNnDLdG-omyEBQ4pDadvPCtw1JIFvlD6bRrwKfNE2HPdwXma=w2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149080"/>
            <a:ext cx="2476500" cy="1295772"/>
          </a:xfrm>
          <a:prstGeom prst="rect">
            <a:avLst/>
          </a:prstGeom>
          <a:noFill/>
        </p:spPr>
      </p:pic>
      <p:pic>
        <p:nvPicPr>
          <p:cNvPr id="19464" name="Picture 8" descr="https://lh3.googleusercontent.com/PloA3Ry4RrDxz0HPv_9PvyjXnamZbS0IKOhLl567sJwS3icC_ncI8MdIZeDj_nwCytXC12a10beXo9Op8HzmNFEXLmC9zNZL6jlUHRVIGPvw9_kNkVAOCbkqowkW=w26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3789040"/>
            <a:ext cx="2476500" cy="17228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</TotalTime>
  <Words>203</Words>
  <Application>Microsoft Office PowerPoint</Application>
  <PresentationFormat>Экран (4:3)</PresentationFormat>
  <Paragraphs>69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Городская</vt:lpstr>
      <vt:lpstr>5. Відлік часу в історії</vt:lpstr>
      <vt:lpstr>Слайд 2</vt:lpstr>
      <vt:lpstr>Слайд 3</vt:lpstr>
      <vt:lpstr>Слайд 4</vt:lpstr>
      <vt:lpstr>8. У  грецькій міфології покровителькою історії є  муза </vt:lpstr>
      <vt:lpstr>Слайд 6</vt:lpstr>
      <vt:lpstr>Слайд 7</vt:lpstr>
      <vt:lpstr>12. Кожен народ має свою особливу, неповторну історію. Позначте пам'ятку історії України.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5. Відлік часу в історії</dc:title>
  <dc:creator>User</dc:creator>
  <cp:lastModifiedBy>User</cp:lastModifiedBy>
  <cp:revision>2</cp:revision>
  <dcterms:created xsi:type="dcterms:W3CDTF">2019-08-28T02:50:54Z</dcterms:created>
  <dcterms:modified xsi:type="dcterms:W3CDTF">2019-08-28T03:13:08Z</dcterms:modified>
</cp:coreProperties>
</file>