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2-3 </a:t>
            </a:r>
            <a:r>
              <a:rPr lang="ru-RU" sz="6000" b="1" dirty="0" err="1" smtClean="0">
                <a:solidFill>
                  <a:srgbClr val="FFFF00"/>
                </a:solidFill>
              </a:rPr>
              <a:t>Карти</a:t>
            </a:r>
            <a:r>
              <a:rPr lang="ru-RU" sz="6000" b="1" dirty="0" smtClean="0">
                <a:solidFill>
                  <a:srgbClr val="FFFF00"/>
                </a:solidFill>
              </a:rPr>
              <a:t> на </a:t>
            </a:r>
            <a:r>
              <a:rPr lang="ru-RU" sz="6000" b="1" dirty="0" err="1" smtClean="0">
                <a:solidFill>
                  <a:srgbClr val="FFFF00"/>
                </a:solidFill>
              </a:rPr>
              <a:t>уроці</a:t>
            </a:r>
            <a:r>
              <a:rPr lang="ru-RU" sz="6000" b="1" dirty="0" smtClean="0">
                <a:solidFill>
                  <a:srgbClr val="FFFF00"/>
                </a:solidFill>
              </a:rPr>
              <a:t> </a:t>
            </a:r>
            <a:r>
              <a:rPr lang="ru-RU" sz="6000" b="1" dirty="0" err="1" smtClean="0">
                <a:solidFill>
                  <a:srgbClr val="FFFF00"/>
                </a:solidFill>
              </a:rPr>
              <a:t>історії</a:t>
            </a:r>
            <a:r>
              <a:rPr lang="ru-RU" sz="6000" b="1" dirty="0" smtClean="0">
                <a:solidFill>
                  <a:srgbClr val="FFFF00"/>
                </a:solidFill>
              </a:rPr>
              <a:t>.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12. Яке </a:t>
            </a:r>
            <a:r>
              <a:rPr lang="ru-RU" sz="3200" b="1" dirty="0" err="1" smtClean="0">
                <a:solidFill>
                  <a:srgbClr val="FF0000"/>
                </a:solidFill>
              </a:rPr>
              <a:t>завдання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потрібно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виконати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відповідно</a:t>
            </a:r>
            <a:r>
              <a:rPr lang="ru-RU" sz="3200" b="1" dirty="0" smtClean="0">
                <a:solidFill>
                  <a:srgbClr val="FF0000"/>
                </a:solidFill>
              </a:rPr>
              <a:t> до </a:t>
            </a:r>
            <a:r>
              <a:rPr lang="ru-RU" sz="3200" b="1" dirty="0" err="1" smtClean="0">
                <a:solidFill>
                  <a:srgbClr val="FF0000"/>
                </a:solidFill>
              </a:rPr>
              <a:t>позначень</a:t>
            </a:r>
            <a:r>
              <a:rPr lang="ru-RU" sz="3200" b="1" dirty="0" smtClean="0">
                <a:solidFill>
                  <a:srgbClr val="FF0000"/>
                </a:solidFill>
              </a:rPr>
              <a:t> на </a:t>
            </a:r>
            <a:r>
              <a:rPr lang="ru-RU" sz="3200" b="1" dirty="0" err="1" smtClean="0">
                <a:solidFill>
                  <a:srgbClr val="FF0000"/>
                </a:solidFill>
              </a:rPr>
              <a:t>карті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844824"/>
            <a:ext cx="4283968" cy="47297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Позначити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держави</a:t>
            </a:r>
            <a:r>
              <a:rPr lang="ru-RU" b="1" dirty="0" smtClean="0">
                <a:solidFill>
                  <a:srgbClr val="002060"/>
                </a:solidFill>
              </a:rPr>
              <a:t> - </a:t>
            </a:r>
            <a:r>
              <a:rPr lang="ru-RU" b="1" dirty="0" err="1" smtClean="0">
                <a:solidFill>
                  <a:srgbClr val="002060"/>
                </a:solidFill>
              </a:rPr>
              <a:t>сусіди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Позначити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назви</a:t>
            </a:r>
            <a:r>
              <a:rPr lang="ru-RU" b="1" dirty="0" smtClean="0">
                <a:solidFill>
                  <a:srgbClr val="002060"/>
                </a:solidFill>
              </a:rPr>
              <a:t> областей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Позначити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назви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історико-географічних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регіонів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Позначити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назви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обласних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центрів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34818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60848"/>
            <a:ext cx="5172091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2-4. </a:t>
            </a:r>
            <a:r>
              <a:rPr lang="ru-RU" sz="6600" b="1" dirty="0" err="1" smtClean="0">
                <a:solidFill>
                  <a:srgbClr val="FF0000"/>
                </a:solidFill>
              </a:rPr>
              <a:t>Історико-географічні</a:t>
            </a:r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r>
              <a:rPr lang="ru-RU" sz="6600" b="1" dirty="0" err="1" smtClean="0">
                <a:solidFill>
                  <a:srgbClr val="FF0000"/>
                </a:solidFill>
              </a:rPr>
              <a:t>регіони</a:t>
            </a:r>
            <a:r>
              <a:rPr lang="ru-RU" sz="6600" b="1" dirty="0" smtClean="0">
                <a:solidFill>
                  <a:srgbClr val="FF0000"/>
                </a:solidFill>
              </a:rPr>
              <a:t>.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0668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1. Карта </a:t>
            </a:r>
            <a:r>
              <a:rPr lang="ru-RU" sz="2800" b="1" dirty="0" err="1" smtClean="0">
                <a:solidFill>
                  <a:srgbClr val="FF0000"/>
                </a:solidFill>
              </a:rPr>
              <a:t>дає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можливість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визначити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межі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і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назвати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72504"/>
            <a:ext cx="8229600" cy="278549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області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історико-географічні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природні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зони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давні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держави</a:t>
            </a:r>
            <a:r>
              <a:rPr lang="ru-RU" b="1" dirty="0" smtClean="0">
                <a:solidFill>
                  <a:srgbClr val="002060"/>
                </a:solidFill>
              </a:rPr>
              <a:t> на </a:t>
            </a:r>
            <a:r>
              <a:rPr lang="ru-RU" b="1" dirty="0" err="1" smtClean="0">
                <a:solidFill>
                  <a:srgbClr val="002060"/>
                </a:solidFill>
              </a:rPr>
              <a:t>території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5184576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правильний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варіант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Історико-географічні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співпадають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</a:t>
            </a:r>
            <a:r>
              <a:rPr lang="ru-RU" b="1" dirty="0" smtClean="0">
                <a:solidFill>
                  <a:srgbClr val="002060"/>
                </a:solidFill>
              </a:rPr>
              <a:t> межами </a:t>
            </a:r>
            <a:r>
              <a:rPr lang="ru-RU" b="1" dirty="0" err="1" smtClean="0">
                <a:solidFill>
                  <a:srgbClr val="002060"/>
                </a:solidFill>
              </a:rPr>
              <a:t>сучасних</a:t>
            </a:r>
            <a:r>
              <a:rPr lang="ru-RU" b="1" dirty="0" smtClean="0">
                <a:solidFill>
                  <a:srgbClr val="002060"/>
                </a:solidFill>
              </a:rPr>
              <a:t> областей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Історико-географічні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регіони</a:t>
            </a:r>
            <a:r>
              <a:rPr lang="ru-RU" b="1" dirty="0" smtClean="0">
                <a:solidFill>
                  <a:srgbClr val="002060"/>
                </a:solidFill>
              </a:rPr>
              <a:t> не </a:t>
            </a:r>
            <a:r>
              <a:rPr lang="ru-RU" b="1" dirty="0" err="1" smtClean="0">
                <a:solidFill>
                  <a:srgbClr val="002060"/>
                </a:solidFill>
              </a:rPr>
              <a:t>мають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чітко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визначених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кордонів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Історико-географічні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збігаються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сучасниа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адміністративним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поділом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Межі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історико-географічних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регіонів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встановлюються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довільно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 err="1" smtClean="0">
                <a:solidFill>
                  <a:srgbClr val="FF0000"/>
                </a:solidFill>
              </a:rPr>
              <a:t>Особливості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життя</a:t>
            </a:r>
            <a:r>
              <a:rPr lang="ru-RU" b="1" dirty="0" smtClean="0">
                <a:solidFill>
                  <a:srgbClr val="FF0000"/>
                </a:solidFill>
              </a:rPr>
              <a:t> народу в </a:t>
            </a:r>
            <a:r>
              <a:rPr lang="ru-RU" b="1" dirty="0" err="1" smtClean="0">
                <a:solidFill>
                  <a:srgbClr val="FF0000"/>
                </a:solidFill>
              </a:rPr>
              <a:t>різні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періоди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досліджує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наука: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географія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археологія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картографія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етнографія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4. </a:t>
            </a:r>
            <a:r>
              <a:rPr lang="ru-RU" b="1" dirty="0" err="1" smtClean="0">
                <a:solidFill>
                  <a:srgbClr val="FF0000"/>
                </a:solidFill>
              </a:rPr>
              <a:t>Назви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регіонів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мають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давню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історію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великої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кількості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букових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лісів</a:t>
            </a:r>
            <a:r>
              <a:rPr lang="ru-RU" b="1" dirty="0" smtClean="0">
                <a:solidFill>
                  <a:srgbClr val="FF0000"/>
                </a:solidFill>
              </a:rPr>
              <a:t> походить </a:t>
            </a:r>
            <a:r>
              <a:rPr lang="ru-RU" b="1" dirty="0" err="1" smtClean="0">
                <a:solidFill>
                  <a:srgbClr val="FF0000"/>
                </a:solidFill>
              </a:rPr>
              <a:t>назва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регіону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Запоріжжя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Полісся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Буковина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Волинь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5. Яка </a:t>
            </a:r>
            <a:r>
              <a:rPr lang="ru-RU" b="1" dirty="0" smtClean="0">
                <a:solidFill>
                  <a:srgbClr val="FF0000"/>
                </a:solidFill>
              </a:rPr>
              <a:t>область </a:t>
            </a:r>
            <a:r>
              <a:rPr lang="ru-RU" b="1" dirty="0" err="1" smtClean="0">
                <a:solidFill>
                  <a:srgbClr val="FF0000"/>
                </a:solidFill>
              </a:rPr>
              <a:t>розташована</a:t>
            </a:r>
            <a:r>
              <a:rPr lang="ru-RU" b="1" dirty="0" smtClean="0">
                <a:solidFill>
                  <a:srgbClr val="FF0000"/>
                </a:solidFill>
              </a:rPr>
              <a:t> на </a:t>
            </a:r>
            <a:r>
              <a:rPr lang="ru-RU" b="1" dirty="0" err="1" smtClean="0">
                <a:solidFill>
                  <a:srgbClr val="FF0000"/>
                </a:solidFill>
              </a:rPr>
              <a:t>Слобожанщині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Харківська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Дніпропетровська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Херсонська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Київська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6. </a:t>
            </a:r>
            <a:r>
              <a:rPr lang="ru-RU" b="1" dirty="0" err="1" smtClean="0">
                <a:solidFill>
                  <a:srgbClr val="FF0000"/>
                </a:solidFill>
              </a:rPr>
              <a:t>Який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історико-географічних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регіонів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розташований</a:t>
            </a:r>
            <a:r>
              <a:rPr lang="ru-RU" b="1" dirty="0" smtClean="0">
                <a:solidFill>
                  <a:srgbClr val="FF0000"/>
                </a:solidFill>
              </a:rPr>
              <a:t> на </a:t>
            </a:r>
            <a:r>
              <a:rPr lang="ru-RU" b="1" dirty="0" err="1" smtClean="0">
                <a:solidFill>
                  <a:srgbClr val="FF0000"/>
                </a:solidFill>
              </a:rPr>
              <a:t>півдні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України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Поділля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Полісся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Таврія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Волинь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7. На </a:t>
            </a:r>
            <a:r>
              <a:rPr lang="ru-RU" b="1" dirty="0" err="1" smtClean="0">
                <a:solidFill>
                  <a:srgbClr val="FF0000"/>
                </a:solidFill>
              </a:rPr>
              <a:t>території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якого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історико-географічного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регіону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знаходиться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місто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Дніпро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Лівобережжя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Правобережжя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Запоріжжя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Слобожанщина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95384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8. На </a:t>
            </a:r>
            <a:r>
              <a:rPr lang="ru-RU" b="1" dirty="0" err="1" smtClean="0">
                <a:solidFill>
                  <a:srgbClr val="FF0000"/>
                </a:solidFill>
              </a:rPr>
              <a:t>території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якого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історико-географічного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регіону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знаходиться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місто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Львів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Волинь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Галичина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Буковина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Покуття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9. Через </a:t>
            </a:r>
            <a:r>
              <a:rPr lang="ru-RU" b="1" dirty="0" err="1" smtClean="0">
                <a:solidFill>
                  <a:srgbClr val="FF0000"/>
                </a:solidFill>
              </a:rPr>
              <a:t>які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історико-етнографічні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регіони</a:t>
            </a:r>
            <a:r>
              <a:rPr lang="ru-RU" b="1" dirty="0" smtClean="0">
                <a:solidFill>
                  <a:srgbClr val="FF0000"/>
                </a:solidFill>
              </a:rPr>
              <a:t> не </a:t>
            </a:r>
            <a:r>
              <a:rPr lang="ru-RU" b="1" dirty="0" err="1" smtClean="0">
                <a:solidFill>
                  <a:srgbClr val="FF0000"/>
                </a:solidFill>
              </a:rPr>
              <a:t>протікає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р.Дніпро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Запоріжжя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Наддніпрянщина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Поділля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Донщина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10. </a:t>
            </a:r>
            <a:r>
              <a:rPr lang="ru-RU" sz="2800" b="1" dirty="0" err="1" smtClean="0">
                <a:solidFill>
                  <a:srgbClr val="FF0000"/>
                </a:solidFill>
              </a:rPr>
              <a:t>Експозиції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якого</a:t>
            </a:r>
            <a:r>
              <a:rPr lang="ru-RU" sz="2800" b="1" dirty="0" smtClean="0">
                <a:solidFill>
                  <a:srgbClr val="FF0000"/>
                </a:solidFill>
              </a:rPr>
              <a:t> музею </a:t>
            </a:r>
            <a:r>
              <a:rPr lang="ru-RU" sz="2800" b="1" dirty="0" err="1" smtClean="0">
                <a:solidFill>
                  <a:srgbClr val="FF0000"/>
                </a:solidFill>
              </a:rPr>
              <a:t>зображені</a:t>
            </a:r>
            <a:r>
              <a:rPr lang="ru-RU" sz="2800" b="1" dirty="0" smtClean="0">
                <a:solidFill>
                  <a:srgbClr val="FF0000"/>
                </a:solidFill>
              </a:rPr>
              <a:t> на </a:t>
            </a:r>
            <a:r>
              <a:rPr lang="ru-RU" sz="2800" b="1" dirty="0" err="1" smtClean="0">
                <a:solidFill>
                  <a:srgbClr val="FF0000"/>
                </a:solidFill>
              </a:rPr>
              <a:t>ілюстрації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64088" y="1628800"/>
            <a:ext cx="3779912" cy="49457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історичного</a:t>
            </a:r>
            <a:r>
              <a:rPr lang="ru-RU" b="1" dirty="0" smtClean="0">
                <a:solidFill>
                  <a:srgbClr val="002060"/>
                </a:solidFill>
              </a:rPr>
              <a:t> музею;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етнографіч-ного</a:t>
            </a:r>
            <a:r>
              <a:rPr lang="ru-RU" b="1" dirty="0" smtClean="0">
                <a:solidFill>
                  <a:srgbClr val="002060"/>
                </a:solidFill>
              </a:rPr>
              <a:t> музею;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музею </a:t>
            </a:r>
            <a:r>
              <a:rPr lang="ru-RU" b="1" dirty="0" err="1" smtClean="0">
                <a:solidFill>
                  <a:srgbClr val="002060"/>
                </a:solidFill>
              </a:rPr>
              <a:t>природи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художнього</a:t>
            </a:r>
            <a:r>
              <a:rPr lang="ru-RU" b="1" dirty="0" smtClean="0">
                <a:solidFill>
                  <a:srgbClr val="002060"/>
                </a:solidFill>
              </a:rPr>
              <a:t> музею.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26626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2816"/>
            <a:ext cx="5688631" cy="4371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686800" cy="5737824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11. </a:t>
            </a:r>
            <a:r>
              <a:rPr lang="ru-RU" sz="3600" b="1" dirty="0" err="1" smtClean="0">
                <a:solidFill>
                  <a:srgbClr val="FF0000"/>
                </a:solidFill>
              </a:rPr>
              <a:t>Який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історико-географічний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регіон</a:t>
            </a:r>
            <a:r>
              <a:rPr lang="ru-RU" sz="3600" b="1" dirty="0" smtClean="0">
                <a:solidFill>
                  <a:srgbClr val="FF0000"/>
                </a:solidFill>
              </a:rPr>
              <a:t> не </a:t>
            </a:r>
            <a:r>
              <a:rPr lang="ru-RU" sz="3600" b="1" dirty="0" err="1" smtClean="0">
                <a:solidFill>
                  <a:srgbClr val="FF0000"/>
                </a:solidFill>
              </a:rPr>
              <a:t>межує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з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Росією</a:t>
            </a:r>
            <a:r>
              <a:rPr lang="ru-RU" sz="36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А) </a:t>
            </a:r>
            <a:r>
              <a:rPr lang="ru-RU" sz="3600" b="1" dirty="0" err="1" smtClean="0">
                <a:solidFill>
                  <a:srgbClr val="002060"/>
                </a:solidFill>
              </a:rPr>
              <a:t>Слобожанщина</a:t>
            </a:r>
            <a:r>
              <a:rPr lang="ru-RU" sz="3600" b="1" dirty="0" smtClean="0">
                <a:solidFill>
                  <a:srgbClr val="002060"/>
                </a:solidFill>
              </a:rPr>
              <a:t>;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Б) </a:t>
            </a:r>
            <a:r>
              <a:rPr lang="ru-RU" sz="3600" b="1" dirty="0" err="1" smtClean="0">
                <a:solidFill>
                  <a:srgbClr val="002060"/>
                </a:solidFill>
              </a:rPr>
              <a:t>Донщина</a:t>
            </a:r>
            <a:r>
              <a:rPr lang="ru-RU" sz="3600" b="1" dirty="0" smtClean="0">
                <a:solidFill>
                  <a:srgbClr val="002060"/>
                </a:solidFill>
              </a:rPr>
              <a:t>;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В) </a:t>
            </a:r>
            <a:r>
              <a:rPr lang="ru-RU" sz="3600" b="1" dirty="0" err="1" smtClean="0">
                <a:solidFill>
                  <a:srgbClr val="002060"/>
                </a:solidFill>
              </a:rPr>
              <a:t>Сіверщина</a:t>
            </a:r>
            <a:r>
              <a:rPr lang="ru-RU" sz="3600" b="1" dirty="0" smtClean="0">
                <a:solidFill>
                  <a:srgbClr val="002060"/>
                </a:solidFill>
              </a:rPr>
              <a:t>;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 Г) </a:t>
            </a:r>
            <a:r>
              <a:rPr lang="ru-RU" sz="3600" b="1" dirty="0" err="1" smtClean="0">
                <a:solidFill>
                  <a:srgbClr val="002060"/>
                </a:solidFill>
              </a:rPr>
              <a:t>Бойківщина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На </a:t>
            </a:r>
            <a:r>
              <a:rPr lang="ru-RU" b="1" dirty="0" err="1" smtClean="0">
                <a:solidFill>
                  <a:srgbClr val="FF0000"/>
                </a:solidFill>
              </a:rPr>
              <a:t>ілюстрації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зображено</a:t>
            </a:r>
            <a:r>
              <a:rPr lang="ru-RU" b="1" dirty="0" smtClean="0">
                <a:solidFill>
                  <a:srgbClr val="FF0000"/>
                </a:solidFill>
              </a:rPr>
              <a:t> роботу: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25144"/>
            <a:ext cx="8229600" cy="184939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геологів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істориків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археологів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шахтарів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5364" name="Picture 4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6905625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48072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 err="1" smtClean="0">
                <a:solidFill>
                  <a:srgbClr val="FF0000"/>
                </a:solidFill>
              </a:rPr>
              <a:t>Щоб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працювати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контурною картою, треба </a:t>
            </a:r>
            <a:r>
              <a:rPr lang="ru-RU" b="1" dirty="0" err="1" smtClean="0">
                <a:solidFill>
                  <a:srgbClr val="FF0000"/>
                </a:solidFill>
              </a:rPr>
              <a:t>пам'ятати</a:t>
            </a:r>
            <a:r>
              <a:rPr lang="ru-RU" b="1" dirty="0" smtClean="0">
                <a:solidFill>
                  <a:srgbClr val="FF0000"/>
                </a:solidFill>
              </a:rPr>
              <a:t> про </a:t>
            </a:r>
            <a:r>
              <a:rPr lang="ru-RU" b="1" dirty="0" err="1" smtClean="0">
                <a:solidFill>
                  <a:srgbClr val="FF0000"/>
                </a:solidFill>
              </a:rPr>
              <a:t>деякі</a:t>
            </a:r>
            <a:r>
              <a:rPr lang="ru-RU" b="1" dirty="0" smtClean="0">
                <a:solidFill>
                  <a:srgbClr val="FF0000"/>
                </a:solidFill>
              </a:rPr>
              <a:t> правила. </a:t>
            </a:r>
            <a:r>
              <a:rPr lang="ru-RU" b="1" dirty="0" err="1" smtClean="0">
                <a:solidFill>
                  <a:srgbClr val="FF0000"/>
                </a:solidFill>
              </a:rPr>
              <a:t>Чого</a:t>
            </a:r>
            <a:r>
              <a:rPr lang="ru-RU" b="1" dirty="0" smtClean="0">
                <a:solidFill>
                  <a:srgbClr val="FF0000"/>
                </a:solidFill>
              </a:rPr>
              <a:t> не </a:t>
            </a:r>
            <a:r>
              <a:rPr lang="ru-RU" b="1" dirty="0" err="1" smtClean="0">
                <a:solidFill>
                  <a:srgbClr val="FF0000"/>
                </a:solidFill>
              </a:rPr>
              <a:t>потрібно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робити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працюючи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контурною картою?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Написи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об'єктів</a:t>
            </a:r>
            <a:r>
              <a:rPr lang="ru-RU" b="1" dirty="0" smtClean="0">
                <a:solidFill>
                  <a:srgbClr val="002060"/>
                </a:solidFill>
              </a:rPr>
              <a:t> на </a:t>
            </a:r>
            <a:r>
              <a:rPr lang="ru-RU" b="1" dirty="0" err="1" smtClean="0">
                <a:solidFill>
                  <a:srgbClr val="002060"/>
                </a:solidFill>
              </a:rPr>
              <a:t>контурній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карті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робити</a:t>
            </a:r>
            <a:r>
              <a:rPr lang="ru-RU" b="1" dirty="0" smtClean="0">
                <a:solidFill>
                  <a:srgbClr val="002060"/>
                </a:solidFill>
              </a:rPr>
              <a:t> так, як </a:t>
            </a:r>
            <a:r>
              <a:rPr lang="ru-RU" b="1" dirty="0" err="1" smtClean="0">
                <a:solidFill>
                  <a:srgbClr val="002060"/>
                </a:solidFill>
              </a:rPr>
              <a:t>це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роблять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атласі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Варто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використовувати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фломастери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Позначайте</a:t>
            </a:r>
            <a:r>
              <a:rPr lang="ru-RU" b="1" dirty="0" smtClean="0">
                <a:solidFill>
                  <a:srgbClr val="002060"/>
                </a:solidFill>
              </a:rPr>
              <a:t> на </a:t>
            </a:r>
            <a:r>
              <a:rPr lang="ru-RU" b="1" dirty="0" err="1" smtClean="0">
                <a:solidFill>
                  <a:srgbClr val="002060"/>
                </a:solidFill>
              </a:rPr>
              <a:t>карті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об'єкти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які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вказані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завданні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Використовуйте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запропоновані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умовні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позначки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3. </a:t>
            </a:r>
            <a:r>
              <a:rPr lang="ru-RU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столицю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нашої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держави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Дніпро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Київ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Львів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Одеса.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4. Яке </a:t>
            </a:r>
            <a:r>
              <a:rPr lang="ru-RU" b="1" dirty="0" err="1" smtClean="0">
                <a:solidFill>
                  <a:srgbClr val="FF0000"/>
                </a:solidFill>
              </a:rPr>
              <a:t>місто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розташоване</a:t>
            </a:r>
            <a:r>
              <a:rPr lang="ru-RU" b="1" dirty="0" smtClean="0">
                <a:solidFill>
                  <a:srgbClr val="FF0000"/>
                </a:solidFill>
              </a:rPr>
              <a:t> на р. </a:t>
            </a:r>
            <a:r>
              <a:rPr lang="ru-RU" b="1" dirty="0" err="1" smtClean="0">
                <a:solidFill>
                  <a:srgbClr val="FF0000"/>
                </a:solidFill>
              </a:rPr>
              <a:t>Дніпро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А) Одеса;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Б) </a:t>
            </a:r>
            <a:r>
              <a:rPr lang="ru-RU" sz="3200" b="1" dirty="0" err="1" smtClean="0">
                <a:solidFill>
                  <a:srgbClr val="002060"/>
                </a:solidFill>
              </a:rPr>
              <a:t>Запоріжжя</a:t>
            </a:r>
            <a:r>
              <a:rPr lang="ru-RU" sz="32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В) </a:t>
            </a:r>
            <a:r>
              <a:rPr lang="ru-RU" sz="3200" b="1" dirty="0" err="1" smtClean="0">
                <a:solidFill>
                  <a:srgbClr val="002060"/>
                </a:solidFill>
              </a:rPr>
              <a:t>Вінниця</a:t>
            </a:r>
            <a:r>
              <a:rPr lang="ru-RU" sz="32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Г) </a:t>
            </a:r>
            <a:r>
              <a:rPr lang="ru-RU" sz="3200" b="1" dirty="0" err="1" smtClean="0">
                <a:solidFill>
                  <a:srgbClr val="002060"/>
                </a:solidFill>
              </a:rPr>
              <a:t>Харків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5. Яка область не </a:t>
            </a:r>
            <a:r>
              <a:rPr lang="ru-RU" b="1" dirty="0" err="1" smtClean="0">
                <a:solidFill>
                  <a:srgbClr val="FF0000"/>
                </a:solidFill>
              </a:rPr>
              <a:t>межує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Дніпропетровською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областю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А) </a:t>
            </a:r>
            <a:r>
              <a:rPr lang="ru-RU" sz="3200" b="1" dirty="0" err="1" smtClean="0">
                <a:solidFill>
                  <a:srgbClr val="002060"/>
                </a:solidFill>
              </a:rPr>
              <a:t>Полтавська</a:t>
            </a:r>
            <a:r>
              <a:rPr lang="ru-RU" sz="32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Б) </a:t>
            </a:r>
            <a:r>
              <a:rPr lang="ru-RU" sz="3200" b="1" dirty="0" err="1" smtClean="0">
                <a:solidFill>
                  <a:srgbClr val="002060"/>
                </a:solidFill>
              </a:rPr>
              <a:t>Харківська</a:t>
            </a:r>
            <a:r>
              <a:rPr lang="ru-RU" sz="32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В) </a:t>
            </a:r>
            <a:r>
              <a:rPr lang="ru-RU" sz="3200" b="1" dirty="0" err="1" smtClean="0">
                <a:solidFill>
                  <a:srgbClr val="002060"/>
                </a:solidFill>
              </a:rPr>
              <a:t>Запорізька</a:t>
            </a:r>
            <a:r>
              <a:rPr lang="ru-RU" sz="32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Г) </a:t>
            </a:r>
            <a:r>
              <a:rPr lang="ru-RU" sz="3200" b="1" dirty="0" err="1" smtClean="0">
                <a:solidFill>
                  <a:srgbClr val="002060"/>
                </a:solidFill>
              </a:rPr>
              <a:t>Київська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6. Яка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областей </a:t>
            </a:r>
            <a:r>
              <a:rPr lang="ru-RU" b="1" dirty="0" err="1" smtClean="0">
                <a:solidFill>
                  <a:srgbClr val="FF0000"/>
                </a:solidFill>
              </a:rPr>
              <a:t>межує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Польщею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Львівська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Харківська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Одеська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Житомирська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7.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земної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поверхні</a:t>
            </a:r>
            <a:r>
              <a:rPr lang="ru-RU" b="1" dirty="0" smtClean="0">
                <a:solidFill>
                  <a:srgbClr val="FF0000"/>
                </a:solidFill>
              </a:rPr>
              <a:t> на </a:t>
            </a:r>
            <a:r>
              <a:rPr lang="ru-RU" b="1" dirty="0" err="1" smtClean="0">
                <a:solidFill>
                  <a:srgbClr val="FF0000"/>
                </a:solidFill>
              </a:rPr>
              <a:t>площині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виконане</a:t>
            </a:r>
            <a:r>
              <a:rPr lang="ru-RU" b="1" dirty="0" smtClean="0">
                <a:solidFill>
                  <a:srgbClr val="FF0000"/>
                </a:solidFill>
              </a:rPr>
              <a:t> у </a:t>
            </a:r>
            <a:r>
              <a:rPr lang="ru-RU" b="1" dirty="0" err="1" smtClean="0">
                <a:solidFill>
                  <a:srgbClr val="FF0000"/>
                </a:solidFill>
              </a:rPr>
              <a:t>певному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масштабі</a:t>
            </a:r>
            <a:r>
              <a:rPr lang="ru-RU" b="1" dirty="0" smtClean="0">
                <a:solidFill>
                  <a:srgbClr val="FF0000"/>
                </a:solidFill>
              </a:rPr>
              <a:t> – </a:t>
            </a:r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ескіз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глобус;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карта;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картина.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8. </a:t>
            </a:r>
            <a:r>
              <a:rPr lang="ru-RU" sz="2800" b="1" dirty="0" err="1" smtClean="0">
                <a:solidFill>
                  <a:srgbClr val="FF0000"/>
                </a:solidFill>
              </a:rPr>
              <a:t>Яким</a:t>
            </a:r>
            <a:r>
              <a:rPr lang="ru-RU" sz="2800" b="1" dirty="0" smtClean="0">
                <a:solidFill>
                  <a:srgbClr val="FF0000"/>
                </a:solidFill>
              </a:rPr>
              <a:t> значком на </a:t>
            </a:r>
            <a:r>
              <a:rPr lang="ru-RU" sz="2800" b="1" dirty="0" err="1" smtClean="0">
                <a:solidFill>
                  <a:srgbClr val="FF0000"/>
                </a:solidFill>
              </a:rPr>
              <a:t>карті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позначають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похід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війська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3057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21" name="Picture 1" descr="https://lh5.googleusercontent.com/aEkJ_rsijn7CGlCRjOO-876kbuGuCsbh8KgA-1IcHV_7shaBBEWseSFKHRmjSEyMQUCdoCZ-aqplDzwGIrjCbnI16kd9gRQc-8zKew66KRMwBeThwf3Mb0jNFZVC=w7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530" y="2132856"/>
            <a:ext cx="2174633" cy="880864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184785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1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184785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2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043608" y="5301208"/>
            <a:ext cx="648072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Roboto"/>
                <a:cs typeface="Arial" pitchFamily="34" charset="0"/>
              </a:rPr>
              <a:t>3)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3" descr="https://lh6.googleusercontent.com/alExPXKTiUwIclinTjF_zPzZ2TA9xjKvI4VLrEVqUj9zsNe5a8qz4CzwMh4WETlcD7InzUIBZZimNA7YUhAJ0v9YNezQGGIQaLBkaoRoY5OofUrVj6sNUxFocDo6=w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863132"/>
            <a:ext cx="2146450" cy="1709884"/>
          </a:xfrm>
          <a:prstGeom prst="rect">
            <a:avLst/>
          </a:prstGeom>
          <a:noFill/>
        </p:spPr>
      </p:pic>
      <p:pic>
        <p:nvPicPr>
          <p:cNvPr id="30725" name="Picture 5" descr="https://lh6.googleusercontent.com/cP2_aX6pwKsbVxP5pnBCF9vEY23WdmVJKPlPJxbjI9-lKAwMfKtUx4WIZQeQ8iyhChhDLjeI-ef-RJGUB6qvrdP42eUm3zd6NB8khHL5cL_wPoC8XraWnxVMIjAy=w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17032"/>
            <a:ext cx="1512168" cy="1564314"/>
          </a:xfrm>
          <a:prstGeom prst="rect">
            <a:avLst/>
          </a:prstGeom>
          <a:noFill/>
        </p:spPr>
      </p:pic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899592" y="3068960"/>
            <a:ext cx="576064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1)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6876256" y="3284984"/>
            <a:ext cx="648072" cy="5232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2060"/>
                </a:solidFill>
                <a:latin typeface="Roboto"/>
                <a:cs typeface="Arial" pitchFamily="34" charset="0"/>
              </a:rPr>
              <a:t>2)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0668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9. Яке </a:t>
            </a:r>
            <a:r>
              <a:rPr lang="ru-RU" sz="2800" b="1" dirty="0" err="1" smtClean="0">
                <a:solidFill>
                  <a:srgbClr val="FF0000"/>
                </a:solidFill>
              </a:rPr>
              <a:t>зображення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є</a:t>
            </a:r>
            <a:r>
              <a:rPr lang="ru-RU" sz="2800" b="1" dirty="0" smtClean="0">
                <a:solidFill>
                  <a:srgbClr val="FF0000"/>
                </a:solidFill>
              </a:rPr>
              <a:t> легендою </a:t>
            </a:r>
            <a:r>
              <a:rPr lang="ru-RU" sz="2800" b="1" dirty="0" err="1" smtClean="0">
                <a:solidFill>
                  <a:srgbClr val="FF0000"/>
                </a:solidFill>
              </a:rPr>
              <a:t>карти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321754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А)                                                 Б)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В)                                                Г)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9698" name="Picture 2" descr="https://lh6.googleusercontent.com/8bYm_f3FPeKbF7ahIfgJ3g_0G0CHla89BFPYrajk4jiZpRYMFeeLHiJ6_pB5tTtYTl6uPNJSkjos8Tvufgw1kJXCxmAvwTwqXkRzpKaLYOADSb5E3jKoNtf6lKxa=w2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2232248" cy="1979542"/>
          </a:xfrm>
          <a:prstGeom prst="rect">
            <a:avLst/>
          </a:prstGeom>
          <a:noFill/>
        </p:spPr>
      </p:pic>
      <p:pic>
        <p:nvPicPr>
          <p:cNvPr id="29700" name="Picture 4" descr="https://lh3.googleusercontent.com/ZwNZN3IR07eL7U83ahBjd5u0-oQaDVQjle9ibXEgOgcx-w3uwqQZFyhY9ceyQEm5NNJgRU5K92GP5aW6r-JLbMRywsTx3g7vCG8OZFZRgU5_UHIb51v7Y2MGx-M3=w2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24744"/>
            <a:ext cx="2520280" cy="2185070"/>
          </a:xfrm>
          <a:prstGeom prst="rect">
            <a:avLst/>
          </a:prstGeom>
          <a:noFill/>
        </p:spPr>
      </p:pic>
      <p:pic>
        <p:nvPicPr>
          <p:cNvPr id="29702" name="Picture 6" descr="https://lh4.googleusercontent.com/NQVyI1fXkxk_-9o09XJ3PHHkNBXi0gNklEmcsOg4T8N8z4I99y-dIXCRdjLI_KrJlmwBapBsEr0KCDi7rVYVoLfdoY9ie0sfMwNN9_NRMzQutmdkNQ2kr6ZhSUwi=w2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77072"/>
            <a:ext cx="2190750" cy="1409700"/>
          </a:xfrm>
          <a:prstGeom prst="rect">
            <a:avLst/>
          </a:prstGeom>
          <a:noFill/>
        </p:spPr>
      </p:pic>
      <p:pic>
        <p:nvPicPr>
          <p:cNvPr id="29704" name="Picture 8" descr="https://lh4.googleusercontent.com/LP4ZqXErSUeUps52MfXfJ_wGBRuNr-Z29bo71RuluCIFzZ1qeOQg_3UktAZp5Y0ZsGVng-aTna8nwMRiibnNQxXEbi16JiM1h5CDHTD1r_PT7f8Gf-ZUtjyU4d2Z=w2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077072"/>
            <a:ext cx="2295525" cy="153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10. </a:t>
            </a:r>
            <a:r>
              <a:rPr lang="ru-RU" sz="2800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зображення</a:t>
            </a:r>
            <a:r>
              <a:rPr lang="ru-RU" sz="2800" b="1" dirty="0" smtClean="0">
                <a:solidFill>
                  <a:srgbClr val="FF0000"/>
                </a:solidFill>
              </a:rPr>
              <a:t> одного </a:t>
            </a:r>
            <a:r>
              <a:rPr lang="ru-RU" sz="2800" b="1" dirty="0" err="1" smtClean="0">
                <a:solidFill>
                  <a:srgbClr val="FF0000"/>
                </a:solidFill>
              </a:rPr>
              <a:t>з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історико-географічних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регіонів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32175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А)                                                   Б) 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   В)                                                    Г)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2770" name="Picture 2" descr="https://lh6.googleusercontent.com/8bYm_f3FPeKbF7ahIfgJ3g_0G0CHla89BFPYrajk4jiZpRYMFeeLHiJ6_pB5tTtYTl6uPNJSkjos8Tvufgw1kJXCxmAvwTwqXkRzpKaLYOADSb5E3jKoNtf6lKxa=w2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2304256" cy="1790701"/>
          </a:xfrm>
          <a:prstGeom prst="rect">
            <a:avLst/>
          </a:prstGeom>
          <a:noFill/>
        </p:spPr>
      </p:pic>
      <p:pic>
        <p:nvPicPr>
          <p:cNvPr id="32772" name="Picture 4" descr="https://lh3.googleusercontent.com/ZwNZN3IR07eL7U83ahBjd5u0-oQaDVQjle9ibXEgOgcx-w3uwqQZFyhY9ceyQEm5NNJgRU5K92GP5aW6r-JLbMRywsTx3g7vCG8OZFZRgU5_UHIb51v7Y2MGx-M3=w2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628800"/>
            <a:ext cx="2232248" cy="1676400"/>
          </a:xfrm>
          <a:prstGeom prst="rect">
            <a:avLst/>
          </a:prstGeom>
          <a:noFill/>
        </p:spPr>
      </p:pic>
      <p:pic>
        <p:nvPicPr>
          <p:cNvPr id="32774" name="Picture 6" descr="https://lh4.googleusercontent.com/NQVyI1fXkxk_-9o09XJ3PHHkNBXi0gNklEmcsOg4T8N8z4I99y-dIXCRdjLI_KrJlmwBapBsEr0KCDi7rVYVoLfdoY9ie0sfMwNN9_NRMzQutmdkNQ2kr6ZhSUwi=w2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933056"/>
            <a:ext cx="2573799" cy="1656184"/>
          </a:xfrm>
          <a:prstGeom prst="rect">
            <a:avLst/>
          </a:prstGeom>
          <a:noFill/>
        </p:spPr>
      </p:pic>
      <p:pic>
        <p:nvPicPr>
          <p:cNvPr id="32776" name="Picture 8" descr="https://lh4.googleusercontent.com/LP4ZqXErSUeUps52MfXfJ_wGBRuNr-Z29bo71RuluCIFzZ1qeOQg_3UktAZp5Y0ZsGVng-aTna8nwMRiibnNQxXEbi16JiM1h5CDHTD1r_PT7f8Gf-ZUtjyU4d2Z=w2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933056"/>
            <a:ext cx="2520280" cy="1533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0668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11. Про яку державу </a:t>
            </a:r>
            <a:r>
              <a:rPr lang="ru-RU" sz="3200" b="1" dirty="0" err="1" smtClean="0">
                <a:solidFill>
                  <a:srgbClr val="FF0000"/>
                </a:solidFill>
              </a:rPr>
              <a:t>розповідає</a:t>
            </a:r>
            <a:r>
              <a:rPr lang="ru-RU" sz="3200" b="1" dirty="0" smtClean="0">
                <a:solidFill>
                  <a:srgbClr val="FF0000"/>
                </a:solidFill>
              </a:rPr>
              <a:t> карта?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96136" y="2249424"/>
            <a:ext cx="3347864" cy="43251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Київська</a:t>
            </a:r>
            <a:r>
              <a:rPr lang="ru-RU" b="1" dirty="0" smtClean="0">
                <a:solidFill>
                  <a:srgbClr val="002060"/>
                </a:solidFill>
              </a:rPr>
              <a:t> Русь;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Україна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Росія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Польща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33794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5940152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</TotalTime>
  <Words>681</Words>
  <Application>Microsoft Office PowerPoint</Application>
  <PresentationFormat>Экран (4:3)</PresentationFormat>
  <Paragraphs>133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2-3 Карти на уроці історії.</vt:lpstr>
      <vt:lpstr>1. На ілюстрації зображено роботу:</vt:lpstr>
      <vt:lpstr>Слайд 3</vt:lpstr>
      <vt:lpstr>Слайд 4</vt:lpstr>
      <vt:lpstr>Слайд 5</vt:lpstr>
      <vt:lpstr>8. Яким значком на карті позначають похід війська?</vt:lpstr>
      <vt:lpstr>9. Яке зображення є легендою карти?</vt:lpstr>
      <vt:lpstr>10. Позначте зображення одного з історико-географічних регіонів.</vt:lpstr>
      <vt:lpstr>11. Про яку державу розповідає карта?</vt:lpstr>
      <vt:lpstr>12. Яке завдання потрібно виконати відповідно до позначень на карті?</vt:lpstr>
      <vt:lpstr>2-4. Історико-географічні регіони.</vt:lpstr>
      <vt:lpstr>1. Карта дає можливість визначити межі і назвати:</vt:lpstr>
      <vt:lpstr>Слайд 13</vt:lpstr>
      <vt:lpstr>Слайд 14</vt:lpstr>
      <vt:lpstr>Слайд 15</vt:lpstr>
      <vt:lpstr>Слайд 16</vt:lpstr>
      <vt:lpstr>10. Експозиції якого музею зображені на ілюстрації?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2-3 Карти на уроці історії.</dc:title>
  <dc:creator>User</dc:creator>
  <cp:lastModifiedBy>User</cp:lastModifiedBy>
  <cp:revision>5</cp:revision>
  <dcterms:created xsi:type="dcterms:W3CDTF">2019-08-28T13:39:31Z</dcterms:created>
  <dcterms:modified xsi:type="dcterms:W3CDTF">2019-08-28T14:27:22Z</dcterms:modified>
</cp:coreProperties>
</file>