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29.08.2019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29.08.2019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780928"/>
            <a:ext cx="84582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300" b="1" dirty="0" smtClean="0">
                <a:solidFill>
                  <a:srgbClr val="FFFF00"/>
                </a:solidFill>
              </a:rPr>
              <a:t>2-5. </a:t>
            </a:r>
            <a:r>
              <a:rPr lang="ru-RU" sz="7300" b="1" dirty="0" err="1" smtClean="0">
                <a:solidFill>
                  <a:srgbClr val="FFFF00"/>
                </a:solidFill>
              </a:rPr>
              <a:t>Контурна</a:t>
            </a:r>
            <a:r>
              <a:rPr lang="ru-RU" sz="7300" b="1" dirty="0" smtClean="0">
                <a:solidFill>
                  <a:srgbClr val="FFFF00"/>
                </a:solidFill>
              </a:rPr>
              <a:t> карта.</a:t>
            </a:r>
            <a:br>
              <a:rPr lang="ru-RU" sz="7300" b="1" dirty="0" smtClean="0">
                <a:solidFill>
                  <a:srgbClr val="FFFF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6021288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1. </a:t>
            </a:r>
            <a:r>
              <a:rPr lang="ru-RU" b="1" dirty="0" err="1" smtClean="0">
                <a:solidFill>
                  <a:srgbClr val="FF0000"/>
                </a:solidFill>
              </a:rPr>
              <a:t>Волинь</a:t>
            </a:r>
            <a:r>
              <a:rPr lang="ru-RU" b="1" dirty="0" smtClean="0">
                <a:solidFill>
                  <a:srgbClr val="FF0000"/>
                </a:solidFill>
              </a:rPr>
              <a:t>, </a:t>
            </a:r>
            <a:r>
              <a:rPr lang="ru-RU" b="1" dirty="0" err="1" smtClean="0">
                <a:solidFill>
                  <a:srgbClr val="FF0000"/>
                </a:solidFill>
              </a:rPr>
              <a:t>Київщина</a:t>
            </a:r>
            <a:r>
              <a:rPr lang="ru-RU" b="1" dirty="0" smtClean="0">
                <a:solidFill>
                  <a:srgbClr val="FF0000"/>
                </a:solidFill>
              </a:rPr>
              <a:t>, </a:t>
            </a:r>
            <a:r>
              <a:rPr lang="ru-RU" b="1" dirty="0" err="1" smtClean="0">
                <a:solidFill>
                  <a:srgbClr val="FF0000"/>
                </a:solidFill>
              </a:rPr>
              <a:t>Гуцульщина</a:t>
            </a:r>
            <a:r>
              <a:rPr lang="ru-RU" b="1" dirty="0" smtClean="0">
                <a:solidFill>
                  <a:srgbClr val="FF0000"/>
                </a:solidFill>
              </a:rPr>
              <a:t> - </a:t>
            </a:r>
            <a:r>
              <a:rPr lang="ru-RU" b="1" dirty="0" err="1" smtClean="0">
                <a:solidFill>
                  <a:srgbClr val="FF0000"/>
                </a:solidFill>
              </a:rPr>
              <a:t>це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А) </a:t>
            </a:r>
            <a:r>
              <a:rPr lang="ru-RU" b="1" dirty="0" err="1" smtClean="0">
                <a:solidFill>
                  <a:srgbClr val="002060"/>
                </a:solidFill>
              </a:rPr>
              <a:t>назви</a:t>
            </a:r>
            <a:r>
              <a:rPr lang="ru-RU" b="1" dirty="0" smtClean="0">
                <a:solidFill>
                  <a:srgbClr val="002060"/>
                </a:solidFill>
              </a:rPr>
              <a:t> областей;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Б) </a:t>
            </a:r>
            <a:r>
              <a:rPr lang="ru-RU" b="1" dirty="0" err="1" smtClean="0">
                <a:solidFill>
                  <a:srgbClr val="002060"/>
                </a:solidFill>
              </a:rPr>
              <a:t>назви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історико-географічних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регіонів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В) </a:t>
            </a:r>
            <a:r>
              <a:rPr lang="ru-RU" b="1" dirty="0" err="1" smtClean="0">
                <a:solidFill>
                  <a:srgbClr val="002060"/>
                </a:solidFill>
              </a:rPr>
              <a:t>назви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міст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Г) </a:t>
            </a:r>
            <a:r>
              <a:rPr lang="ru-RU" b="1" dirty="0" err="1" smtClean="0">
                <a:solidFill>
                  <a:srgbClr val="002060"/>
                </a:solidFill>
              </a:rPr>
              <a:t>назви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давніх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держав.</a:t>
            </a:r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2. </a:t>
            </a:r>
            <a:r>
              <a:rPr lang="ru-RU" b="1" dirty="0" err="1" smtClean="0">
                <a:solidFill>
                  <a:srgbClr val="FF0000"/>
                </a:solidFill>
              </a:rPr>
              <a:t>Кожна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історична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подія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відбувається</a:t>
            </a:r>
            <a:r>
              <a:rPr lang="ru-RU" b="1" dirty="0" smtClean="0">
                <a:solidFill>
                  <a:srgbClr val="FF0000"/>
                </a:solidFill>
              </a:rPr>
              <a:t> не </a:t>
            </a:r>
            <a:r>
              <a:rPr lang="ru-RU" b="1" dirty="0" err="1" smtClean="0">
                <a:solidFill>
                  <a:srgbClr val="FF0000"/>
                </a:solidFill>
              </a:rPr>
              <a:t>тільки</a:t>
            </a:r>
            <a:r>
              <a:rPr lang="ru-RU" b="1" dirty="0" smtClean="0">
                <a:solidFill>
                  <a:srgbClr val="FF0000"/>
                </a:solidFill>
              </a:rPr>
              <a:t> в </a:t>
            </a:r>
            <a:r>
              <a:rPr lang="ru-RU" b="1" dirty="0" err="1" smtClean="0">
                <a:solidFill>
                  <a:srgbClr val="FF0000"/>
                </a:solidFill>
              </a:rPr>
              <a:t>певний</a:t>
            </a:r>
            <a:r>
              <a:rPr lang="ru-RU" b="1" dirty="0" smtClean="0">
                <a:solidFill>
                  <a:srgbClr val="FF0000"/>
                </a:solidFill>
              </a:rPr>
              <a:t> час, а </a:t>
            </a:r>
            <a:r>
              <a:rPr lang="ru-RU" b="1" dirty="0" err="1" smtClean="0">
                <a:solidFill>
                  <a:srgbClr val="FF0000"/>
                </a:solidFill>
              </a:rPr>
              <a:t>й</a:t>
            </a:r>
            <a:r>
              <a:rPr lang="ru-RU" b="1" dirty="0" smtClean="0">
                <a:solidFill>
                  <a:srgbClr val="FF0000"/>
                </a:solidFill>
              </a:rPr>
              <a:t> в </a:t>
            </a:r>
            <a:r>
              <a:rPr lang="ru-RU" b="1" dirty="0" err="1" smtClean="0">
                <a:solidFill>
                  <a:srgbClr val="FF0000"/>
                </a:solidFill>
              </a:rPr>
              <a:t>певному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місці</a:t>
            </a:r>
            <a:r>
              <a:rPr lang="ru-RU" b="1" dirty="0" smtClean="0">
                <a:solidFill>
                  <a:srgbClr val="FF0000"/>
                </a:solidFill>
              </a:rPr>
              <a:t>. Для </a:t>
            </a:r>
            <a:r>
              <a:rPr lang="ru-RU" b="1" dirty="0" err="1" smtClean="0">
                <a:solidFill>
                  <a:srgbClr val="FF0000"/>
                </a:solidFill>
              </a:rPr>
              <a:t>істориків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важливо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орієнтуватися</a:t>
            </a:r>
            <a:r>
              <a:rPr lang="ru-RU" b="1" dirty="0" smtClean="0">
                <a:solidFill>
                  <a:srgbClr val="FF0000"/>
                </a:solidFill>
              </a:rPr>
              <a:t> в </a:t>
            </a:r>
            <a:r>
              <a:rPr lang="ru-RU" b="1" dirty="0" err="1" smtClean="0">
                <a:solidFill>
                  <a:srgbClr val="FF0000"/>
                </a:solidFill>
              </a:rPr>
              <a:t>просторі</a:t>
            </a:r>
            <a:r>
              <a:rPr lang="ru-RU" b="1" dirty="0" smtClean="0">
                <a:solidFill>
                  <a:srgbClr val="FF0000"/>
                </a:solidFill>
              </a:rPr>
              <a:t>. Як </a:t>
            </a:r>
            <a:r>
              <a:rPr lang="ru-RU" b="1" dirty="0" err="1" smtClean="0">
                <a:solidFill>
                  <a:srgbClr val="FF0000"/>
                </a:solidFill>
              </a:rPr>
              <a:t>називаються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зменшені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зображення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земної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поверхні</a:t>
            </a:r>
            <a:r>
              <a:rPr lang="ru-RU" b="1" dirty="0" smtClean="0">
                <a:solidFill>
                  <a:srgbClr val="FF0000"/>
                </a:solidFill>
              </a:rPr>
              <a:t>?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А) глобус;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Б) масштаб;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В) карта;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Г) атлас.</a:t>
            </a:r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76672"/>
            <a:ext cx="9144000" cy="609786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3. </a:t>
            </a:r>
            <a:r>
              <a:rPr lang="ru-RU" b="1" dirty="0" err="1" smtClean="0">
                <a:solidFill>
                  <a:srgbClr val="FF0000"/>
                </a:solidFill>
              </a:rPr>
              <a:t>Умовні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позначки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й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пояснення</a:t>
            </a:r>
            <a:r>
              <a:rPr lang="ru-RU" b="1" dirty="0" smtClean="0">
                <a:solidFill>
                  <a:srgbClr val="FF0000"/>
                </a:solidFill>
              </a:rPr>
              <a:t> до </a:t>
            </a:r>
            <a:r>
              <a:rPr lang="ru-RU" b="1" dirty="0" err="1" smtClean="0">
                <a:solidFill>
                  <a:srgbClr val="FF0000"/>
                </a:solidFill>
              </a:rPr>
              <a:t>карти</a:t>
            </a:r>
            <a:r>
              <a:rPr lang="ru-RU" b="1" dirty="0" smtClean="0">
                <a:solidFill>
                  <a:srgbClr val="FF0000"/>
                </a:solidFill>
              </a:rPr>
              <a:t>, 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розташовані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err="1" smtClean="0">
                <a:solidFill>
                  <a:srgbClr val="FF0000"/>
                </a:solidFill>
              </a:rPr>
              <a:t>нижньому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куті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карти</a:t>
            </a:r>
            <a:r>
              <a:rPr lang="ru-RU" b="1" dirty="0" smtClean="0">
                <a:solidFill>
                  <a:srgbClr val="FF0000"/>
                </a:solidFill>
              </a:rPr>
              <a:t> – </a:t>
            </a:r>
            <a:r>
              <a:rPr lang="ru-RU" b="1" dirty="0" err="1" smtClean="0">
                <a:solidFill>
                  <a:srgbClr val="FF0000"/>
                </a:solidFill>
              </a:rPr>
              <a:t>це</a:t>
            </a:r>
            <a:r>
              <a:rPr lang="ru-RU" b="1" dirty="0" smtClean="0">
                <a:solidFill>
                  <a:srgbClr val="FF0000"/>
                </a:solidFill>
              </a:rPr>
              <a:t> ...</a:t>
            </a:r>
          </a:p>
          <a:p>
            <a:r>
              <a:rPr lang="ru-RU" b="1" dirty="0" err="1" smtClean="0">
                <a:solidFill>
                  <a:srgbClr val="002060"/>
                </a:solidFill>
              </a:rPr>
              <a:t>назва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карти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err="1" smtClean="0">
                <a:solidFill>
                  <a:srgbClr val="002060"/>
                </a:solidFill>
              </a:rPr>
              <a:t>піктограми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легенда </a:t>
            </a:r>
            <a:r>
              <a:rPr lang="ru-RU" b="1" dirty="0" err="1" smtClean="0">
                <a:solidFill>
                  <a:srgbClr val="002060"/>
                </a:solidFill>
              </a:rPr>
              <a:t>карти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err="1" smtClean="0">
                <a:solidFill>
                  <a:srgbClr val="002060"/>
                </a:solidFill>
              </a:rPr>
              <a:t>малюнки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4. Як </a:t>
            </a:r>
            <a:r>
              <a:rPr lang="ru-RU" b="1" dirty="0" smtClean="0">
                <a:solidFill>
                  <a:srgbClr val="FF0000"/>
                </a:solidFill>
              </a:rPr>
              <a:t>на </a:t>
            </a:r>
            <a:r>
              <a:rPr lang="ru-RU" b="1" dirty="0" err="1" smtClean="0">
                <a:solidFill>
                  <a:srgbClr val="FF0000"/>
                </a:solidFill>
              </a:rPr>
              <a:t>карті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позначають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місце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битви</a:t>
            </a:r>
            <a:r>
              <a:rPr lang="ru-RU" b="1" dirty="0" smtClean="0">
                <a:solidFill>
                  <a:srgbClr val="FF0000"/>
                </a:solidFill>
              </a:rPr>
              <a:t>?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14338" name="Picture 2" descr="https://lh4.googleusercontent.com/-y7EiBxfPRia2NHHpRkUONIgqfsEhXNqiw3jMx2r-gDx3YqtzfGCLordYjziomcb_PX9bOE4TAd8jKlqmBTARZRdRadUn40xji3_fcPV3An5rIv1AaPI4APFpo5t=w4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077072"/>
            <a:ext cx="1854383" cy="1030213"/>
          </a:xfrm>
          <a:prstGeom prst="rect">
            <a:avLst/>
          </a:prstGeom>
          <a:noFill/>
        </p:spPr>
      </p:pic>
      <p:pic>
        <p:nvPicPr>
          <p:cNvPr id="14339" name="Picture 3" descr="https://lh4.googleusercontent.com/BN6ukSsGa_fSJLXKO7PiK8Z-6fVO8l7hWRxyjiPLWrZl8Wgu3nTFjf911SgZiU9f9CVVT4zsYNqBVZsZVmQ_puj8_BYtR2aUXZK3XgWRAjaEj3gGhReRTt82L2UT=w5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4005064"/>
            <a:ext cx="1998208" cy="867147"/>
          </a:xfrm>
          <a:prstGeom prst="rect">
            <a:avLst/>
          </a:prstGeom>
          <a:noFill/>
        </p:spPr>
      </p:pic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683568" y="4848291"/>
            <a:ext cx="792088" cy="103105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Roboto"/>
                <a:cs typeface="Arial" pitchFamily="34" charset="0"/>
              </a:rPr>
              <a:t>1)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boto"/>
                <a:cs typeface="Arial" pitchFamily="34" charset="0"/>
              </a:rPr>
              <a:t>  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Roboto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Roboto"/>
              <a:cs typeface="Arial" pitchFamily="34" charset="0"/>
            </a:endParaRP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3347864" y="4941168"/>
            <a:ext cx="1847850" cy="103105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Roboto"/>
                <a:cs typeface="Arial" pitchFamily="34" charset="0"/>
              </a:rPr>
              <a:t>2)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boto"/>
                <a:cs typeface="Arial" pitchFamily="34" charset="0"/>
              </a:rPr>
              <a:t>  </a:t>
            </a: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Roboto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Roboto"/>
              <a:cs typeface="Arial" pitchFamily="34" charset="0"/>
            </a:endParaRPr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6300192" y="4941168"/>
            <a:ext cx="505267" cy="52322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Roboto"/>
                <a:cs typeface="Arial" pitchFamily="34" charset="0"/>
              </a:rPr>
              <a:t>3)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341" name="Picture 5" descr="https://lh3.googleusercontent.com/Zi33klKxLbMIXWFBtITfJpFA_KOtjT63J5-DsNMJ9UgQe8Zz-HCJxClXg18vWIMGwTVZhXVJkjk9L8SH_lzW1OtNfiT9IidKnDZkorHX0XLpZRfRbNDR_cfWYeJw=w4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4149080"/>
            <a:ext cx="1224136" cy="7594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04664"/>
            <a:ext cx="9144000" cy="6453336"/>
          </a:xfrm>
        </p:spPr>
        <p:txBody>
          <a:bodyPr>
            <a:normAutofit fontScale="55000" lnSpcReduction="20000"/>
          </a:bodyPr>
          <a:lstStyle/>
          <a:p>
            <a:r>
              <a:rPr lang="ru-RU" sz="4500" b="1" dirty="0" smtClean="0">
                <a:solidFill>
                  <a:srgbClr val="FF0000"/>
                </a:solidFill>
              </a:rPr>
              <a:t>5. </a:t>
            </a:r>
            <a:r>
              <a:rPr lang="ru-RU" sz="4500" b="1" dirty="0" err="1" smtClean="0">
                <a:solidFill>
                  <a:srgbClr val="FF0000"/>
                </a:solidFill>
              </a:rPr>
              <a:t>Стрілочками</a:t>
            </a:r>
            <a:r>
              <a:rPr lang="ru-RU" sz="4500" b="1" dirty="0" smtClean="0">
                <a:solidFill>
                  <a:srgbClr val="FF0000"/>
                </a:solidFill>
              </a:rPr>
              <a:t> </a:t>
            </a:r>
            <a:r>
              <a:rPr lang="ru-RU" sz="4500" b="1" dirty="0" smtClean="0">
                <a:solidFill>
                  <a:srgbClr val="FF0000"/>
                </a:solidFill>
              </a:rPr>
              <a:t>на </a:t>
            </a:r>
            <a:r>
              <a:rPr lang="ru-RU" sz="4500" b="1" dirty="0" err="1" smtClean="0">
                <a:solidFill>
                  <a:srgbClr val="FF0000"/>
                </a:solidFill>
              </a:rPr>
              <a:t>історичній</a:t>
            </a:r>
            <a:r>
              <a:rPr lang="ru-RU" sz="4500" b="1" dirty="0" smtClean="0">
                <a:solidFill>
                  <a:srgbClr val="FF0000"/>
                </a:solidFill>
              </a:rPr>
              <a:t> </a:t>
            </a:r>
            <a:r>
              <a:rPr lang="ru-RU" sz="4500" b="1" dirty="0" err="1" smtClean="0">
                <a:solidFill>
                  <a:srgbClr val="FF0000"/>
                </a:solidFill>
              </a:rPr>
              <a:t>карті</a:t>
            </a:r>
            <a:r>
              <a:rPr lang="ru-RU" sz="4500" b="1" dirty="0" smtClean="0">
                <a:solidFill>
                  <a:srgbClr val="FF0000"/>
                </a:solidFill>
              </a:rPr>
              <a:t> </a:t>
            </a:r>
            <a:r>
              <a:rPr lang="ru-RU" sz="4500" b="1" dirty="0" err="1" smtClean="0">
                <a:solidFill>
                  <a:srgbClr val="FF0000"/>
                </a:solidFill>
              </a:rPr>
              <a:t>позначають</a:t>
            </a:r>
            <a:r>
              <a:rPr lang="ru-RU" sz="4500" b="1" dirty="0" smtClean="0">
                <a:solidFill>
                  <a:srgbClr val="FF0000"/>
                </a:solidFill>
              </a:rPr>
              <a:t>:</a:t>
            </a:r>
            <a:endParaRPr lang="ru-RU" sz="4500" b="1" dirty="0" smtClean="0">
              <a:solidFill>
                <a:srgbClr val="FF0000"/>
              </a:solidFill>
            </a:endParaRPr>
          </a:p>
          <a:p>
            <a:r>
              <a:rPr lang="ru-RU" sz="4500" b="1" dirty="0" smtClean="0">
                <a:solidFill>
                  <a:srgbClr val="002060"/>
                </a:solidFill>
              </a:rPr>
              <a:t>А) </a:t>
            </a:r>
            <a:r>
              <a:rPr lang="ru-RU" sz="4500" b="1" dirty="0" err="1" smtClean="0">
                <a:solidFill>
                  <a:srgbClr val="002060"/>
                </a:solidFill>
              </a:rPr>
              <a:t>кордони</a:t>
            </a:r>
            <a:r>
              <a:rPr lang="ru-RU" sz="4500" b="1" dirty="0" smtClean="0">
                <a:solidFill>
                  <a:srgbClr val="002060"/>
                </a:solidFill>
              </a:rPr>
              <a:t> </a:t>
            </a:r>
            <a:r>
              <a:rPr lang="ru-RU" sz="4500" b="1" dirty="0" err="1" smtClean="0">
                <a:solidFill>
                  <a:srgbClr val="002060"/>
                </a:solidFill>
              </a:rPr>
              <a:t>держави</a:t>
            </a:r>
            <a:endParaRPr lang="ru-RU" sz="4500" b="1" dirty="0" smtClean="0">
              <a:solidFill>
                <a:srgbClr val="002060"/>
              </a:solidFill>
            </a:endParaRPr>
          </a:p>
          <a:p>
            <a:r>
              <a:rPr lang="ru-RU" sz="4500" b="1" dirty="0" smtClean="0">
                <a:solidFill>
                  <a:srgbClr val="002060"/>
                </a:solidFill>
              </a:rPr>
              <a:t>Б) </a:t>
            </a:r>
            <a:r>
              <a:rPr lang="ru-RU" sz="4500" b="1" dirty="0" err="1" smtClean="0">
                <a:solidFill>
                  <a:srgbClr val="002060"/>
                </a:solidFill>
              </a:rPr>
              <a:t>рух</a:t>
            </a:r>
            <a:r>
              <a:rPr lang="ru-RU" sz="4500" b="1" dirty="0" smtClean="0">
                <a:solidFill>
                  <a:srgbClr val="002060"/>
                </a:solidFill>
              </a:rPr>
              <a:t> </a:t>
            </a:r>
            <a:r>
              <a:rPr lang="ru-RU" sz="4500" b="1" dirty="0" err="1" smtClean="0">
                <a:solidFill>
                  <a:srgbClr val="002060"/>
                </a:solidFill>
              </a:rPr>
              <a:t>військ</a:t>
            </a:r>
            <a:endParaRPr lang="ru-RU" sz="4500" b="1" dirty="0" smtClean="0">
              <a:solidFill>
                <a:srgbClr val="002060"/>
              </a:solidFill>
            </a:endParaRPr>
          </a:p>
          <a:p>
            <a:r>
              <a:rPr lang="ru-RU" sz="4500" b="1" dirty="0" smtClean="0">
                <a:solidFill>
                  <a:srgbClr val="002060"/>
                </a:solidFill>
              </a:rPr>
              <a:t>В) </a:t>
            </a:r>
            <a:r>
              <a:rPr lang="ru-RU" sz="4500" b="1" dirty="0" err="1" smtClean="0">
                <a:solidFill>
                  <a:srgbClr val="002060"/>
                </a:solidFill>
              </a:rPr>
              <a:t>місце</a:t>
            </a:r>
            <a:r>
              <a:rPr lang="ru-RU" sz="4500" b="1" dirty="0" smtClean="0">
                <a:solidFill>
                  <a:srgbClr val="002060"/>
                </a:solidFill>
              </a:rPr>
              <a:t> </a:t>
            </a:r>
            <a:r>
              <a:rPr lang="ru-RU" sz="4500" b="1" dirty="0" err="1" smtClean="0">
                <a:solidFill>
                  <a:srgbClr val="002060"/>
                </a:solidFill>
              </a:rPr>
              <a:t>битви</a:t>
            </a:r>
            <a:endParaRPr lang="ru-RU" sz="4500" b="1" dirty="0" smtClean="0">
              <a:solidFill>
                <a:srgbClr val="002060"/>
              </a:solidFill>
            </a:endParaRPr>
          </a:p>
          <a:p>
            <a:r>
              <a:rPr lang="ru-RU" sz="4500" b="1" dirty="0" smtClean="0">
                <a:solidFill>
                  <a:srgbClr val="002060"/>
                </a:solidFill>
              </a:rPr>
              <a:t>Г) </a:t>
            </a:r>
            <a:r>
              <a:rPr lang="ru-RU" sz="4500" b="1" dirty="0" err="1" smtClean="0">
                <a:solidFill>
                  <a:srgbClr val="002060"/>
                </a:solidFill>
              </a:rPr>
              <a:t>напрям</a:t>
            </a:r>
            <a:r>
              <a:rPr lang="ru-RU" sz="4500" b="1" dirty="0" smtClean="0">
                <a:solidFill>
                  <a:srgbClr val="002060"/>
                </a:solidFill>
              </a:rPr>
              <a:t> </a:t>
            </a:r>
            <a:r>
              <a:rPr lang="ru-RU" sz="4500" b="1" dirty="0" err="1" smtClean="0">
                <a:solidFill>
                  <a:srgbClr val="002060"/>
                </a:solidFill>
              </a:rPr>
              <a:t>течії</a:t>
            </a:r>
            <a:r>
              <a:rPr lang="ru-RU" sz="4500" b="1" dirty="0" smtClean="0">
                <a:solidFill>
                  <a:srgbClr val="002060"/>
                </a:solidFill>
              </a:rPr>
              <a:t> </a:t>
            </a:r>
            <a:r>
              <a:rPr lang="ru-RU" sz="4500" b="1" dirty="0" err="1" smtClean="0">
                <a:solidFill>
                  <a:srgbClr val="002060"/>
                </a:solidFill>
              </a:rPr>
              <a:t>річки</a:t>
            </a:r>
            <a:r>
              <a:rPr lang="ru-RU" sz="4500" b="1" dirty="0" smtClean="0">
                <a:solidFill>
                  <a:srgbClr val="002060"/>
                </a:solidFill>
              </a:rPr>
              <a:t>.</a:t>
            </a:r>
          </a:p>
          <a:p>
            <a:endParaRPr lang="ru-RU" sz="4500" b="1" dirty="0" smtClean="0">
              <a:solidFill>
                <a:srgbClr val="002060"/>
              </a:solidFill>
            </a:endParaRPr>
          </a:p>
          <a:p>
            <a:r>
              <a:rPr lang="ru-RU" sz="4500" b="1" dirty="0" smtClean="0">
                <a:solidFill>
                  <a:srgbClr val="FF0000"/>
                </a:solidFill>
              </a:rPr>
              <a:t>6. </a:t>
            </a:r>
            <a:r>
              <a:rPr lang="ru-RU" sz="4500" b="1" dirty="0" err="1" smtClean="0">
                <a:solidFill>
                  <a:srgbClr val="FF0000"/>
                </a:solidFill>
              </a:rPr>
              <a:t>Позначте</a:t>
            </a:r>
            <a:r>
              <a:rPr lang="ru-RU" sz="4500" b="1" dirty="0" smtClean="0">
                <a:solidFill>
                  <a:srgbClr val="FF0000"/>
                </a:solidFill>
              </a:rPr>
              <a:t> </a:t>
            </a:r>
            <a:r>
              <a:rPr lang="ru-RU" sz="4500" b="1" dirty="0" err="1" smtClean="0">
                <a:solidFill>
                  <a:srgbClr val="FF0000"/>
                </a:solidFill>
              </a:rPr>
              <a:t>варіант</a:t>
            </a:r>
            <a:r>
              <a:rPr lang="ru-RU" sz="4500" b="1" dirty="0" smtClean="0">
                <a:solidFill>
                  <a:srgbClr val="FF0000"/>
                </a:solidFill>
              </a:rPr>
              <a:t>, </a:t>
            </a:r>
            <a:r>
              <a:rPr lang="ru-RU" sz="4500" b="1" dirty="0" err="1" smtClean="0">
                <a:solidFill>
                  <a:srgbClr val="FF0000"/>
                </a:solidFill>
              </a:rPr>
              <a:t>який</a:t>
            </a:r>
            <a:r>
              <a:rPr lang="ru-RU" sz="4500" b="1" dirty="0" smtClean="0">
                <a:solidFill>
                  <a:srgbClr val="FF0000"/>
                </a:solidFill>
              </a:rPr>
              <a:t> </a:t>
            </a:r>
            <a:r>
              <a:rPr lang="ru-RU" sz="4500" b="1" dirty="0" err="1" smtClean="0">
                <a:solidFill>
                  <a:srgbClr val="FF0000"/>
                </a:solidFill>
              </a:rPr>
              <a:t>відповідає</a:t>
            </a:r>
            <a:r>
              <a:rPr lang="ru-RU" sz="4500" b="1" dirty="0" smtClean="0">
                <a:solidFill>
                  <a:srgbClr val="FF0000"/>
                </a:solidFill>
              </a:rPr>
              <a:t> </a:t>
            </a:r>
            <a:r>
              <a:rPr lang="ru-RU" sz="4500" b="1" dirty="0" err="1" smtClean="0">
                <a:solidFill>
                  <a:srgbClr val="FF0000"/>
                </a:solidFill>
              </a:rPr>
              <a:t>позначенню</a:t>
            </a:r>
            <a:r>
              <a:rPr lang="ru-RU" sz="4500" b="1" dirty="0" smtClean="0">
                <a:solidFill>
                  <a:srgbClr val="FF0000"/>
                </a:solidFill>
              </a:rPr>
              <a:t> </a:t>
            </a:r>
            <a:r>
              <a:rPr lang="ru-RU" sz="4500" b="1" dirty="0" err="1" smtClean="0">
                <a:solidFill>
                  <a:srgbClr val="FF0000"/>
                </a:solidFill>
              </a:rPr>
              <a:t>міста</a:t>
            </a:r>
            <a:r>
              <a:rPr lang="ru-RU" sz="4500" b="1" dirty="0" smtClean="0">
                <a:solidFill>
                  <a:srgbClr val="FF0000"/>
                </a:solidFill>
              </a:rPr>
              <a:t> на </a:t>
            </a:r>
            <a:r>
              <a:rPr lang="ru-RU" sz="4500" b="1" dirty="0" err="1" smtClean="0">
                <a:solidFill>
                  <a:srgbClr val="FF0000"/>
                </a:solidFill>
              </a:rPr>
              <a:t>карті</a:t>
            </a:r>
            <a:r>
              <a:rPr lang="ru-RU" sz="4500" b="1" dirty="0" smtClean="0">
                <a:solidFill>
                  <a:srgbClr val="FF0000"/>
                </a:solidFill>
              </a:rPr>
              <a:t>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3500" b="1" dirty="0" smtClean="0">
                <a:solidFill>
                  <a:srgbClr val="002060"/>
                </a:solidFill>
              </a:rPr>
              <a:t>                        </a:t>
            </a:r>
          </a:p>
          <a:p>
            <a:r>
              <a:rPr lang="ru-RU" sz="3500" b="1" dirty="0" smtClean="0">
                <a:solidFill>
                  <a:srgbClr val="002060"/>
                </a:solidFill>
              </a:rPr>
              <a:t> </a:t>
            </a:r>
            <a:r>
              <a:rPr lang="ru-RU" sz="3500" b="1" dirty="0" smtClean="0">
                <a:solidFill>
                  <a:srgbClr val="002060"/>
                </a:solidFill>
              </a:rPr>
              <a:t>                        </a:t>
            </a:r>
          </a:p>
          <a:p>
            <a:r>
              <a:rPr lang="ru-RU" sz="3500" b="1" dirty="0" smtClean="0">
                <a:solidFill>
                  <a:srgbClr val="002060"/>
                </a:solidFill>
              </a:rPr>
              <a:t> </a:t>
            </a:r>
            <a:r>
              <a:rPr lang="ru-RU" sz="3500" b="1" dirty="0" smtClean="0">
                <a:solidFill>
                  <a:srgbClr val="002060"/>
                </a:solidFill>
              </a:rPr>
              <a:t>                             </a:t>
            </a:r>
            <a:r>
              <a:rPr lang="ru-RU" sz="5100" b="1" dirty="0" smtClean="0">
                <a:solidFill>
                  <a:srgbClr val="002060"/>
                </a:solidFill>
              </a:rPr>
              <a:t>1)                                      2)</a:t>
            </a:r>
            <a:endParaRPr lang="ru-RU" sz="5100" b="1" dirty="0" smtClean="0">
              <a:solidFill>
                <a:srgbClr val="002060"/>
              </a:solidFill>
            </a:endParaRPr>
          </a:p>
          <a:p>
            <a:endParaRPr lang="ru-RU" sz="3500" b="1" dirty="0" smtClean="0">
              <a:solidFill>
                <a:srgbClr val="002060"/>
              </a:solidFill>
            </a:endParaRPr>
          </a:p>
          <a:p>
            <a:r>
              <a:rPr lang="ru-RU" sz="3500" b="1" dirty="0" smtClean="0">
                <a:solidFill>
                  <a:srgbClr val="002060"/>
                </a:solidFill>
              </a:rPr>
              <a:t> </a:t>
            </a:r>
            <a:r>
              <a:rPr lang="ru-RU" sz="3500" b="1" dirty="0" smtClean="0">
                <a:solidFill>
                  <a:srgbClr val="002060"/>
                </a:solidFill>
              </a:rPr>
              <a:t>      </a:t>
            </a:r>
          </a:p>
          <a:p>
            <a:r>
              <a:rPr lang="ru-RU" sz="3500" b="1" dirty="0" smtClean="0">
                <a:solidFill>
                  <a:srgbClr val="002060"/>
                </a:solidFill>
              </a:rPr>
              <a:t> </a:t>
            </a:r>
            <a:r>
              <a:rPr lang="ru-RU" sz="3500" b="1" dirty="0" smtClean="0">
                <a:solidFill>
                  <a:srgbClr val="002060"/>
                </a:solidFill>
              </a:rPr>
              <a:t>                                  </a:t>
            </a:r>
          </a:p>
          <a:p>
            <a:endParaRPr lang="ru-RU" sz="3500" b="1" dirty="0" smtClean="0">
              <a:solidFill>
                <a:srgbClr val="002060"/>
              </a:solidFill>
            </a:endParaRPr>
          </a:p>
          <a:p>
            <a:endParaRPr lang="ru-RU" sz="3500" b="1" dirty="0" smtClean="0">
              <a:solidFill>
                <a:srgbClr val="002060"/>
              </a:solidFill>
            </a:endParaRPr>
          </a:p>
          <a:p>
            <a:r>
              <a:rPr lang="ru-RU" sz="5100" b="1" dirty="0" smtClean="0">
                <a:solidFill>
                  <a:srgbClr val="002060"/>
                </a:solidFill>
              </a:rPr>
              <a:t> </a:t>
            </a:r>
            <a:r>
              <a:rPr lang="ru-RU" sz="5100" b="1" dirty="0" smtClean="0">
                <a:solidFill>
                  <a:srgbClr val="002060"/>
                </a:solidFill>
              </a:rPr>
              <a:t>                    3)                                    4)</a:t>
            </a:r>
            <a:endParaRPr lang="ru-RU" sz="5100" b="1" dirty="0" smtClean="0">
              <a:solidFill>
                <a:srgbClr val="002060"/>
              </a:solidFill>
            </a:endParaRPr>
          </a:p>
        </p:txBody>
      </p:sp>
      <p:pic>
        <p:nvPicPr>
          <p:cNvPr id="13314" name="Picture 2" descr="https://lh6.googleusercontent.com/wUKKQZ-0GQbMGtNsSU8w0Rke31scmmTMZuekKNnvV6m2yeULl9XCAxkOhHSZnExH1NYfTvQOsEwIt0Bosl_C3ZqwTmrGO0SpILYd3i43_h2oWvy5VwIjLf_a3wlH=w1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3212976"/>
            <a:ext cx="1733922" cy="821333"/>
          </a:xfrm>
          <a:prstGeom prst="rect">
            <a:avLst/>
          </a:prstGeom>
          <a:noFill/>
        </p:spPr>
      </p:pic>
      <p:pic>
        <p:nvPicPr>
          <p:cNvPr id="13316" name="Picture 4" descr="https://lh5.googleusercontent.com/4ls0vx493i-DH4eVhAj4DVau2xa_dqFyghsF5REebygMIuB0ih7Nt5JkA-bduqhszX7XUkHZnxjPcMZWYiPJShPrFCWxdZTzDuPokG0iTAUFjlvOHtc4Fi0fIa80=w1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3068960"/>
            <a:ext cx="1772022" cy="765874"/>
          </a:xfrm>
          <a:prstGeom prst="rect">
            <a:avLst/>
          </a:prstGeom>
          <a:noFill/>
        </p:spPr>
      </p:pic>
      <p:pic>
        <p:nvPicPr>
          <p:cNvPr id="13318" name="Picture 6" descr="https://lh3.googleusercontent.com/90Ez-x6kT_N3m2L-edfqCPkzpyV0vkRDvXTTTXJXK_zwYWWelp86d0pJpwb4voI4nEI48Ga-1moF8-T9igcRIErXZI6lUMqgOszCfoucE7NWyjVNuXwPuyOywjXo=w13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4869160"/>
            <a:ext cx="1708398" cy="828629"/>
          </a:xfrm>
          <a:prstGeom prst="rect">
            <a:avLst/>
          </a:prstGeom>
          <a:noFill/>
        </p:spPr>
      </p:pic>
      <p:pic>
        <p:nvPicPr>
          <p:cNvPr id="13320" name="Picture 8" descr="https://lh6.googleusercontent.com/XZlA2ZMBfJ1mdwf1YI7CpHAwrHMjpSO5C4AyIRUdUN3Wy9zJxodl4DKDnB76pPOwk-tK3NsgiWuSkqF8bBQmVPFvoruvk__LogX4pksgFQ7vqVySxgr_FD-yMkbQ=w1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4869160"/>
            <a:ext cx="1590133" cy="8595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0668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7. </a:t>
            </a:r>
            <a:r>
              <a:rPr lang="ru-RU" dirty="0" err="1" smtClean="0">
                <a:solidFill>
                  <a:srgbClr val="FF0000"/>
                </a:solidFill>
              </a:rPr>
              <a:t>Позначте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історичну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карту: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3501008"/>
            <a:ext cx="8229600" cy="3073528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А)                                     Б)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В)                                       Г)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7410" name="Picture 2" descr="https://lh5.googleusercontent.com/a51fJYdmL82B7iNNup51FUv5dadmfJMeaXsW4p8Nkq_MsbyiFmqI29w2V91d5y-oMWO4MedxF67iE7EI4P5l2a684E2-6iXV7E74FicgZBTEgEZfBPLfTfMtWYxY=w14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84784"/>
            <a:ext cx="2664296" cy="1993693"/>
          </a:xfrm>
          <a:prstGeom prst="rect">
            <a:avLst/>
          </a:prstGeom>
          <a:noFill/>
        </p:spPr>
      </p:pic>
      <p:pic>
        <p:nvPicPr>
          <p:cNvPr id="17412" name="Picture 4" descr="https://lh6.googleusercontent.com/Mf52XJUA_gC1E4nJPDOzXDJjm02fI9G2x2hMi98-SsOfGYuLTsEGU0iUceHhy6nwshOcyTqgFK6G5eiPMifuarOBtHZNsdBt7rk3g7z5kFB0XrceJqV90BZow89k=w16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484784"/>
            <a:ext cx="2656440" cy="1792691"/>
          </a:xfrm>
          <a:prstGeom prst="rect">
            <a:avLst/>
          </a:prstGeom>
          <a:noFill/>
        </p:spPr>
      </p:pic>
      <p:pic>
        <p:nvPicPr>
          <p:cNvPr id="17414" name="Picture 6" descr="https://lh3.googleusercontent.com/w8BjvHzd5Gw-na18Ltw6cuyKqgYVn8ED9zYZnUDinJVSqL8Y2FamDASGHNhwGstKYBVBWAxm-wJCH3xVtbE7FvO9PQE53CCFFt2uAQ4r-EecOQjdXVMv-Wjdb3oN=w25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4077072"/>
            <a:ext cx="2606799" cy="1571626"/>
          </a:xfrm>
          <a:prstGeom prst="rect">
            <a:avLst/>
          </a:prstGeom>
          <a:noFill/>
        </p:spPr>
      </p:pic>
      <p:pic>
        <p:nvPicPr>
          <p:cNvPr id="17416" name="Picture 8" descr="https://lh5.googleusercontent.com/dHp1FuZzYycl5Q2ZcCTdctrucri98FJq3B1zgGoE-iGN8xppgNibGcDDxfkqoB1bxhjETTP1c-UBnf3Gh3Gt2NPWAhS1lvAGxLaB8_IJMKAzludS2Azd_A1bCIjw=w23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4077072"/>
            <a:ext cx="2376264" cy="1647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92696"/>
            <a:ext cx="9144000" cy="10668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8. </a:t>
            </a:r>
            <a:r>
              <a:rPr lang="ru-RU" b="1" dirty="0" err="1" smtClean="0">
                <a:solidFill>
                  <a:srgbClr val="FF0000"/>
                </a:solidFill>
              </a:rPr>
              <a:t>Якою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цифрою на </a:t>
            </a:r>
            <a:r>
              <a:rPr lang="ru-RU" b="1" dirty="0" err="1" smtClean="0">
                <a:solidFill>
                  <a:srgbClr val="FF0000"/>
                </a:solidFill>
              </a:rPr>
              <a:t>карті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позначено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Крим</a:t>
            </a:r>
            <a:r>
              <a:rPr lang="ru-RU" b="1" dirty="0" smtClean="0">
                <a:solidFill>
                  <a:srgbClr val="FF0000"/>
                </a:solidFill>
              </a:rPr>
              <a:t>?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653136"/>
            <a:ext cx="8229600" cy="1705376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1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2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3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4</a:t>
            </a:r>
          </a:p>
          <a:p>
            <a:endParaRPr lang="ru-RU" dirty="0"/>
          </a:p>
        </p:txBody>
      </p:sp>
      <p:pic>
        <p:nvPicPr>
          <p:cNvPr id="18434" name="Picture 2" descr="ÐÐ¾Ð´Ð¿Ð¸ÑÑ Ð¾ÑÑÑÑÑÑÐ²ÑÐµÑ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916832"/>
            <a:ext cx="3931635" cy="273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04664"/>
            <a:ext cx="9144000" cy="645333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9. </a:t>
            </a:r>
            <a:r>
              <a:rPr lang="ru-RU" b="1" dirty="0" err="1" smtClean="0">
                <a:solidFill>
                  <a:srgbClr val="FF0000"/>
                </a:solidFill>
              </a:rPr>
              <a:t>Північ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України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від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Волинської</a:t>
            </a:r>
            <a:r>
              <a:rPr lang="ru-RU" b="1" dirty="0" smtClean="0">
                <a:solidFill>
                  <a:srgbClr val="FF0000"/>
                </a:solidFill>
              </a:rPr>
              <a:t> до </a:t>
            </a:r>
            <a:r>
              <a:rPr lang="ru-RU" b="1" dirty="0" err="1" smtClean="0">
                <a:solidFill>
                  <a:srgbClr val="FF0000"/>
                </a:solidFill>
              </a:rPr>
              <a:t>Чернігівської</a:t>
            </a:r>
            <a:r>
              <a:rPr lang="ru-RU" b="1" dirty="0" smtClean="0">
                <a:solidFill>
                  <a:srgbClr val="FF0000"/>
                </a:solidFill>
              </a:rPr>
              <a:t> областей </a:t>
            </a:r>
            <a:r>
              <a:rPr lang="ru-RU" b="1" dirty="0" err="1" smtClean="0">
                <a:solidFill>
                  <a:srgbClr val="FF0000"/>
                </a:solidFill>
              </a:rPr>
              <a:t>називають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А) </a:t>
            </a:r>
            <a:r>
              <a:rPr lang="ru-RU" b="1" dirty="0" err="1" smtClean="0">
                <a:solidFill>
                  <a:srgbClr val="002060"/>
                </a:solidFill>
              </a:rPr>
              <a:t>Запоріжжя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Б) </a:t>
            </a:r>
            <a:r>
              <a:rPr lang="ru-RU" b="1" dirty="0" err="1" smtClean="0">
                <a:solidFill>
                  <a:srgbClr val="002060"/>
                </a:solidFill>
              </a:rPr>
              <a:t>Таврія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В) </a:t>
            </a:r>
            <a:r>
              <a:rPr lang="ru-RU" b="1" dirty="0" err="1" smtClean="0">
                <a:solidFill>
                  <a:srgbClr val="002060"/>
                </a:solidFill>
              </a:rPr>
              <a:t>Полісся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Г) </a:t>
            </a:r>
            <a:r>
              <a:rPr lang="ru-RU" b="1" dirty="0" err="1" smtClean="0">
                <a:solidFill>
                  <a:srgbClr val="002060"/>
                </a:solidFill>
              </a:rPr>
              <a:t>Галичина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10. Одеса</a:t>
            </a:r>
            <a:r>
              <a:rPr lang="ru-RU" b="1" dirty="0" smtClean="0">
                <a:solidFill>
                  <a:srgbClr val="FF0000"/>
                </a:solidFill>
              </a:rPr>
              <a:t>, Херсон, </a:t>
            </a:r>
            <a:r>
              <a:rPr lang="ru-RU" b="1" dirty="0" err="1" smtClean="0">
                <a:solidFill>
                  <a:srgbClr val="FF0000"/>
                </a:solidFill>
              </a:rPr>
              <a:t>Миколаїв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– </a:t>
            </a:r>
            <a:r>
              <a:rPr lang="ru-RU" b="1" dirty="0" err="1" smtClean="0">
                <a:solidFill>
                  <a:srgbClr val="FF0000"/>
                </a:solidFill>
              </a:rPr>
              <a:t>це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А) </a:t>
            </a:r>
            <a:r>
              <a:rPr lang="ru-RU" b="1" dirty="0" err="1" smtClean="0">
                <a:solidFill>
                  <a:srgbClr val="002060"/>
                </a:solidFill>
              </a:rPr>
              <a:t>міста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Причорномор'я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Б) </a:t>
            </a:r>
            <a:r>
              <a:rPr lang="ru-RU" b="1" dirty="0" err="1" smtClean="0">
                <a:solidFill>
                  <a:srgbClr val="002060"/>
                </a:solidFill>
              </a:rPr>
              <a:t>міста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на </a:t>
            </a:r>
            <a:r>
              <a:rPr lang="ru-RU" b="1" dirty="0" err="1" smtClean="0">
                <a:solidFill>
                  <a:srgbClr val="002060"/>
                </a:solidFill>
              </a:rPr>
              <a:t>Закарпатті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В) </a:t>
            </a:r>
            <a:r>
              <a:rPr lang="ru-RU" b="1" dirty="0" err="1" smtClean="0">
                <a:solidFill>
                  <a:srgbClr val="002060"/>
                </a:solidFill>
              </a:rPr>
              <a:t>найдавніші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міста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України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Г) </a:t>
            </a:r>
            <a:r>
              <a:rPr lang="ru-RU" b="1" dirty="0" err="1" smtClean="0">
                <a:solidFill>
                  <a:srgbClr val="002060"/>
                </a:solidFill>
              </a:rPr>
              <a:t>історико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- </a:t>
            </a:r>
            <a:r>
              <a:rPr lang="ru-RU" b="1" dirty="0" err="1" smtClean="0">
                <a:solidFill>
                  <a:srgbClr val="002060"/>
                </a:solidFill>
              </a:rPr>
              <a:t>географічні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регіони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10668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11.Пересування </a:t>
            </a:r>
            <a:r>
              <a:rPr lang="ru-RU" b="1" dirty="0" err="1" smtClean="0">
                <a:solidFill>
                  <a:srgbClr val="FF0000"/>
                </a:solidFill>
              </a:rPr>
              <a:t>яких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народів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зображено</a:t>
            </a:r>
            <a:r>
              <a:rPr lang="ru-RU" b="1" dirty="0" smtClean="0">
                <a:solidFill>
                  <a:srgbClr val="FF0000"/>
                </a:solidFill>
              </a:rPr>
              <a:t> на </a:t>
            </a:r>
            <a:r>
              <a:rPr lang="ru-RU" b="1" dirty="0" err="1" smtClean="0">
                <a:solidFill>
                  <a:srgbClr val="FF0000"/>
                </a:solidFill>
              </a:rPr>
              <a:t>карті</a:t>
            </a:r>
            <a:r>
              <a:rPr lang="ru-RU" b="1" dirty="0" smtClean="0">
                <a:solidFill>
                  <a:srgbClr val="FF0000"/>
                </a:solidFill>
              </a:rPr>
              <a:t>?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645024"/>
            <a:ext cx="8229600" cy="2929512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А) </a:t>
            </a:r>
            <a:r>
              <a:rPr lang="ru-RU" b="1" dirty="0" err="1" smtClean="0">
                <a:solidFill>
                  <a:srgbClr val="002060"/>
                </a:solidFill>
              </a:rPr>
              <a:t>половці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Б) </a:t>
            </a:r>
            <a:r>
              <a:rPr lang="ru-RU" b="1" dirty="0" err="1" smtClean="0">
                <a:solidFill>
                  <a:srgbClr val="002060"/>
                </a:solidFill>
              </a:rPr>
              <a:t>уличі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В) </a:t>
            </a:r>
            <a:r>
              <a:rPr lang="ru-RU" b="1" dirty="0" err="1" smtClean="0">
                <a:solidFill>
                  <a:srgbClr val="002060"/>
                </a:solidFill>
              </a:rPr>
              <a:t>торки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Г) </a:t>
            </a:r>
            <a:r>
              <a:rPr lang="ru-RU" b="1" dirty="0" err="1" smtClean="0">
                <a:solidFill>
                  <a:srgbClr val="002060"/>
                </a:solidFill>
              </a:rPr>
              <a:t>алани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9458" name="Picture 2" descr="ÐÐ¾Ð´Ð¿Ð¸ÑÑ Ð¾ÑÑÑÑÑÑÐ²ÑÐµÑ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1844824"/>
            <a:ext cx="3960440" cy="2448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151710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12.  На </a:t>
            </a:r>
            <a:r>
              <a:rPr lang="ru-RU" dirty="0" err="1" smtClean="0">
                <a:solidFill>
                  <a:srgbClr val="FF0000"/>
                </a:solidFill>
              </a:rPr>
              <a:t>поданій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карті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товстою</a:t>
            </a:r>
            <a:r>
              <a:rPr lang="ru-RU" dirty="0" smtClean="0">
                <a:solidFill>
                  <a:srgbClr val="FF0000"/>
                </a:solidFill>
              </a:rPr>
              <a:t> зеленою </a:t>
            </a:r>
            <a:r>
              <a:rPr lang="ru-RU" dirty="0" err="1" smtClean="0">
                <a:solidFill>
                  <a:srgbClr val="FF0000"/>
                </a:solidFill>
              </a:rPr>
              <a:t>лінією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позначено</a:t>
            </a:r>
            <a:r>
              <a:rPr lang="ru-RU" dirty="0" smtClean="0">
                <a:solidFill>
                  <a:srgbClr val="FF0000"/>
                </a:solidFill>
              </a:rPr>
              <a:t>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6016" y="2204864"/>
            <a:ext cx="4427984" cy="4369672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А) </a:t>
            </a:r>
            <a:r>
              <a:rPr lang="ru-RU" b="1" dirty="0" err="1" smtClean="0">
                <a:solidFill>
                  <a:srgbClr val="002060"/>
                </a:solidFill>
              </a:rPr>
              <a:t>межі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розселення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племен;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Б) </a:t>
            </a:r>
            <a:r>
              <a:rPr lang="ru-RU" b="1" dirty="0" err="1" smtClean="0">
                <a:solidFill>
                  <a:srgbClr val="002060"/>
                </a:solidFill>
              </a:rPr>
              <a:t>кордони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України</a:t>
            </a:r>
            <a:r>
              <a:rPr lang="ru-RU" b="1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В) </a:t>
            </a:r>
            <a:r>
              <a:rPr lang="ru-RU" b="1" dirty="0" err="1" smtClean="0">
                <a:solidFill>
                  <a:srgbClr val="002060"/>
                </a:solidFill>
              </a:rPr>
              <a:t>кордони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Київської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Русі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Г) </a:t>
            </a:r>
            <a:r>
              <a:rPr lang="ru-RU" b="1" dirty="0" err="1" smtClean="0">
                <a:solidFill>
                  <a:srgbClr val="002060"/>
                </a:solidFill>
              </a:rPr>
              <a:t>зміну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території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держави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  <a:endParaRPr lang="ru-RU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21506" name="Picture 2" descr="ÐÐ¾Ð´Ð¿Ð¸ÑÑ Ð¾ÑÑÑÑÑÑÐ²ÑÐµÑ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348880"/>
            <a:ext cx="4176464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17</TotalTime>
  <Words>320</Words>
  <Application>Microsoft Office PowerPoint</Application>
  <PresentationFormat>Экран (4:3)</PresentationFormat>
  <Paragraphs>76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Городская</vt:lpstr>
      <vt:lpstr>2-5. Контурна карта.  </vt:lpstr>
      <vt:lpstr>Слайд 2</vt:lpstr>
      <vt:lpstr>Слайд 3</vt:lpstr>
      <vt:lpstr>Слайд 4</vt:lpstr>
      <vt:lpstr>7. Позначте історичну карту:</vt:lpstr>
      <vt:lpstr>8. Якою цифрою на карті позначено Крим?</vt:lpstr>
      <vt:lpstr>Слайд 7</vt:lpstr>
      <vt:lpstr>11.Пересування яких народів зображено на карті?</vt:lpstr>
      <vt:lpstr>12.  На поданій карті товстою зеленою лінією позначено: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2-5. Контурна карта.  </dc:title>
  <dc:creator>User</dc:creator>
  <cp:lastModifiedBy>User</cp:lastModifiedBy>
  <cp:revision>3</cp:revision>
  <dcterms:created xsi:type="dcterms:W3CDTF">2019-08-28T21:42:20Z</dcterms:created>
  <dcterms:modified xsi:type="dcterms:W3CDTF">2019-08-28T22:15:17Z</dcterms:modified>
</cp:coreProperties>
</file>